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397" r:id="rId2"/>
    <p:sldId id="366" r:id="rId3"/>
    <p:sldId id="531" r:id="rId4"/>
    <p:sldId id="529" r:id="rId5"/>
    <p:sldId id="530" r:id="rId6"/>
    <p:sldId id="540" r:id="rId7"/>
    <p:sldId id="551" r:id="rId8"/>
    <p:sldId id="552" r:id="rId9"/>
    <p:sldId id="547" r:id="rId10"/>
    <p:sldId id="548" r:id="rId11"/>
    <p:sldId id="549" r:id="rId12"/>
    <p:sldId id="550" r:id="rId13"/>
    <p:sldId id="544" r:id="rId14"/>
    <p:sldId id="527" r:id="rId15"/>
  </p:sldIdLst>
  <p:sldSz cx="9144000" cy="6858000" type="screen4x3"/>
  <p:notesSz cx="9926638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66FF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51" autoAdjust="0"/>
    <p:restoredTop sz="94710" autoAdjust="0"/>
  </p:normalViewPr>
  <p:slideViewPr>
    <p:cSldViewPr>
      <p:cViewPr varScale="1">
        <p:scale>
          <a:sx n="91" d="100"/>
          <a:sy n="91" d="100"/>
        </p:scale>
        <p:origin x="-212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2136" y="-96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301872" cy="340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2" tIns="49520" rIns="99042" bIns="49520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125" y="1"/>
            <a:ext cx="4301872" cy="340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2" tIns="49520" rIns="99042" bIns="49520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5432"/>
            <a:ext cx="4301872" cy="340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2" tIns="49520" rIns="99042" bIns="49520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125" y="6455432"/>
            <a:ext cx="4301872" cy="340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2" tIns="49520" rIns="99042" bIns="49520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4E130309-4625-47C4-BCE2-F7936A15F5F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724068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301872" cy="340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2" tIns="49520" rIns="99042" bIns="49520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3125" y="1"/>
            <a:ext cx="4301872" cy="340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2" tIns="49520" rIns="99042" bIns="49520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5488" y="509588"/>
            <a:ext cx="34004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993" y="3229192"/>
            <a:ext cx="7940654" cy="3059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2" tIns="49520" rIns="99042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5432"/>
            <a:ext cx="4301872" cy="340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2" tIns="49520" rIns="99042" bIns="49520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125" y="6455432"/>
            <a:ext cx="4301872" cy="340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2" tIns="49520" rIns="99042" bIns="49520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AA3890C6-6C79-4C77-8EB0-BA1682F0212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263601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263900" y="511175"/>
            <a:ext cx="3398838" cy="25479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0964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Orange_716_ppt_small"/>
          <p:cNvPicPr>
            <a:picLocks noChangeAspect="1" noChangeArrowheads="1"/>
          </p:cNvPicPr>
          <p:nvPr/>
        </p:nvPicPr>
        <p:blipFill>
          <a:blip r:embed="rId2" cstate="print"/>
          <a:srcRect l="21991" t="33252" r="3369"/>
          <a:stretch>
            <a:fillRect/>
          </a:stretch>
        </p:blipFill>
        <p:spPr bwMode="auto">
          <a:xfrm>
            <a:off x="0" y="-7938"/>
            <a:ext cx="9144000" cy="130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23850" y="1484313"/>
            <a:ext cx="8496300" cy="13684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638"/>
            <a:ext cx="8496300" cy="309721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23850" y="6245225"/>
            <a:ext cx="84963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7FB73-61DA-4BD5-A4F6-CFFB3313F3A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97663" y="908050"/>
            <a:ext cx="2122487" cy="5257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30200" y="908050"/>
            <a:ext cx="6215063" cy="5257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62EB7-0EC8-4BE4-9B7F-B5CA98EC715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6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040400" y="3239022"/>
            <a:ext cx="70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 baseline="0"/>
            </a:lvl1pPr>
          </a:lstStyle>
          <a:p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1040400" y="1993726"/>
            <a:ext cx="7034400" cy="1143000"/>
          </a:xfrm>
        </p:spPr>
        <p:txBody>
          <a:bodyPr anchor="ctr"/>
          <a:lstStyle>
            <a:lvl1pPr algn="ctr">
              <a:defRPr sz="3600"/>
            </a:lvl1pPr>
          </a:lstStyle>
          <a:p>
            <a:r>
              <a:rPr lang="de-DE" dirty="0" smtClean="0"/>
              <a:t>Titel durch Klicken hinzufügen</a:t>
            </a:r>
            <a:endParaRPr lang="de-DE" dirty="0"/>
          </a:p>
        </p:txBody>
      </p:sp>
      <p:sp>
        <p:nvSpPr>
          <p:cNvPr id="10" name="Rechteck 9"/>
          <p:cNvSpPr/>
          <p:nvPr userDrawn="1"/>
        </p:nvSpPr>
        <p:spPr bwMode="auto">
          <a:xfrm>
            <a:off x="7721601" y="6604000"/>
            <a:ext cx="1422400" cy="254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200" b="1" smtClean="0">
              <a:solidFill>
                <a:srgbClr val="9999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57412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04057-E6B7-43F8-AAF5-70161B692B8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43F1F-EBA4-4D20-B5C0-CE4E1365349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30200" y="2708275"/>
            <a:ext cx="4168775" cy="3457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51375" y="2708275"/>
            <a:ext cx="4168775" cy="3457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DB5B4-B0C7-45E0-9A87-8FF0DA09ACE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ADE44-0258-4468-9577-E2201FDC565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AEDD9-706C-4944-AD2F-91BAD9996D7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3AE6B-6BFC-4997-BA77-085DD8C7567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C08E6-F664-491A-864B-0AFCC1D308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142EE-644B-4C3A-9533-61E1537F6A7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range_716_ppt_wide"/>
          <p:cNvPicPr>
            <a:picLocks noChangeAspect="1" noChangeArrowheads="1"/>
          </p:cNvPicPr>
          <p:nvPr/>
        </p:nvPicPr>
        <p:blipFill>
          <a:blip r:embed="rId14" cstate="print"/>
          <a:srcRect l="18303" t="58717" r="2190"/>
          <a:stretch>
            <a:fillRect/>
          </a:stretch>
        </p:blipFill>
        <p:spPr bwMode="auto">
          <a:xfrm>
            <a:off x="0" y="0"/>
            <a:ext cx="91440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30200" y="908050"/>
            <a:ext cx="848995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200" y="2708275"/>
            <a:ext cx="848995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337300"/>
            <a:ext cx="10080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C48430D-EB42-48A3-8285-4D988B531B4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6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/>
      <p:bldP spid="6349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4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349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4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349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4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349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4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349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4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349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Facilitating preparation of Ukrainian industrial policy: achievements, issues and lessons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323850" y="4293096"/>
            <a:ext cx="8496300" cy="1872754"/>
          </a:xfrm>
        </p:spPr>
        <p:txBody>
          <a:bodyPr/>
          <a:lstStyle/>
          <a:p>
            <a:r>
              <a:rPr lang="en-GB" sz="2000" dirty="0" smtClean="0"/>
              <a:t>Prof. Slavo Radosevic</a:t>
            </a:r>
          </a:p>
          <a:p>
            <a:r>
              <a:rPr lang="en-GB" sz="1600" dirty="0" smtClean="0"/>
              <a:t>s.radosevic@ucl.ac.uk</a:t>
            </a:r>
          </a:p>
          <a:p>
            <a:endParaRPr lang="en-GB" sz="2400" dirty="0" smtClean="0"/>
          </a:p>
          <a:p>
            <a:r>
              <a:rPr lang="en-GB" sz="1800" dirty="0" smtClean="0"/>
              <a:t>GIZ Webinar   </a:t>
            </a:r>
            <a:endParaRPr lang="en-GB" sz="1800" dirty="0" smtClean="0"/>
          </a:p>
          <a:p>
            <a:r>
              <a:rPr lang="en-GB" sz="1800" dirty="0" smtClean="0"/>
              <a:t>13</a:t>
            </a:r>
            <a:r>
              <a:rPr lang="en-GB" sz="1800" baseline="30000" dirty="0" smtClean="0"/>
              <a:t>th</a:t>
            </a:r>
            <a:r>
              <a:rPr lang="en-GB" sz="1800" dirty="0" smtClean="0"/>
              <a:t> November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35938" y="6337300"/>
            <a:ext cx="1008062" cy="476250"/>
          </a:xfrm>
        </p:spPr>
        <p:txBody>
          <a:bodyPr/>
          <a:lstStyle/>
          <a:p>
            <a:pPr>
              <a:defRPr/>
            </a:pPr>
            <a:fld id="{DE704057-E6B7-43F8-AAF5-70161B692B8F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908050"/>
            <a:ext cx="8489950" cy="504726"/>
          </a:xfrm>
        </p:spPr>
        <p:txBody>
          <a:bodyPr/>
          <a:lstStyle/>
          <a:p>
            <a:r>
              <a:rPr lang="en-GB" sz="2400" dirty="0" smtClean="0"/>
              <a:t>V</a:t>
            </a:r>
            <a:r>
              <a:rPr lang="en-GB" sz="2400" dirty="0" smtClean="0"/>
              <a:t>. Objectives of the Strategy</a:t>
            </a:r>
            <a:r>
              <a:rPr lang="en-GB" sz="3600" dirty="0" smtClean="0"/>
              <a:t/>
            </a:r>
            <a:br>
              <a:rPr lang="en-GB" sz="3600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89950" cy="4753075"/>
          </a:xfrm>
        </p:spPr>
        <p:txBody>
          <a:bodyPr/>
          <a:lstStyle/>
          <a:p>
            <a:pPr lvl="1"/>
            <a:r>
              <a:rPr lang="en-GB" sz="1800" dirty="0" smtClean="0"/>
              <a:t>Strategic </a:t>
            </a:r>
            <a:r>
              <a:rPr lang="en-GB" sz="1800" dirty="0" smtClean="0"/>
              <a:t>objective 1. Modernisation and growth of industrial </a:t>
            </a:r>
            <a:r>
              <a:rPr lang="en-GB" sz="1800" dirty="0" smtClean="0"/>
              <a:t>production</a:t>
            </a:r>
          </a:p>
          <a:p>
            <a:pPr lvl="2"/>
            <a:r>
              <a:rPr lang="en-GB" sz="1400" dirty="0" smtClean="0"/>
              <a:t>1.1. Development of existing and creation of new types of activity with a higher added </a:t>
            </a:r>
            <a:r>
              <a:rPr lang="en-GB" sz="1400" dirty="0" smtClean="0"/>
              <a:t>value</a:t>
            </a:r>
          </a:p>
          <a:p>
            <a:pPr lvl="2"/>
            <a:r>
              <a:rPr lang="en-GB" sz="1400" dirty="0" smtClean="0"/>
              <a:t>1.2. Increase of productivity and the volume of industrial </a:t>
            </a:r>
            <a:r>
              <a:rPr lang="en-GB" sz="1400" dirty="0" smtClean="0"/>
              <a:t>production</a:t>
            </a:r>
          </a:p>
          <a:p>
            <a:pPr lvl="2"/>
            <a:r>
              <a:rPr lang="en-GB" sz="1400" dirty="0" smtClean="0"/>
              <a:t>1.3. Improvement of methods of economic business </a:t>
            </a:r>
            <a:r>
              <a:rPr lang="en-GB" sz="1400" dirty="0" smtClean="0"/>
              <a:t>management</a:t>
            </a:r>
          </a:p>
          <a:p>
            <a:pPr lvl="2"/>
            <a:r>
              <a:rPr lang="en-GB" sz="1400" dirty="0" smtClean="0"/>
              <a:t>1.4. Integration into global production </a:t>
            </a:r>
            <a:r>
              <a:rPr lang="en-GB" sz="1400" dirty="0" smtClean="0"/>
              <a:t>chains</a:t>
            </a:r>
          </a:p>
          <a:p>
            <a:pPr lvl="1"/>
            <a:r>
              <a:rPr lang="en-GB" sz="1800" dirty="0" smtClean="0"/>
              <a:t>Strategic objective 2. Regional industrial </a:t>
            </a:r>
            <a:r>
              <a:rPr lang="en-GB" sz="1800" dirty="0" smtClean="0"/>
              <a:t>development</a:t>
            </a:r>
          </a:p>
          <a:p>
            <a:pPr lvl="2"/>
            <a:r>
              <a:rPr lang="en-GB" sz="1400" dirty="0" smtClean="0"/>
              <a:t>2.1. Increase of industrial production and processing volumes, especially in underdeveloped </a:t>
            </a:r>
            <a:r>
              <a:rPr lang="en-GB" sz="1400" dirty="0" smtClean="0"/>
              <a:t>regions</a:t>
            </a:r>
          </a:p>
          <a:p>
            <a:pPr lvl="2"/>
            <a:r>
              <a:rPr lang="en-GB" sz="1400" dirty="0" smtClean="0"/>
              <a:t>2.2. Strengthening regional production </a:t>
            </a:r>
            <a:r>
              <a:rPr lang="en-GB" sz="1400" dirty="0" smtClean="0"/>
              <a:t>chains</a:t>
            </a:r>
          </a:p>
          <a:p>
            <a:pPr lvl="1"/>
            <a:r>
              <a:rPr lang="en-GB" sz="1800" dirty="0" smtClean="0"/>
              <a:t>Strategic objective 3. Increase of the resource efficiency of industry</a:t>
            </a:r>
            <a:endParaRPr lang="en-GB" sz="1800" dirty="0" smtClean="0"/>
          </a:p>
          <a:p>
            <a:pPr lvl="2"/>
            <a:r>
              <a:rPr lang="en-GB" sz="1400" dirty="0" smtClean="0"/>
              <a:t>3.1. Resource efficiency </a:t>
            </a:r>
            <a:endParaRPr lang="en-GB" sz="1400" dirty="0" smtClean="0"/>
          </a:p>
          <a:p>
            <a:pPr lvl="2"/>
            <a:r>
              <a:rPr lang="en-GB" sz="1400" dirty="0" smtClean="0"/>
              <a:t>3.2. Implementation of efficient practices for waste management </a:t>
            </a:r>
            <a:endParaRPr lang="en-GB" sz="1400" dirty="0" smtClean="0"/>
          </a:p>
          <a:p>
            <a:endParaRPr lang="en-GB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704057-E6B7-43F8-AAF5-70161B692B8F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489950" cy="432048"/>
          </a:xfrm>
        </p:spPr>
        <p:txBody>
          <a:bodyPr/>
          <a:lstStyle/>
          <a:p>
            <a:pPr algn="ctr"/>
            <a:r>
              <a:rPr lang="en-GB" sz="2400" dirty="0" smtClean="0"/>
              <a:t>VI. Areas of the Strategy </a:t>
            </a:r>
            <a:r>
              <a:rPr lang="en-GB" sz="2400" dirty="0" smtClean="0"/>
              <a:t>implementation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/>
          <a:lstStyle/>
          <a:p>
            <a:r>
              <a:rPr lang="en-GB" sz="1800" dirty="0" smtClean="0"/>
              <a:t>Modernisation </a:t>
            </a:r>
            <a:r>
              <a:rPr lang="en-GB" sz="1800" dirty="0" smtClean="0"/>
              <a:t>and growth of industrial production </a:t>
            </a:r>
            <a:endParaRPr lang="en-GB" sz="1800" dirty="0" smtClean="0"/>
          </a:p>
          <a:p>
            <a:pPr lvl="1"/>
            <a:r>
              <a:rPr lang="en-GB" sz="1400" dirty="0" smtClean="0"/>
              <a:t>Attraction </a:t>
            </a:r>
            <a:r>
              <a:rPr lang="en-GB" sz="1400" dirty="0" smtClean="0"/>
              <a:t>of foreign and domestic investments for industry</a:t>
            </a:r>
          </a:p>
          <a:p>
            <a:pPr lvl="1"/>
            <a:r>
              <a:rPr lang="en-GB" sz="1400" dirty="0" smtClean="0"/>
              <a:t>Simplification of industrial activities (effective regulation)</a:t>
            </a:r>
          </a:p>
          <a:p>
            <a:pPr lvl="1"/>
            <a:r>
              <a:rPr lang="en-GB" sz="1400" dirty="0" smtClean="0"/>
              <a:t>Reform of the technical regulation, standardisation and metrology system</a:t>
            </a:r>
          </a:p>
          <a:p>
            <a:pPr lvl="1"/>
            <a:r>
              <a:rPr lang="en-GB" sz="1400" dirty="0" smtClean="0"/>
              <a:t>Creation of conditions for the development of competition in the industrial sector</a:t>
            </a:r>
          </a:p>
          <a:p>
            <a:pPr lvl="1"/>
            <a:r>
              <a:rPr lang="en-GB" sz="1400" dirty="0" smtClean="0"/>
              <a:t>Improvement of the system of public-private partnership in </a:t>
            </a:r>
            <a:r>
              <a:rPr lang="en-GB" sz="1400" dirty="0" smtClean="0"/>
              <a:t>industry</a:t>
            </a:r>
          </a:p>
          <a:p>
            <a:pPr lvl="1"/>
            <a:r>
              <a:rPr lang="en-GB" sz="1400" dirty="0" smtClean="0"/>
              <a:t>Vocational training in line with the needs of </a:t>
            </a:r>
            <a:r>
              <a:rPr lang="en-GB" sz="1400" dirty="0" smtClean="0"/>
              <a:t>industry</a:t>
            </a:r>
          </a:p>
          <a:p>
            <a:pPr lvl="1"/>
            <a:r>
              <a:rPr lang="en-GB" sz="1400" dirty="0" smtClean="0"/>
              <a:t>Promotion of the </a:t>
            </a:r>
            <a:r>
              <a:rPr lang="en-GB" sz="1400" dirty="0" smtClean="0"/>
              <a:t>digitisation </a:t>
            </a:r>
            <a:r>
              <a:rPr lang="en-GB" sz="1400" dirty="0" smtClean="0"/>
              <a:t>of </a:t>
            </a:r>
            <a:r>
              <a:rPr lang="en-GB" sz="1400" dirty="0" smtClean="0"/>
              <a:t>industry</a:t>
            </a:r>
          </a:p>
          <a:p>
            <a:r>
              <a:rPr lang="en-GB" sz="1800" dirty="0" smtClean="0"/>
              <a:t>Regional industrial </a:t>
            </a:r>
            <a:r>
              <a:rPr lang="en-GB" sz="1800" dirty="0" smtClean="0"/>
              <a:t>development</a:t>
            </a:r>
            <a:endParaRPr lang="en-GB" sz="1800" dirty="0" smtClean="0"/>
          </a:p>
          <a:p>
            <a:pPr lvl="1"/>
            <a:r>
              <a:rPr lang="en-GB" sz="1400" dirty="0" smtClean="0"/>
              <a:t>Implementation of the industrial policy taking into account the economic and innovative specialisation of </a:t>
            </a:r>
            <a:r>
              <a:rPr lang="en-GB" sz="1400" dirty="0" smtClean="0"/>
              <a:t>regions</a:t>
            </a:r>
          </a:p>
          <a:p>
            <a:pPr lvl="1"/>
            <a:r>
              <a:rPr lang="en-GB" sz="1400" dirty="0" smtClean="0"/>
              <a:t>Development of cluster cooperation in the </a:t>
            </a:r>
            <a:r>
              <a:rPr lang="en-GB" sz="1400" dirty="0" smtClean="0"/>
              <a:t>industry</a:t>
            </a:r>
          </a:p>
          <a:p>
            <a:pPr lvl="1"/>
            <a:r>
              <a:rPr lang="en-GB" sz="1400" dirty="0" smtClean="0"/>
              <a:t>Dissemination of modern organisational forms for the support of business projects and innovation in the industrial </a:t>
            </a:r>
            <a:r>
              <a:rPr lang="en-GB" sz="1400" dirty="0" smtClean="0"/>
              <a:t>sector</a:t>
            </a:r>
          </a:p>
          <a:p>
            <a:pPr lvl="1"/>
            <a:r>
              <a:rPr lang="en-GB" sz="1400" dirty="0" smtClean="0"/>
              <a:t>Development of the infrastructure according to the needs of industry taking into account regional specifics </a:t>
            </a:r>
            <a:endParaRPr lang="en-GB" sz="1400" dirty="0" smtClean="0"/>
          </a:p>
          <a:p>
            <a:pPr lvl="1"/>
            <a:r>
              <a:rPr lang="en-GB" sz="1400" dirty="0" smtClean="0"/>
              <a:t>Simplifying access to raw materials and ensuring their deeper </a:t>
            </a:r>
            <a:r>
              <a:rPr lang="en-GB" sz="1400" dirty="0" smtClean="0"/>
              <a:t>processing</a:t>
            </a:r>
          </a:p>
          <a:p>
            <a:r>
              <a:rPr lang="en-US" sz="1800" dirty="0" smtClean="0"/>
              <a:t>Improving </a:t>
            </a:r>
            <a:r>
              <a:rPr lang="en-US" sz="1800" dirty="0" smtClean="0"/>
              <a:t>the resource efficiency of </a:t>
            </a:r>
            <a:r>
              <a:rPr lang="en-US" sz="1800" dirty="0" smtClean="0"/>
              <a:t>industry</a:t>
            </a:r>
            <a:endParaRPr lang="en-GB" sz="1800" dirty="0" smtClean="0"/>
          </a:p>
          <a:p>
            <a:pPr lvl="1"/>
            <a:r>
              <a:rPr lang="en-GB" sz="1400" dirty="0" smtClean="0"/>
              <a:t>Awareness raising for companies regarding available resource-efficient </a:t>
            </a:r>
            <a:r>
              <a:rPr lang="en-GB" sz="1400" dirty="0" smtClean="0"/>
              <a:t>technologies</a:t>
            </a:r>
          </a:p>
          <a:p>
            <a:pPr lvl="1"/>
            <a:r>
              <a:rPr lang="en-GB" sz="1400" dirty="0" smtClean="0"/>
              <a:t>Promoting innovations and simplifying access to investments for resource-saving technologies </a:t>
            </a:r>
            <a:endParaRPr lang="en-GB" sz="1400" dirty="0" smtClean="0"/>
          </a:p>
          <a:p>
            <a:pPr lvl="1"/>
            <a:r>
              <a:rPr lang="en-GB" sz="1400" dirty="0" smtClean="0"/>
              <a:t>Implementation of efficient regulation in resource saving and use of renewable energy </a:t>
            </a:r>
            <a:endParaRPr lang="en-GB" sz="1400" dirty="0" smtClean="0"/>
          </a:p>
          <a:p>
            <a:pPr lvl="1"/>
            <a:r>
              <a:rPr lang="en-GB" sz="1400" dirty="0" smtClean="0"/>
              <a:t>Implementation of efficient practices in waste management and the principles of circular economy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704057-E6B7-43F8-AAF5-70161B692B8F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908050"/>
            <a:ext cx="8489950" cy="720750"/>
          </a:xfrm>
        </p:spPr>
        <p:txBody>
          <a:bodyPr/>
          <a:lstStyle/>
          <a:p>
            <a:r>
              <a:rPr lang="en-GB" dirty="0" smtClean="0"/>
              <a:t>Cont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2204865"/>
            <a:ext cx="8489950" cy="3960986"/>
          </a:xfrm>
        </p:spPr>
        <p:txBody>
          <a:bodyPr/>
          <a:lstStyle/>
          <a:p>
            <a:r>
              <a:rPr lang="en-GB" dirty="0" smtClean="0"/>
              <a:t>VII. Financial back-up for the Strategy </a:t>
            </a:r>
            <a:r>
              <a:rPr lang="en-GB" dirty="0" smtClean="0"/>
              <a:t>implementation (?)</a:t>
            </a:r>
          </a:p>
          <a:p>
            <a:r>
              <a:rPr lang="en-GB" dirty="0" smtClean="0"/>
              <a:t>VIII. Organisational support and mechanism of the Strategy </a:t>
            </a:r>
            <a:r>
              <a:rPr lang="en-GB" dirty="0" smtClean="0"/>
              <a:t>implementation (?)</a:t>
            </a:r>
          </a:p>
          <a:p>
            <a:r>
              <a:rPr lang="az-Cyrl-AZ" dirty="0" smtClean="0"/>
              <a:t>ІХ. </a:t>
            </a:r>
            <a:r>
              <a:rPr lang="en-GB" dirty="0" smtClean="0"/>
              <a:t>Expected </a:t>
            </a:r>
            <a:r>
              <a:rPr lang="en-GB" dirty="0" smtClean="0"/>
              <a:t>results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704057-E6B7-43F8-AAF5-70161B692B8F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489950" cy="720080"/>
          </a:xfrm>
        </p:spPr>
        <p:txBody>
          <a:bodyPr/>
          <a:lstStyle/>
          <a:p>
            <a:pPr algn="ctr"/>
            <a:r>
              <a:rPr lang="en-GB" sz="1800" dirty="0" smtClean="0"/>
              <a:t>Supporting background analyses and methodologies produced as part of preparatory work on Ukr</a:t>
            </a:r>
            <a:r>
              <a:rPr lang="en-GB" sz="1800" dirty="0" smtClean="0"/>
              <a:t>ainian IP strategy</a:t>
            </a:r>
            <a:r>
              <a:rPr lang="en-GB" sz="1800" dirty="0" smtClean="0"/>
              <a:t> </a:t>
            </a:r>
            <a:endParaRPr lang="en-GB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340768"/>
            <a:ext cx="8489950" cy="5328592"/>
          </a:xfrm>
        </p:spPr>
        <p:txBody>
          <a:bodyPr/>
          <a:lstStyle/>
          <a:p>
            <a:pPr algn="ctr">
              <a:buNone/>
            </a:pPr>
            <a:r>
              <a:rPr lang="en-GB" sz="2000" i="1" dirty="0" smtClean="0"/>
              <a:t>Completed:</a:t>
            </a:r>
          </a:p>
          <a:p>
            <a:r>
              <a:rPr lang="en-GB" sz="2000" dirty="0" smtClean="0"/>
              <a:t>Preliminary assessment of current (implicit) industrial policy of Ukraine: </a:t>
            </a:r>
            <a:r>
              <a:rPr lang="en-GB" sz="1600" dirty="0" smtClean="0"/>
              <a:t>Note by S. Radosevic</a:t>
            </a:r>
          </a:p>
          <a:p>
            <a:r>
              <a:rPr lang="en-GB" sz="2000" dirty="0" smtClean="0"/>
              <a:t>The role of policy impact assessment (PIA) in preparing Ukrainian industrial policy strategy: </a:t>
            </a:r>
            <a:r>
              <a:rPr lang="en-GB" sz="1400" dirty="0" smtClean="0"/>
              <a:t>Note </a:t>
            </a:r>
            <a:r>
              <a:rPr lang="en-GB" sz="1400" dirty="0" smtClean="0"/>
              <a:t>by S. </a:t>
            </a:r>
            <a:r>
              <a:rPr lang="en-GB" sz="1400" dirty="0" smtClean="0"/>
              <a:t>Radosevic</a:t>
            </a:r>
          </a:p>
          <a:p>
            <a:r>
              <a:rPr lang="en-GB" sz="2000" dirty="0" smtClean="0"/>
              <a:t>Assessing the capacity for implementation of industrial policy: </a:t>
            </a:r>
            <a:r>
              <a:rPr lang="en-GB" sz="1400" dirty="0" smtClean="0"/>
              <a:t>Note </a:t>
            </a:r>
            <a:r>
              <a:rPr lang="en-GB" sz="1400" dirty="0" smtClean="0"/>
              <a:t>by S. </a:t>
            </a:r>
            <a:r>
              <a:rPr lang="en-GB" sz="1400" dirty="0" smtClean="0"/>
              <a:t>Radosevic</a:t>
            </a:r>
          </a:p>
          <a:p>
            <a:r>
              <a:rPr lang="en-GB" sz="2000" dirty="0" smtClean="0"/>
              <a:t>Institutional Self-Assessment for Instrument </a:t>
            </a:r>
            <a:r>
              <a:rPr lang="en-GB" sz="2000" dirty="0" smtClean="0"/>
              <a:t>Selection: </a:t>
            </a:r>
            <a:r>
              <a:rPr lang="en-GB" sz="1400" dirty="0" smtClean="0"/>
              <a:t>Note by </a:t>
            </a:r>
            <a:r>
              <a:rPr lang="en-GB" sz="1400" dirty="0" smtClean="0"/>
              <a:t>Amanda </a:t>
            </a:r>
            <a:r>
              <a:rPr lang="en-GB" sz="1400" dirty="0" err="1" smtClean="0"/>
              <a:t>Janoo</a:t>
            </a:r>
            <a:endParaRPr lang="en-GB" sz="2000" dirty="0" smtClean="0"/>
          </a:p>
          <a:p>
            <a:pPr algn="ctr">
              <a:buNone/>
            </a:pPr>
            <a:r>
              <a:rPr lang="en-GB" sz="2000" i="1" dirty="0" smtClean="0"/>
              <a:t>Not completed</a:t>
            </a:r>
          </a:p>
          <a:p>
            <a:r>
              <a:rPr lang="en-GB" sz="2000" dirty="0" smtClean="0"/>
              <a:t>Unfinished analysis of the existing industrial policy instruments: </a:t>
            </a:r>
          </a:p>
          <a:p>
            <a:pPr lvl="1"/>
            <a:r>
              <a:rPr lang="en-GB" sz="1800" dirty="0" smtClean="0"/>
              <a:t>Instrument </a:t>
            </a:r>
            <a:r>
              <a:rPr lang="en-GB" sz="1800" dirty="0" smtClean="0"/>
              <a:t>(name</a:t>
            </a:r>
            <a:r>
              <a:rPr lang="en-GB" sz="1800" dirty="0" smtClean="0"/>
              <a:t>); Implementing Institution; Responsible Person; Related </a:t>
            </a:r>
            <a:r>
              <a:rPr lang="en-GB" sz="1800" dirty="0" smtClean="0"/>
              <a:t>Intervention Area(s</a:t>
            </a:r>
            <a:r>
              <a:rPr lang="en-GB" sz="1800" dirty="0" smtClean="0"/>
              <a:t>); Target Groups; Description </a:t>
            </a:r>
            <a:r>
              <a:rPr lang="en-GB" sz="1800" dirty="0" smtClean="0"/>
              <a:t>of </a:t>
            </a:r>
            <a:r>
              <a:rPr lang="en-GB" sz="1800" dirty="0" smtClean="0"/>
              <a:t>Instrument; Expected </a:t>
            </a:r>
            <a:r>
              <a:rPr lang="en-GB" sz="1800" dirty="0" smtClean="0"/>
              <a:t>Impact of </a:t>
            </a:r>
            <a:r>
              <a:rPr lang="en-GB" sz="1800" dirty="0" smtClean="0"/>
              <a:t>Instrument; Timeframe </a:t>
            </a:r>
            <a:r>
              <a:rPr lang="en-GB" sz="1800" dirty="0" smtClean="0"/>
              <a:t>for </a:t>
            </a:r>
            <a:r>
              <a:rPr lang="en-GB" sz="1800" dirty="0" smtClean="0"/>
              <a:t>implementation; Budget; Funding Source</a:t>
            </a:r>
          </a:p>
          <a:p>
            <a:r>
              <a:rPr lang="en-GB" sz="2000" dirty="0" smtClean="0"/>
              <a:t>Institutional Self-Assessment for Instrument Selection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704057-E6B7-43F8-AAF5-70161B692B8F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704057-E6B7-43F8-AAF5-70161B692B8F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908050"/>
            <a:ext cx="8489950" cy="720750"/>
          </a:xfrm>
        </p:spPr>
        <p:txBody>
          <a:bodyPr/>
          <a:lstStyle/>
          <a:p>
            <a:r>
              <a:rPr lang="en-GB" dirty="0" smtClean="0"/>
              <a:t>Outline: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556792"/>
            <a:ext cx="8489950" cy="496855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Timeline and organisation of activities   </a:t>
            </a:r>
            <a:endParaRPr lang="en-GB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Achievements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Issues and challenges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Lessons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Annex: </a:t>
            </a:r>
          </a:p>
          <a:p>
            <a:pPr marL="857250" lvl="1" indent="-457200"/>
            <a:r>
              <a:rPr lang="en-GB" sz="1600" dirty="0" smtClean="0"/>
              <a:t>An Outline of the Strategy of Development of the Industrial Complex of Ukraine for the period until 2025 (Draft March 2018</a:t>
            </a:r>
            <a:r>
              <a:rPr lang="en-GB" sz="1600" dirty="0" smtClean="0"/>
              <a:t>)</a:t>
            </a:r>
          </a:p>
          <a:p>
            <a:pPr marL="857250" lvl="1" indent="-457200"/>
            <a:r>
              <a:rPr lang="en-GB" sz="1600" dirty="0" smtClean="0"/>
              <a:t>Supporting background analyses and methodologies produced as part of preparatory work on Ukrainian IP strategy </a:t>
            </a:r>
            <a:endParaRPr lang="en-GB" sz="1600" dirty="0" smtClean="0"/>
          </a:p>
          <a:p>
            <a:pPr marL="857250" lvl="1" indent="-457200">
              <a:buFont typeface="+mj-lt"/>
              <a:buAutoNum type="arabicPeriod"/>
            </a:pPr>
            <a:endParaRPr lang="en-GB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704057-E6B7-43F8-AAF5-70161B692B8F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908050"/>
            <a:ext cx="8489950" cy="504726"/>
          </a:xfrm>
        </p:spPr>
        <p:txBody>
          <a:bodyPr/>
          <a:lstStyle/>
          <a:p>
            <a:r>
              <a:rPr lang="en-GB" sz="3200" dirty="0" smtClean="0"/>
              <a:t>Timeline of activities </a:t>
            </a:r>
            <a:r>
              <a:rPr lang="en-GB" sz="3200" dirty="0" smtClean="0"/>
              <a:t/>
            </a:r>
            <a:br>
              <a:rPr lang="en-GB" sz="3200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700809"/>
            <a:ext cx="8489950" cy="4465042"/>
          </a:xfrm>
        </p:spPr>
        <p:txBody>
          <a:bodyPr/>
          <a:lstStyle/>
          <a:p>
            <a:r>
              <a:rPr lang="en-GB" sz="2400" dirty="0" smtClean="0"/>
              <a:t>Kick-Off Meeting for the Preparation of a National Industrial Policy </a:t>
            </a:r>
            <a:r>
              <a:rPr lang="en-GB" sz="2400" dirty="0" smtClean="0"/>
              <a:t>Strategy, 16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June </a:t>
            </a:r>
            <a:r>
              <a:rPr lang="en-GB" sz="2400" dirty="0" smtClean="0"/>
              <a:t>2017 </a:t>
            </a:r>
          </a:p>
          <a:p>
            <a:r>
              <a:rPr lang="en-GB" sz="2400" dirty="0" smtClean="0"/>
              <a:t>Steering Committee </a:t>
            </a:r>
            <a:r>
              <a:rPr lang="en-GB" sz="2400" dirty="0" smtClean="0"/>
              <a:t>Meeting</a:t>
            </a:r>
            <a:r>
              <a:rPr lang="en-GB" sz="2400" dirty="0" smtClean="0"/>
              <a:t>, 21</a:t>
            </a:r>
            <a:r>
              <a:rPr lang="en-GB" sz="2400" baseline="30000" dirty="0" smtClean="0"/>
              <a:t>st</a:t>
            </a:r>
            <a:r>
              <a:rPr lang="en-GB" sz="2400" dirty="0" smtClean="0"/>
              <a:t> August </a:t>
            </a:r>
            <a:r>
              <a:rPr lang="en-GB" sz="2400" dirty="0" smtClean="0"/>
              <a:t>2017 </a:t>
            </a:r>
            <a:endParaRPr lang="en-GB" sz="2400" dirty="0" smtClean="0"/>
          </a:p>
          <a:p>
            <a:r>
              <a:rPr lang="en-GB" sz="2400" dirty="0" smtClean="0"/>
              <a:t>First expert group meeting, September (preceded by </a:t>
            </a:r>
            <a:r>
              <a:rPr lang="en-GB" sz="2400" dirty="0" err="1" smtClean="0"/>
              <a:t>EquIP</a:t>
            </a:r>
            <a:r>
              <a:rPr lang="en-GB" sz="2400" dirty="0" smtClean="0"/>
              <a:t> three day training) </a:t>
            </a:r>
          </a:p>
          <a:p>
            <a:r>
              <a:rPr lang="en-GB" sz="2400" dirty="0" smtClean="0"/>
              <a:t>Second Expert group meeting, 17-19 </a:t>
            </a:r>
            <a:r>
              <a:rPr lang="en-GB" sz="2400" dirty="0" smtClean="0"/>
              <a:t>October 2017 (preceded by </a:t>
            </a:r>
            <a:r>
              <a:rPr lang="en-GB" sz="2400" dirty="0" err="1" smtClean="0"/>
              <a:t>EquIP</a:t>
            </a:r>
            <a:r>
              <a:rPr lang="en-GB" sz="2400" dirty="0" smtClean="0"/>
              <a:t> three day training) </a:t>
            </a:r>
            <a:endParaRPr lang="en-GB" sz="2400" dirty="0" smtClean="0"/>
          </a:p>
          <a:p>
            <a:r>
              <a:rPr lang="en-GB" sz="2400" dirty="0" smtClean="0"/>
              <a:t>First Core </a:t>
            </a:r>
            <a:r>
              <a:rPr lang="en-GB" sz="2400" dirty="0" smtClean="0"/>
              <a:t>Drafting Group </a:t>
            </a:r>
            <a:r>
              <a:rPr lang="en-GB" sz="2400" dirty="0" smtClean="0"/>
              <a:t>Meeting </a:t>
            </a:r>
            <a:r>
              <a:rPr lang="en-GB" sz="2400" dirty="0" smtClean="0"/>
              <a:t>for the Preparation of a National Industrial Policy </a:t>
            </a:r>
            <a:r>
              <a:rPr lang="en-GB" sz="2400" dirty="0" smtClean="0"/>
              <a:t>Strategy 30th </a:t>
            </a:r>
            <a:r>
              <a:rPr lang="en-GB" sz="2400" dirty="0" smtClean="0"/>
              <a:t>November </a:t>
            </a:r>
            <a:endParaRPr lang="en-GB" sz="2400" dirty="0" smtClean="0"/>
          </a:p>
          <a:p>
            <a:r>
              <a:rPr lang="en-GB" sz="2400" dirty="0" smtClean="0"/>
              <a:t>Second Core </a:t>
            </a:r>
            <a:r>
              <a:rPr lang="en-GB" sz="2400" dirty="0" smtClean="0"/>
              <a:t>Group Meeting </a:t>
            </a:r>
            <a:r>
              <a:rPr lang="en-GB" sz="2400" dirty="0" smtClean="0"/>
              <a:t>1st </a:t>
            </a:r>
            <a:r>
              <a:rPr lang="en-GB" sz="2400" dirty="0" smtClean="0"/>
              <a:t>December </a:t>
            </a:r>
            <a:r>
              <a:rPr lang="en-GB" sz="2400" dirty="0" smtClean="0"/>
              <a:t>2017</a:t>
            </a:r>
          </a:p>
          <a:p>
            <a:r>
              <a:rPr lang="en-GB" sz="2400" dirty="0" smtClean="0"/>
              <a:t>Draft Strategy as of March 2018 (but not yet action plan)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704057-E6B7-43F8-AAF5-70161B692B8F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Abgerundetes Rechteck 56"/>
          <p:cNvSpPr/>
          <p:nvPr/>
        </p:nvSpPr>
        <p:spPr bwMode="auto">
          <a:xfrm>
            <a:off x="1681720" y="5737447"/>
            <a:ext cx="5691428" cy="80249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</a:rPr>
              <a:t>Expert </a:t>
            </a:r>
            <a:r>
              <a:rPr lang="en-US" sz="2000" dirty="0">
                <a:solidFill>
                  <a:srgbClr val="000000"/>
                </a:solidFill>
              </a:rPr>
              <a:t>Groups on Strategy for Industrial Development and Action </a:t>
            </a:r>
            <a:r>
              <a:rPr lang="en-US" sz="2000" dirty="0" smtClean="0">
                <a:solidFill>
                  <a:srgbClr val="000000"/>
                </a:solidFill>
              </a:rPr>
              <a:t>Plan – see </a:t>
            </a:r>
            <a:r>
              <a:rPr lang="en-US" sz="2000" dirty="0" smtClean="0">
                <a:solidFill>
                  <a:srgbClr val="000000"/>
                </a:solidFill>
              </a:rPr>
              <a:t>next slide </a:t>
            </a:r>
            <a:endParaRPr kumimoji="0" lang="en-GB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Abgerundetes Rechteck 57"/>
          <p:cNvSpPr/>
          <p:nvPr/>
        </p:nvSpPr>
        <p:spPr bwMode="auto">
          <a:xfrm>
            <a:off x="331076" y="2130401"/>
            <a:ext cx="8604031" cy="2935880"/>
          </a:xfrm>
          <a:prstGeom prst="roundRect">
            <a:avLst>
              <a:gd name="adj" fmla="val 7986"/>
            </a:avLst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44"/>
          <p:cNvSpPr txBox="1"/>
          <p:nvPr/>
        </p:nvSpPr>
        <p:spPr>
          <a:xfrm>
            <a:off x="1805302" y="160338"/>
            <a:ext cx="5498939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Steering Committee on the Strategy for Industrial Development and Action Plan   </a:t>
            </a:r>
            <a:endParaRPr lang="en-GB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hteck 48"/>
          <p:cNvSpPr/>
          <p:nvPr/>
        </p:nvSpPr>
        <p:spPr bwMode="auto">
          <a:xfrm>
            <a:off x="0" y="908720"/>
            <a:ext cx="8931166" cy="6175602"/>
          </a:xfrm>
          <a:prstGeom prst="rect">
            <a:avLst/>
          </a:prstGeom>
          <a:noFill/>
          <a:ln w="9525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Abgerundetes Rechteck 37"/>
          <p:cNvSpPr/>
          <p:nvPr/>
        </p:nvSpPr>
        <p:spPr bwMode="auto">
          <a:xfrm>
            <a:off x="942714" y="2516214"/>
            <a:ext cx="1076318" cy="1086419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MinRegion</a:t>
            </a:r>
            <a:endParaRPr lang="en-GB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Abgerundetes Rechteck 37"/>
          <p:cNvSpPr/>
          <p:nvPr/>
        </p:nvSpPr>
        <p:spPr bwMode="auto">
          <a:xfrm>
            <a:off x="6071457" y="2517830"/>
            <a:ext cx="1032098" cy="108480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baseline="300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400" baseline="300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t>MinEnergy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Abgerundetes Rechteck 37"/>
          <p:cNvSpPr/>
          <p:nvPr/>
        </p:nvSpPr>
        <p:spPr bwMode="auto">
          <a:xfrm>
            <a:off x="3485470" y="2516214"/>
            <a:ext cx="1046936" cy="1086419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MinFin</a:t>
            </a:r>
            <a:endParaRPr kumimoji="0" lang="en-GB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bgerundetes Rechteck 54"/>
          <p:cNvSpPr/>
          <p:nvPr/>
        </p:nvSpPr>
        <p:spPr bwMode="auto">
          <a:xfrm>
            <a:off x="3991402" y="962493"/>
            <a:ext cx="1091510" cy="91202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69"/>
          <p:cNvSpPr txBox="1"/>
          <p:nvPr/>
        </p:nvSpPr>
        <p:spPr>
          <a:xfrm>
            <a:off x="4126003" y="1176849"/>
            <a:ext cx="8575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t>MEDT</a:t>
            </a:r>
            <a:endParaRPr lang="en-GB" sz="1600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Abgerundetes Rechteck 56"/>
          <p:cNvSpPr/>
          <p:nvPr/>
        </p:nvSpPr>
        <p:spPr bwMode="auto">
          <a:xfrm>
            <a:off x="1570948" y="5704530"/>
            <a:ext cx="5802200" cy="868327"/>
          </a:xfrm>
          <a:prstGeom prst="round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Gerade Verbindung mit Pfeil 79"/>
          <p:cNvCxnSpPr>
            <a:endCxn id="41" idx="0"/>
          </p:cNvCxnSpPr>
          <p:nvPr/>
        </p:nvCxnSpPr>
        <p:spPr bwMode="auto">
          <a:xfrm>
            <a:off x="4468159" y="5066281"/>
            <a:ext cx="3890" cy="6382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3" name="Textfeld 82"/>
          <p:cNvSpPr txBox="1"/>
          <p:nvPr/>
        </p:nvSpPr>
        <p:spPr>
          <a:xfrm>
            <a:off x="3777504" y="5244119"/>
            <a:ext cx="1743618" cy="528794"/>
          </a:xfrm>
          <a:prstGeom prst="rect">
            <a:avLst/>
          </a:prstGeom>
          <a:solidFill>
            <a:schemeClr val="bg1"/>
          </a:solidFill>
        </p:spPr>
        <p:txBody>
          <a:bodyPr wrap="square" tIns="18000" bIns="18000" rtlCol="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Appoints and steers</a:t>
            </a:r>
            <a:endParaRPr lang="en-GB" sz="1600" b="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6" name="Gerade Verbindung mit Pfeil 50"/>
          <p:cNvCxnSpPr>
            <a:stCxn id="37" idx="2"/>
          </p:cNvCxnSpPr>
          <p:nvPr/>
        </p:nvCxnSpPr>
        <p:spPr bwMode="auto">
          <a:xfrm>
            <a:off x="4537157" y="1874521"/>
            <a:ext cx="0" cy="25588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Gerade Verbindung mit Pfeil 50"/>
          <p:cNvCxnSpPr/>
          <p:nvPr/>
        </p:nvCxnSpPr>
        <p:spPr bwMode="auto">
          <a:xfrm>
            <a:off x="6584514" y="2147167"/>
            <a:ext cx="0" cy="37971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Gerade Verbindung mit Pfeil 50"/>
          <p:cNvCxnSpPr/>
          <p:nvPr/>
        </p:nvCxnSpPr>
        <p:spPr bwMode="auto">
          <a:xfrm>
            <a:off x="2759232" y="2029743"/>
            <a:ext cx="0" cy="45780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Gerade Verbindung mit Pfeil 50"/>
          <p:cNvCxnSpPr>
            <a:endCxn id="34" idx="0"/>
          </p:cNvCxnSpPr>
          <p:nvPr/>
        </p:nvCxnSpPr>
        <p:spPr bwMode="auto">
          <a:xfrm flipH="1">
            <a:off x="1480873" y="2038741"/>
            <a:ext cx="1763" cy="47747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AutoShape 4" descr="Картинки по запросу міністерство екології та природних ресурсів україни герб"/>
          <p:cNvSpPr>
            <a:spLocks noChangeAspect="1" noChangeArrowheads="1"/>
          </p:cNvSpPr>
          <p:nvPr/>
        </p:nvSpPr>
        <p:spPr bwMode="auto">
          <a:xfrm>
            <a:off x="0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Abgerundetes Rechteck 37"/>
          <p:cNvSpPr/>
          <p:nvPr/>
        </p:nvSpPr>
        <p:spPr bwMode="auto">
          <a:xfrm>
            <a:off x="2892085" y="3740002"/>
            <a:ext cx="1032098" cy="108480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NatCom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IndDevelopment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Abgerundetes Rechteck 37"/>
          <p:cNvSpPr/>
          <p:nvPr/>
        </p:nvSpPr>
        <p:spPr bwMode="auto">
          <a:xfrm>
            <a:off x="5555408" y="3742161"/>
            <a:ext cx="1032098" cy="108480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Investment Office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Abgerundetes Rechteck 37"/>
          <p:cNvSpPr/>
          <p:nvPr/>
        </p:nvSpPr>
        <p:spPr bwMode="auto">
          <a:xfrm>
            <a:off x="7266308" y="2517830"/>
            <a:ext cx="1102890" cy="108480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baseline="300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400" baseline="300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MinAgrarian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Abgerundetes Rechteck 37"/>
          <p:cNvSpPr/>
          <p:nvPr/>
        </p:nvSpPr>
        <p:spPr bwMode="auto">
          <a:xfrm>
            <a:off x="4220461" y="3742161"/>
            <a:ext cx="1032098" cy="108480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Reforms Office 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Gerade Verbindung mit Pfeil 42"/>
          <p:cNvCxnSpPr/>
          <p:nvPr/>
        </p:nvCxnSpPr>
        <p:spPr bwMode="auto">
          <a:xfrm flipV="1">
            <a:off x="1480873" y="2029743"/>
            <a:ext cx="6336881" cy="179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Abgerundetes Rechteck 37"/>
          <p:cNvSpPr/>
          <p:nvPr/>
        </p:nvSpPr>
        <p:spPr bwMode="auto">
          <a:xfrm>
            <a:off x="2243183" y="2503827"/>
            <a:ext cx="1032098" cy="108480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MinInfrastr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Abgerundetes Rechteck 37"/>
          <p:cNvSpPr/>
          <p:nvPr/>
        </p:nvSpPr>
        <p:spPr bwMode="auto">
          <a:xfrm>
            <a:off x="4809646" y="2523067"/>
            <a:ext cx="1032098" cy="107956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MinEducat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Abgerundetes Rechteck 37"/>
          <p:cNvSpPr/>
          <p:nvPr/>
        </p:nvSpPr>
        <p:spPr bwMode="auto">
          <a:xfrm>
            <a:off x="1681720" y="3740002"/>
            <a:ext cx="1032098" cy="108480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SAGSUR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2" name="Gerade Verbindung mit Pfeil 50"/>
          <p:cNvCxnSpPr>
            <a:endCxn id="36" idx="0"/>
          </p:cNvCxnSpPr>
          <p:nvPr/>
        </p:nvCxnSpPr>
        <p:spPr bwMode="auto">
          <a:xfrm>
            <a:off x="4008938" y="2038741"/>
            <a:ext cx="0" cy="47747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Gerade Verbindung mit Pfeil 50"/>
          <p:cNvCxnSpPr>
            <a:endCxn id="60" idx="0"/>
          </p:cNvCxnSpPr>
          <p:nvPr/>
        </p:nvCxnSpPr>
        <p:spPr bwMode="auto">
          <a:xfrm>
            <a:off x="5325695" y="2118650"/>
            <a:ext cx="0" cy="40441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Gerade Verbindung mit Pfeil 50"/>
          <p:cNvCxnSpPr>
            <a:endCxn id="45" idx="0"/>
          </p:cNvCxnSpPr>
          <p:nvPr/>
        </p:nvCxnSpPr>
        <p:spPr bwMode="auto">
          <a:xfrm flipH="1">
            <a:off x="7817753" y="2038741"/>
            <a:ext cx="4602" cy="47908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="" xmlns:p14="http://schemas.microsoft.com/office/powerpoint/2010/main" val="359778349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reeform 47"/>
          <p:cNvSpPr/>
          <p:nvPr/>
        </p:nvSpPr>
        <p:spPr bwMode="auto">
          <a:xfrm rot="5615057">
            <a:off x="5446868" y="1983190"/>
            <a:ext cx="1730069" cy="1990809"/>
          </a:xfrm>
          <a:custGeom>
            <a:avLst/>
            <a:gdLst>
              <a:gd name="connsiteX0" fmla="*/ 1730069 w 1730069"/>
              <a:gd name="connsiteY0" fmla="*/ 0 h 1502875"/>
              <a:gd name="connsiteX1" fmla="*/ 281514 w 1730069"/>
              <a:gd name="connsiteY1" fmla="*/ 298764 h 1502875"/>
              <a:gd name="connsiteX2" fmla="*/ 857 w 1730069"/>
              <a:gd name="connsiteY2" fmla="*/ 1502875 h 150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30069" h="1502875">
                <a:moveTo>
                  <a:pt x="1730069" y="0"/>
                </a:moveTo>
                <a:cubicBezTo>
                  <a:pt x="1149892" y="24142"/>
                  <a:pt x="569716" y="48285"/>
                  <a:pt x="281514" y="298764"/>
                </a:cubicBezTo>
                <a:cubicBezTo>
                  <a:pt x="-6688" y="549243"/>
                  <a:pt x="-2916" y="1026059"/>
                  <a:pt x="857" y="1502875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200" b="1" smtClean="0">
              <a:solidFill>
                <a:srgbClr val="999999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7073020" y="4243354"/>
            <a:ext cx="4526" cy="570370"/>
          </a:xfrm>
          <a:prstGeom prst="line">
            <a:avLst/>
          </a:prstGeom>
          <a:ln w="349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 bwMode="auto">
          <a:xfrm>
            <a:off x="5512052" y="4243354"/>
            <a:ext cx="4526" cy="570370"/>
          </a:xfrm>
          <a:prstGeom prst="line">
            <a:avLst/>
          </a:prstGeom>
          <a:ln w="349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 bwMode="auto">
          <a:xfrm>
            <a:off x="3704909" y="4261204"/>
            <a:ext cx="4526" cy="570370"/>
          </a:xfrm>
          <a:prstGeom prst="line">
            <a:avLst/>
          </a:prstGeom>
          <a:ln w="349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 bwMode="auto">
          <a:xfrm>
            <a:off x="2092861" y="4346115"/>
            <a:ext cx="4526" cy="570370"/>
          </a:xfrm>
          <a:prstGeom prst="line">
            <a:avLst/>
          </a:prstGeom>
          <a:ln w="349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 bwMode="auto">
          <a:xfrm>
            <a:off x="4746917" y="3168262"/>
            <a:ext cx="0" cy="786222"/>
          </a:xfrm>
          <a:prstGeom prst="line">
            <a:avLst/>
          </a:prstGeom>
          <a:ln w="349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 bwMode="auto">
          <a:xfrm>
            <a:off x="4711574" y="2246689"/>
            <a:ext cx="4526" cy="570370"/>
          </a:xfrm>
          <a:prstGeom prst="line">
            <a:avLst/>
          </a:prstGeom>
          <a:ln w="349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619672" y="692696"/>
            <a:ext cx="6408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Expert Groups on Strategy for Industrial Development and Action Plan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3991824" y="1508583"/>
            <a:ext cx="1439501" cy="76954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200" b="1" dirty="0" smtClean="0">
              <a:solidFill>
                <a:srgbClr val="999999"/>
              </a:solidFill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2846560" y="2531874"/>
            <a:ext cx="3758697" cy="76954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200" b="1" dirty="0" smtClean="0">
              <a:solidFill>
                <a:srgbClr val="999999"/>
              </a:solidFill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3070801" y="4632870"/>
            <a:ext cx="1439501" cy="1051650"/>
          </a:xfrm>
          <a:prstGeom prst="roundRect">
            <a:avLst>
              <a:gd name="adj" fmla="val 31159"/>
            </a:avLst>
          </a:prstGeom>
          <a:solidFill>
            <a:schemeClr val="bg1">
              <a:lumMod val="8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200" b="1" smtClean="0">
              <a:solidFill>
                <a:srgbClr val="999999"/>
              </a:solidFill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1581661" y="4684678"/>
            <a:ext cx="1179647" cy="99984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200" b="1" smtClean="0">
              <a:solidFill>
                <a:srgbClr val="999999"/>
              </a:solidFill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6364586" y="4631300"/>
            <a:ext cx="1425920" cy="105322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200" b="1" smtClean="0">
              <a:solidFill>
                <a:srgbClr val="999999"/>
              </a:solidFill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1661310" y="3561373"/>
            <a:ext cx="6129196" cy="76954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200" b="1" dirty="0" smtClean="0">
              <a:solidFill>
                <a:srgbClr val="999999"/>
              </a:solidFill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4788865" y="4726038"/>
            <a:ext cx="1314756" cy="95848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200" b="1" smtClean="0">
              <a:solidFill>
                <a:srgbClr val="999999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08353" y="1631797"/>
            <a:ext cx="11769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b="1" dirty="0" smtClean="0">
                <a:solidFill>
                  <a:srgbClr val="000000"/>
                </a:solidFill>
              </a:rPr>
              <a:t>MEDT</a:t>
            </a:r>
            <a:endParaRPr lang="en-GB" sz="2200" b="1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95462" y="2701203"/>
            <a:ext cx="30691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b="1" dirty="0" smtClean="0">
                <a:solidFill>
                  <a:srgbClr val="000000"/>
                </a:solidFill>
              </a:rPr>
              <a:t>Core Drafting Group</a:t>
            </a:r>
            <a:endParaRPr lang="en-GB" sz="2200" b="1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63888" y="3717032"/>
            <a:ext cx="31683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b="1" dirty="0" err="1" smtClean="0">
                <a:solidFill>
                  <a:srgbClr val="000000"/>
                </a:solidFill>
              </a:rPr>
              <a:t>EQuIP</a:t>
            </a:r>
            <a:r>
              <a:rPr lang="en-US" sz="2200" b="1" dirty="0" smtClean="0">
                <a:solidFill>
                  <a:srgbClr val="000000"/>
                </a:solidFill>
              </a:rPr>
              <a:t> Expert</a:t>
            </a:r>
            <a:r>
              <a:rPr lang="en-US" sz="2200" b="1" dirty="0" smtClean="0">
                <a:solidFill>
                  <a:srgbClr val="999999"/>
                </a:solidFill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</a:rPr>
              <a:t>Group</a:t>
            </a:r>
            <a:endParaRPr lang="en-GB" sz="2200" b="1" dirty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19672" y="4725144"/>
            <a:ext cx="10366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Diagnosis 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98373" y="4797625"/>
            <a:ext cx="1511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Policy Instruments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25908" y="4782990"/>
            <a:ext cx="1638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    Institutional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        Set-Up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23242" y="4653137"/>
            <a:ext cx="131711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Impact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</a:rPr>
              <a:t>Assessment</a:t>
            </a:r>
            <a:endParaRPr lang="en-US" b="1" dirty="0" smtClean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 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339504" y="1465644"/>
            <a:ext cx="8646060" cy="5349417"/>
          </a:xfrm>
          <a:prstGeom prst="roundRect">
            <a:avLst/>
          </a:prstGeom>
          <a:noFill/>
          <a:ln w="28575">
            <a:solidFill>
              <a:schemeClr val="bg1">
                <a:lumMod val="8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200" b="1" smtClean="0">
              <a:solidFill>
                <a:srgbClr val="999999"/>
              </a:solidFill>
            </a:endParaRPr>
          </a:p>
        </p:txBody>
      </p:sp>
      <p:sp>
        <p:nvSpPr>
          <p:cNvPr id="47" name="Freeform 46"/>
          <p:cNvSpPr/>
          <p:nvPr/>
        </p:nvSpPr>
        <p:spPr bwMode="auto">
          <a:xfrm>
            <a:off x="2164197" y="2032278"/>
            <a:ext cx="1783117" cy="1624416"/>
          </a:xfrm>
          <a:custGeom>
            <a:avLst/>
            <a:gdLst>
              <a:gd name="connsiteX0" fmla="*/ 1730069 w 1730069"/>
              <a:gd name="connsiteY0" fmla="*/ 0 h 1502875"/>
              <a:gd name="connsiteX1" fmla="*/ 281514 w 1730069"/>
              <a:gd name="connsiteY1" fmla="*/ 298764 h 1502875"/>
              <a:gd name="connsiteX2" fmla="*/ 857 w 1730069"/>
              <a:gd name="connsiteY2" fmla="*/ 1502875 h 150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30069" h="1502875">
                <a:moveTo>
                  <a:pt x="1730069" y="0"/>
                </a:moveTo>
                <a:cubicBezTo>
                  <a:pt x="1149892" y="24142"/>
                  <a:pt x="569716" y="48285"/>
                  <a:pt x="281514" y="298764"/>
                </a:cubicBezTo>
                <a:cubicBezTo>
                  <a:pt x="-6688" y="549243"/>
                  <a:pt x="-2916" y="1026059"/>
                  <a:pt x="857" y="1502875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200" b="1" smtClean="0">
              <a:solidFill>
                <a:srgbClr val="999999"/>
              </a:solidFill>
            </a:endParaRPr>
          </a:p>
        </p:txBody>
      </p:sp>
      <p:sp>
        <p:nvSpPr>
          <p:cNvPr id="29" name="Abgerundetes Rechteck 56"/>
          <p:cNvSpPr/>
          <p:nvPr/>
        </p:nvSpPr>
        <p:spPr bwMode="auto">
          <a:xfrm>
            <a:off x="1176384" y="5832602"/>
            <a:ext cx="6972300" cy="868327"/>
          </a:xfrm>
          <a:prstGeom prst="round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176384" y="5943601"/>
            <a:ext cx="72703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Core Drafting Group: MEDT representatives, MEDT Adviser, International Experts from GIZ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Expert Group: Members are appointed by Steering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Committee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members 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0387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908050"/>
            <a:ext cx="8489950" cy="720750"/>
          </a:xfrm>
        </p:spPr>
        <p:txBody>
          <a:bodyPr/>
          <a:lstStyle/>
          <a:p>
            <a:r>
              <a:rPr lang="en-GB" sz="2400" dirty="0" smtClean="0"/>
              <a:t>Achievements</a:t>
            </a:r>
            <a:r>
              <a:rPr lang="en-GB" sz="2400" dirty="0" smtClean="0"/>
              <a:t>: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556792"/>
            <a:ext cx="8489950" cy="4609059"/>
          </a:xfrm>
        </p:spPr>
        <p:txBody>
          <a:bodyPr/>
          <a:lstStyle/>
          <a:p>
            <a:r>
              <a:rPr lang="en-GB" sz="2400" dirty="0" smtClean="0"/>
              <a:t>Significantly improved </a:t>
            </a:r>
            <a:r>
              <a:rPr lang="en-GB" sz="2400" dirty="0" smtClean="0">
                <a:solidFill>
                  <a:srgbClr val="FF0000"/>
                </a:solidFill>
              </a:rPr>
              <a:t>methodological quality </a:t>
            </a:r>
            <a:r>
              <a:rPr lang="en-GB" sz="2400" dirty="0" smtClean="0"/>
              <a:t>of Strategy document (see outline of Str</a:t>
            </a:r>
            <a:r>
              <a:rPr lang="en-GB" sz="2400" dirty="0" smtClean="0"/>
              <a:t>a</a:t>
            </a:r>
            <a:r>
              <a:rPr lang="en-GB" sz="2400" dirty="0" smtClean="0"/>
              <a:t>tegy): </a:t>
            </a:r>
          </a:p>
          <a:p>
            <a:pPr lvl="1"/>
            <a:r>
              <a:rPr lang="en-GB" sz="2000" dirty="0" smtClean="0"/>
              <a:t>Empirically grounded analysis </a:t>
            </a:r>
          </a:p>
          <a:p>
            <a:pPr lvl="1"/>
            <a:r>
              <a:rPr lang="en-GB" sz="2000" dirty="0" smtClean="0"/>
              <a:t>Prioritisation of intervention areas</a:t>
            </a:r>
            <a:endParaRPr lang="en-GB" sz="2000" dirty="0" smtClean="0"/>
          </a:p>
          <a:p>
            <a:pPr lvl="1"/>
            <a:r>
              <a:rPr lang="en-GB" sz="2000" dirty="0" smtClean="0"/>
              <a:t>C</a:t>
            </a:r>
            <a:r>
              <a:rPr lang="en-GB" sz="2000" dirty="0" smtClean="0"/>
              <a:t>onsistency between objectives and intervention areas</a:t>
            </a:r>
          </a:p>
          <a:p>
            <a:pPr lvl="1"/>
            <a:r>
              <a:rPr lang="en-GB" sz="2000" dirty="0" smtClean="0"/>
              <a:t>Portfolio of potential policy instruments to </a:t>
            </a:r>
            <a:r>
              <a:rPr lang="en-GB" sz="2000" dirty="0" err="1" smtClean="0"/>
              <a:t>addres</a:t>
            </a:r>
            <a:r>
              <a:rPr lang="en-GB" sz="2000" dirty="0" smtClean="0"/>
              <a:t> </a:t>
            </a:r>
            <a:endParaRPr lang="en-GB" sz="2000" dirty="0" smtClean="0"/>
          </a:p>
          <a:p>
            <a:pPr lvl="1">
              <a:buNone/>
            </a:pPr>
            <a:endParaRPr lang="en-GB" sz="2000" dirty="0" smtClean="0"/>
          </a:p>
          <a:p>
            <a:r>
              <a:rPr lang="en-GB" sz="2400" dirty="0" smtClean="0"/>
              <a:t>A high </a:t>
            </a:r>
            <a:r>
              <a:rPr lang="en-GB" sz="2400" dirty="0" smtClean="0">
                <a:solidFill>
                  <a:srgbClr val="FF0000"/>
                </a:solidFill>
              </a:rPr>
              <a:t>‘absorptive capacity’ of local expert group </a:t>
            </a:r>
            <a:r>
              <a:rPr lang="en-GB" sz="2400" dirty="0" smtClean="0"/>
              <a:t>and </a:t>
            </a:r>
            <a:r>
              <a:rPr lang="en-GB" sz="2400" dirty="0" smtClean="0">
                <a:solidFill>
                  <a:srgbClr val="FF0000"/>
                </a:solidFill>
              </a:rPr>
              <a:t>build up of analytical capacities</a:t>
            </a:r>
            <a:r>
              <a:rPr lang="en-GB" sz="2400" dirty="0" smtClean="0"/>
              <a:t> for industrial policy analysis</a:t>
            </a:r>
          </a:p>
          <a:p>
            <a:endParaRPr lang="en-GB" sz="2400" dirty="0" smtClean="0"/>
          </a:p>
          <a:p>
            <a:endParaRPr lang="en-GB" sz="2400" dirty="0" smtClean="0"/>
          </a:p>
          <a:p>
            <a:pPr lvl="1"/>
            <a:endParaRPr lang="en-GB" sz="1600" dirty="0" smtClean="0"/>
          </a:p>
          <a:p>
            <a:pPr lvl="1"/>
            <a:endParaRPr lang="en-GB" sz="12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704057-E6B7-43F8-AAF5-70161B692B8F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Issues: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700809"/>
            <a:ext cx="8489950" cy="4465042"/>
          </a:xfrm>
        </p:spPr>
        <p:txBody>
          <a:bodyPr/>
          <a:lstStyle/>
          <a:p>
            <a:r>
              <a:rPr lang="en-GB" sz="2400" dirty="0" smtClean="0"/>
              <a:t>Very limited participation of stakeholders especially from private sector 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Limited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broader</a:t>
            </a:r>
            <a:r>
              <a:rPr lang="en-GB" sz="2400" dirty="0" smtClean="0"/>
              <a:t> </a:t>
            </a:r>
            <a:r>
              <a:rPr lang="en-GB" sz="2400" dirty="0" smtClean="0"/>
              <a:t>(</a:t>
            </a:r>
            <a:r>
              <a:rPr lang="en-GB" sz="2400" dirty="0" err="1" smtClean="0"/>
              <a:t>ie</a:t>
            </a:r>
            <a:r>
              <a:rPr lang="en-GB" sz="2400" dirty="0" smtClean="0"/>
              <a:t> beyond narrow confines of local expert group) technical</a:t>
            </a:r>
            <a:r>
              <a:rPr lang="en-GB" sz="2400" dirty="0" smtClean="0"/>
              <a:t>, operational and political capabilities (</a:t>
            </a:r>
            <a:r>
              <a:rPr lang="en-GB" sz="2400" dirty="0" smtClean="0">
                <a:solidFill>
                  <a:srgbClr val="FF0000"/>
                </a:solidFill>
              </a:rPr>
              <a:t>TOP</a:t>
            </a:r>
            <a:r>
              <a:rPr lang="en-GB" sz="2400" dirty="0" smtClean="0"/>
              <a:t>) for design and </a:t>
            </a:r>
            <a:r>
              <a:rPr lang="en-GB" sz="2400" dirty="0" smtClean="0"/>
              <a:t>especially implementation </a:t>
            </a:r>
            <a:r>
              <a:rPr lang="en-GB" sz="2400" dirty="0" smtClean="0"/>
              <a:t>of industrial policy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Implementation</a:t>
            </a:r>
            <a:r>
              <a:rPr lang="en-GB" sz="2400" dirty="0" smtClean="0"/>
              <a:t> issues not yet address (cf. action plan)</a:t>
            </a:r>
          </a:p>
          <a:p>
            <a:r>
              <a:rPr lang="en-GB" sz="2400" dirty="0" smtClean="0"/>
              <a:t>Uncertain and limited </a:t>
            </a:r>
            <a:r>
              <a:rPr lang="en-GB" sz="2400" dirty="0" smtClean="0">
                <a:solidFill>
                  <a:srgbClr val="FF0000"/>
                </a:solidFill>
              </a:rPr>
              <a:t>budget</a:t>
            </a:r>
            <a:r>
              <a:rPr lang="en-GB" sz="2400" dirty="0" smtClean="0"/>
              <a:t> for implementation</a:t>
            </a:r>
          </a:p>
          <a:p>
            <a:r>
              <a:rPr lang="en-GB" sz="2400" dirty="0" smtClean="0"/>
              <a:t>The issues of </a:t>
            </a:r>
            <a:r>
              <a:rPr lang="en-GB" sz="2400" dirty="0" smtClean="0">
                <a:solidFill>
                  <a:srgbClr val="FF0000"/>
                </a:solidFill>
              </a:rPr>
              <a:t>administrative implementation capacities </a:t>
            </a:r>
            <a:r>
              <a:rPr lang="en-GB" sz="2400" dirty="0" smtClean="0"/>
              <a:t>not yet addressed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704057-E6B7-43F8-AAF5-70161B692B8F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692696"/>
            <a:ext cx="8489950" cy="576064"/>
          </a:xfrm>
        </p:spPr>
        <p:txBody>
          <a:bodyPr/>
          <a:lstStyle/>
          <a:p>
            <a:r>
              <a:rPr lang="en-GB" dirty="0" smtClean="0"/>
              <a:t>Lessons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340768"/>
            <a:ext cx="8489950" cy="482508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1800" dirty="0" smtClean="0"/>
              <a:t>Consider whether there is sufficient </a:t>
            </a:r>
            <a:r>
              <a:rPr lang="en-GB" sz="1800" dirty="0" smtClean="0">
                <a:solidFill>
                  <a:srgbClr val="FF0000"/>
                </a:solidFill>
              </a:rPr>
              <a:t>political and resource  commitment </a:t>
            </a:r>
            <a:r>
              <a:rPr lang="en-GB" sz="1800" dirty="0" smtClean="0"/>
              <a:t>for </a:t>
            </a:r>
            <a:r>
              <a:rPr lang="en-GB" sz="1800" dirty="0" err="1" smtClean="0"/>
              <a:t>EquIP</a:t>
            </a:r>
            <a:r>
              <a:rPr lang="en-GB" sz="1800" dirty="0" smtClean="0"/>
              <a:t> approach (the full implementation of </a:t>
            </a:r>
            <a:r>
              <a:rPr lang="en-GB" sz="1800" dirty="0" err="1" smtClean="0"/>
              <a:t>EquIP</a:t>
            </a:r>
            <a:r>
              <a:rPr lang="en-GB" sz="1800" dirty="0" smtClean="0"/>
              <a:t> requires either developed TOP capacities or ambition to develop them)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 smtClean="0">
                <a:solidFill>
                  <a:srgbClr val="FF0000"/>
                </a:solidFill>
              </a:rPr>
              <a:t>In the absence of (1) apply </a:t>
            </a:r>
            <a:r>
              <a:rPr lang="en-GB" sz="1800" dirty="0" err="1" smtClean="0">
                <a:solidFill>
                  <a:srgbClr val="FF0000"/>
                </a:solidFill>
              </a:rPr>
              <a:t>EquIP</a:t>
            </a:r>
            <a:r>
              <a:rPr lang="en-GB" sz="1800" dirty="0" smtClean="0">
                <a:solidFill>
                  <a:srgbClr val="FF0000"/>
                </a:solidFill>
              </a:rPr>
              <a:t> selectively </a:t>
            </a:r>
            <a:r>
              <a:rPr lang="en-GB" sz="1800" dirty="0" err="1" smtClean="0"/>
              <a:t>ie</a:t>
            </a:r>
            <a:r>
              <a:rPr lang="en-GB" sz="1800" dirty="0" smtClean="0"/>
              <a:t>. focus on specific issues and areas </a:t>
            </a:r>
            <a:r>
              <a:rPr lang="en-GB" sz="1800" dirty="0" smtClean="0"/>
              <a:t>of </a:t>
            </a:r>
            <a:r>
              <a:rPr lang="en-GB" sz="1800" dirty="0" smtClean="0"/>
              <a:t>interventions. For further guides see section ‘Adjusting </a:t>
            </a:r>
            <a:r>
              <a:rPr lang="en-GB" sz="1800" dirty="0" err="1" smtClean="0"/>
              <a:t>EQuIP</a:t>
            </a:r>
            <a:r>
              <a:rPr lang="en-GB" sz="1800" dirty="0" smtClean="0"/>
              <a:t> when resources and commitment are limited’ in </a:t>
            </a:r>
            <a:r>
              <a:rPr lang="en-GB" sz="1200" dirty="0" smtClean="0"/>
              <a:t>EQUIP AND CHALLENGES OF ITS USE IN SUSTAINABLE ECONOMIC DEVELOPMENT PROJECTS OF </a:t>
            </a:r>
            <a:r>
              <a:rPr lang="en-GB" sz="1200" dirty="0" err="1" smtClean="0"/>
              <a:t>GIZ,Note</a:t>
            </a:r>
            <a:r>
              <a:rPr lang="en-GB" sz="1200" dirty="0" smtClean="0"/>
              <a:t> By Slavo Radosevic</a:t>
            </a:r>
            <a:endParaRPr lang="en-GB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1800" dirty="0" smtClean="0"/>
              <a:t>In applying (2) focus on industrial policy as </a:t>
            </a:r>
            <a:r>
              <a:rPr lang="en-GB" sz="1800" dirty="0" smtClean="0">
                <a:solidFill>
                  <a:srgbClr val="FF0000"/>
                </a:solidFill>
              </a:rPr>
              <a:t>process</a:t>
            </a:r>
            <a:r>
              <a:rPr lang="en-GB" sz="1800" dirty="0" smtClean="0"/>
              <a:t> and on specific actions instead focusing solely on Strategy as document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 smtClean="0"/>
              <a:t> Application of (3) requires in depth understanding of the institutional context  and TOP capacities for IP &gt; </a:t>
            </a:r>
            <a:r>
              <a:rPr lang="en-GB" sz="1800" dirty="0" smtClean="0">
                <a:solidFill>
                  <a:srgbClr val="FF0000"/>
                </a:solidFill>
              </a:rPr>
              <a:t>ex ante assessment and involvement of external experts to facilitate the process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 smtClean="0"/>
              <a:t>Allow for </a:t>
            </a:r>
            <a:r>
              <a:rPr lang="en-GB" sz="1800" dirty="0" smtClean="0">
                <a:solidFill>
                  <a:srgbClr val="FF0000"/>
                </a:solidFill>
              </a:rPr>
              <a:t>bottom up approaches </a:t>
            </a:r>
            <a:r>
              <a:rPr lang="en-GB" sz="1800" dirty="0" smtClean="0"/>
              <a:t>(complementary to </a:t>
            </a:r>
            <a:r>
              <a:rPr lang="en-GB" sz="1800" dirty="0" err="1" smtClean="0"/>
              <a:t>EquIP</a:t>
            </a:r>
            <a:r>
              <a:rPr lang="en-GB" sz="1800" dirty="0" smtClean="0"/>
              <a:t> top down logic) by enhancing </a:t>
            </a:r>
            <a:r>
              <a:rPr lang="en-GB" sz="1800" dirty="0" smtClean="0">
                <a:solidFill>
                  <a:srgbClr val="FF0000"/>
                </a:solidFill>
              </a:rPr>
              <a:t>the existing</a:t>
            </a:r>
            <a:r>
              <a:rPr lang="en-GB" sz="1800" dirty="0" smtClean="0"/>
              <a:t> or building ‘islands of policy and organisational excellence’ (</a:t>
            </a:r>
            <a:r>
              <a:rPr lang="en-GB" sz="1800" dirty="0" err="1" smtClean="0"/>
              <a:t>cf</a:t>
            </a:r>
            <a:r>
              <a:rPr lang="en-GB" sz="1800" dirty="0" smtClean="0"/>
              <a:t> agencies, departments, programs)  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 smtClean="0"/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704057-E6B7-43F8-AAF5-70161B692B8F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89950" cy="1224136"/>
          </a:xfrm>
        </p:spPr>
        <p:txBody>
          <a:bodyPr/>
          <a:lstStyle/>
          <a:p>
            <a:pPr algn="ctr"/>
            <a:r>
              <a:rPr lang="en-GB" sz="2400" dirty="0" smtClean="0"/>
              <a:t>An Outline of the Strategy of Development of the Industrial Complex of Ukraine for the period until 2025 </a:t>
            </a:r>
            <a:r>
              <a:rPr lang="en-GB" sz="1800" b="0" dirty="0" smtClean="0"/>
              <a:t>(Draft March 2018)</a:t>
            </a:r>
            <a:endParaRPr lang="en-GB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700808"/>
            <a:ext cx="8489950" cy="4680520"/>
          </a:xfrm>
        </p:spPr>
        <p:txBody>
          <a:bodyPr/>
          <a:lstStyle/>
          <a:p>
            <a:r>
              <a:rPr lang="en-GB" sz="1600" dirty="0" smtClean="0"/>
              <a:t>General provisions</a:t>
            </a:r>
          </a:p>
          <a:p>
            <a:r>
              <a:rPr lang="en-GB" sz="1600" dirty="0" smtClean="0"/>
              <a:t>ІІ. Industrial policy in the context of the national development of </a:t>
            </a:r>
            <a:r>
              <a:rPr lang="en-GB" sz="1600" dirty="0" smtClean="0"/>
              <a:t>Ukraine</a:t>
            </a:r>
          </a:p>
          <a:p>
            <a:pPr lvl="1"/>
            <a:r>
              <a:rPr lang="en-GB" sz="1400" dirty="0" smtClean="0"/>
              <a:t>Goal ‘Sustainable economic development</a:t>
            </a:r>
            <a:r>
              <a:rPr lang="en-GB" sz="1400" dirty="0" smtClean="0"/>
              <a:t>”</a:t>
            </a:r>
          </a:p>
          <a:p>
            <a:pPr lvl="1"/>
            <a:r>
              <a:rPr lang="en-GB" sz="1400" dirty="0" smtClean="0"/>
              <a:t>Goal “Prosperity growth and social stability” </a:t>
            </a:r>
            <a:endParaRPr lang="en-GB" sz="1400" dirty="0" smtClean="0"/>
          </a:p>
          <a:p>
            <a:pPr lvl="1"/>
            <a:r>
              <a:rPr lang="en-GB" sz="1400" dirty="0" smtClean="0"/>
              <a:t>Goal “Improvement of national security</a:t>
            </a:r>
            <a:r>
              <a:rPr lang="en-GB" sz="1400" dirty="0" smtClean="0"/>
              <a:t>”</a:t>
            </a:r>
          </a:p>
          <a:p>
            <a:r>
              <a:rPr lang="en-GB" sz="1600" dirty="0" smtClean="0"/>
              <a:t>ІІІ. Key industrial development problems</a:t>
            </a:r>
          </a:p>
          <a:p>
            <a:pPr lvl="1"/>
            <a:r>
              <a:rPr lang="en-GB" sz="1400" dirty="0" smtClean="0"/>
              <a:t>De-industrialisation of the </a:t>
            </a:r>
            <a:r>
              <a:rPr lang="en-GB" sz="1400" dirty="0" smtClean="0"/>
              <a:t>economy</a:t>
            </a:r>
          </a:p>
          <a:p>
            <a:pPr lvl="1"/>
            <a:r>
              <a:rPr lang="en-GB" sz="1400" dirty="0" smtClean="0"/>
              <a:t>Lack of skilled workforce for the </a:t>
            </a:r>
            <a:r>
              <a:rPr lang="en-GB" sz="1400" dirty="0" smtClean="0"/>
              <a:t>industry</a:t>
            </a:r>
          </a:p>
          <a:p>
            <a:pPr lvl="1"/>
            <a:r>
              <a:rPr lang="en-GB" sz="1400" dirty="0" smtClean="0"/>
              <a:t>Critical dependence on the export of raw </a:t>
            </a:r>
            <a:r>
              <a:rPr lang="en-GB" sz="1400" dirty="0" smtClean="0"/>
              <a:t>materials</a:t>
            </a:r>
          </a:p>
          <a:p>
            <a:pPr lvl="1"/>
            <a:r>
              <a:rPr lang="en-GB" sz="1400" dirty="0" smtClean="0"/>
              <a:t>Dominance of industrial sectors with a low added </a:t>
            </a:r>
            <a:r>
              <a:rPr lang="en-GB" sz="1400" dirty="0" smtClean="0"/>
              <a:t>value</a:t>
            </a:r>
          </a:p>
          <a:p>
            <a:pPr lvl="1"/>
            <a:r>
              <a:rPr lang="en-GB" sz="1400" dirty="0" smtClean="0"/>
              <a:t>High volume of the import of industrial goods </a:t>
            </a:r>
            <a:endParaRPr lang="en-GB" sz="1400" dirty="0" smtClean="0"/>
          </a:p>
          <a:p>
            <a:pPr lvl="1"/>
            <a:r>
              <a:rPr lang="en-GB" sz="1400" dirty="0" smtClean="0"/>
              <a:t>High geographical concentration of industrial </a:t>
            </a:r>
            <a:r>
              <a:rPr lang="en-GB" sz="1400" dirty="0" smtClean="0"/>
              <a:t>exports</a:t>
            </a:r>
          </a:p>
          <a:p>
            <a:pPr lvl="1"/>
            <a:r>
              <a:rPr lang="en-GB" sz="1400" dirty="0" smtClean="0"/>
              <a:t>High regional concentration of the </a:t>
            </a:r>
            <a:r>
              <a:rPr lang="en-GB" sz="1400" dirty="0" smtClean="0"/>
              <a:t>industry</a:t>
            </a:r>
          </a:p>
          <a:p>
            <a:pPr lvl="1"/>
            <a:r>
              <a:rPr lang="en-GB" sz="1400" dirty="0" smtClean="0"/>
              <a:t>Low resource efficiency of the industry and high pollution </a:t>
            </a:r>
            <a:endParaRPr lang="en-GB" sz="1400" dirty="0" smtClean="0"/>
          </a:p>
          <a:p>
            <a:r>
              <a:rPr lang="en-GB" sz="1600" dirty="0" smtClean="0"/>
              <a:t>IV. Goal and duration of the </a:t>
            </a:r>
            <a:r>
              <a:rPr lang="en-GB" sz="1600" dirty="0" smtClean="0"/>
              <a:t>Strategy</a:t>
            </a:r>
          </a:p>
          <a:p>
            <a:endParaRPr lang="en-GB" sz="1800" dirty="0" smtClean="0"/>
          </a:p>
          <a:p>
            <a:endParaRPr lang="en-GB" sz="2000" dirty="0" smtClean="0"/>
          </a:p>
          <a:p>
            <a:endParaRPr lang="en-GB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704057-E6B7-43F8-AAF5-70161B692B8F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ustom Design">
  <a:themeElements>
    <a:clrScheme name="Custom Design 15">
      <a:dk1>
        <a:srgbClr val="000000"/>
      </a:dk1>
      <a:lt1>
        <a:srgbClr val="FFFFFF"/>
      </a:lt1>
      <a:dk2>
        <a:srgbClr val="004359"/>
      </a:dk2>
      <a:lt2>
        <a:srgbClr val="808080"/>
      </a:lt2>
      <a:accent1>
        <a:srgbClr val="7FA1AC"/>
      </a:accent1>
      <a:accent2>
        <a:srgbClr val="004359"/>
      </a:accent2>
      <a:accent3>
        <a:srgbClr val="FFFFFF"/>
      </a:accent3>
      <a:accent4>
        <a:srgbClr val="000000"/>
      </a:accent4>
      <a:accent5>
        <a:srgbClr val="C0CDD2"/>
      </a:accent5>
      <a:accent6>
        <a:srgbClr val="003C50"/>
      </a:accent6>
      <a:hlink>
        <a:srgbClr val="459CBD"/>
      </a:hlink>
      <a:folHlink>
        <a:srgbClr val="B25D86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59CBD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Orange with white background</Template>
  <TotalTime>2805</TotalTime>
  <Words>1154</Words>
  <Application>Microsoft Office PowerPoint</Application>
  <PresentationFormat>On-screen Show (4:3)</PresentationFormat>
  <Paragraphs>163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Custom Design</vt:lpstr>
      <vt:lpstr>Facilitating preparation of Ukrainian industrial policy: achievements, issues and lessons    </vt:lpstr>
      <vt:lpstr>Outline:  </vt:lpstr>
      <vt:lpstr>Timeline of activities  </vt:lpstr>
      <vt:lpstr>Slide 4</vt:lpstr>
      <vt:lpstr>Slide 5</vt:lpstr>
      <vt:lpstr>Achievements:</vt:lpstr>
      <vt:lpstr>Issues: </vt:lpstr>
      <vt:lpstr>Lessons</vt:lpstr>
      <vt:lpstr>An Outline of the Strategy of Development of the Industrial Complex of Ukraine for the period until 2025 (Draft March 2018)</vt:lpstr>
      <vt:lpstr>V. Objectives of the Strategy </vt:lpstr>
      <vt:lpstr>VI. Areas of the Strategy implementation</vt:lpstr>
      <vt:lpstr>Cont</vt:lpstr>
      <vt:lpstr>Supporting background analyses and methodologies produced as part of preparatory work on Ukrainian IP strategy </vt:lpstr>
      <vt:lpstr>Thank you</vt:lpstr>
    </vt:vector>
  </TitlesOfParts>
  <Company>HCData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Randolph</dc:creator>
  <cp:lastModifiedBy>slavo 2010</cp:lastModifiedBy>
  <cp:revision>72</cp:revision>
  <dcterms:created xsi:type="dcterms:W3CDTF">2005-02-18T08:54:58Z</dcterms:created>
  <dcterms:modified xsi:type="dcterms:W3CDTF">2018-11-12T23:50:34Z</dcterms:modified>
</cp:coreProperties>
</file>