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1"/>
  </p:notesMasterIdLst>
  <p:sldIdLst>
    <p:sldId id="256" r:id="rId3"/>
    <p:sldId id="456" r:id="rId4"/>
    <p:sldId id="458" r:id="rId5"/>
    <p:sldId id="421" r:id="rId6"/>
    <p:sldId id="454" r:id="rId7"/>
    <p:sldId id="267" r:id="rId8"/>
    <p:sldId id="368" r:id="rId9"/>
    <p:sldId id="288" r:id="rId10"/>
    <p:sldId id="457" r:id="rId11"/>
    <p:sldId id="460" r:id="rId12"/>
    <p:sldId id="461" r:id="rId13"/>
    <p:sldId id="369" r:id="rId14"/>
    <p:sldId id="459" r:id="rId15"/>
    <p:sldId id="448" r:id="rId16"/>
    <p:sldId id="449" r:id="rId17"/>
    <p:sldId id="371" r:id="rId18"/>
    <p:sldId id="420" r:id="rId19"/>
    <p:sldId id="464" r:id="rId20"/>
    <p:sldId id="471" r:id="rId21"/>
    <p:sldId id="472" r:id="rId22"/>
    <p:sldId id="443" r:id="rId23"/>
    <p:sldId id="370" r:id="rId24"/>
    <p:sldId id="424" r:id="rId25"/>
    <p:sldId id="450" r:id="rId26"/>
    <p:sldId id="451" r:id="rId27"/>
    <p:sldId id="338" r:id="rId28"/>
    <p:sldId id="452" r:id="rId29"/>
    <p:sldId id="453" r:id="rId30"/>
    <p:sldId id="394" r:id="rId31"/>
    <p:sldId id="270" r:id="rId32"/>
    <p:sldId id="434" r:id="rId33"/>
    <p:sldId id="435" r:id="rId34"/>
    <p:sldId id="436" r:id="rId35"/>
    <p:sldId id="437" r:id="rId36"/>
    <p:sldId id="438" r:id="rId37"/>
    <p:sldId id="465" r:id="rId38"/>
    <p:sldId id="486"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99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13" autoAdjust="0"/>
    <p:restoredTop sz="94293" autoAdjust="0"/>
  </p:normalViewPr>
  <p:slideViewPr>
    <p:cSldViewPr snapToGrid="0">
      <p:cViewPr varScale="1">
        <p:scale>
          <a:sx n="92" d="100"/>
          <a:sy n="92" d="100"/>
        </p:scale>
        <p:origin x="1230" y="90"/>
      </p:cViewPr>
      <p:guideLst/>
    </p:cSldViewPr>
  </p:slideViewPr>
  <p:notesTextViewPr>
    <p:cViewPr>
      <p:scale>
        <a:sx n="1" d="1"/>
        <a:sy n="1" d="1"/>
      </p:scale>
      <p:origin x="0" y="0"/>
    </p:cViewPr>
  </p:notesTextViewPr>
  <p:sorterViewPr>
    <p:cViewPr>
      <p:scale>
        <a:sx n="80" d="100"/>
        <a:sy n="80" d="100"/>
      </p:scale>
      <p:origin x="0" y="-4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7D136-1524-4AC0-9A97-7517ABB115D0}" type="doc">
      <dgm:prSet loTypeId="urn:microsoft.com/office/officeart/2005/8/layout/radial4" loCatId="relationship" qsTypeId="urn:microsoft.com/office/officeart/2005/8/quickstyle/simple3" qsCatId="simple" csTypeId="urn:microsoft.com/office/officeart/2005/8/colors/accent0_2" csCatId="mainScheme" phldr="1"/>
      <dgm:spPr/>
      <dgm:t>
        <a:bodyPr/>
        <a:lstStyle/>
        <a:p>
          <a:endParaRPr lang="en-US"/>
        </a:p>
      </dgm:t>
    </dgm:pt>
    <dgm:pt modelId="{52C68E94-B3AF-4418-8B95-591B30F0FFBE}">
      <dgm:prSet phldrT="[Text]" custT="1"/>
      <dgm:spPr/>
      <dgm:t>
        <a:bodyPr/>
        <a:lstStyle/>
        <a:p>
          <a:r>
            <a:rPr lang="en-US" sz="2400" b="1" dirty="0">
              <a:solidFill>
                <a:srgbClr val="15232D"/>
              </a:solidFill>
              <a:latin typeface="+mn-lt"/>
            </a:rPr>
            <a:t>EFFECTIVE INDUSTRIAL POLICY</a:t>
          </a:r>
        </a:p>
      </dgm:t>
    </dgm:pt>
    <dgm:pt modelId="{7AC2704A-1E64-4A18-9060-02260D599AC9}" type="parTrans" cxnId="{D605B4AA-DDAA-4CC7-874B-7BFB60BFF48C}">
      <dgm:prSet/>
      <dgm:spPr/>
      <dgm:t>
        <a:bodyPr/>
        <a:lstStyle/>
        <a:p>
          <a:endParaRPr lang="en-US" sz="1600">
            <a:solidFill>
              <a:srgbClr val="15232D"/>
            </a:solidFill>
            <a:latin typeface="American Captain" pitchFamily="50" charset="0"/>
          </a:endParaRPr>
        </a:p>
      </dgm:t>
    </dgm:pt>
    <dgm:pt modelId="{921BE438-BC45-4A61-A87A-5D29FCECB8AF}" type="sibTrans" cxnId="{D605B4AA-DDAA-4CC7-874B-7BFB60BFF48C}">
      <dgm:prSet/>
      <dgm:spPr/>
      <dgm:t>
        <a:bodyPr/>
        <a:lstStyle/>
        <a:p>
          <a:endParaRPr lang="en-US" sz="1600">
            <a:solidFill>
              <a:srgbClr val="15232D"/>
            </a:solidFill>
            <a:latin typeface="American Captain" pitchFamily="50" charset="0"/>
          </a:endParaRPr>
        </a:p>
      </dgm:t>
    </dgm:pt>
    <dgm:pt modelId="{7C5732FF-12E3-4866-B6CB-96CF7F4FFD45}">
      <dgm:prSet phldrT="[Text]" custT="1"/>
      <dgm:spPr/>
      <dgm:t>
        <a:bodyPr/>
        <a:lstStyle/>
        <a:p>
          <a:r>
            <a:rPr lang="en-US" sz="2000" b="1" dirty="0">
              <a:solidFill>
                <a:srgbClr val="15232D"/>
              </a:solidFill>
              <a:latin typeface="+mn-lt"/>
            </a:rPr>
            <a:t>SELF-DETERMINED</a:t>
          </a:r>
          <a:r>
            <a:rPr lang="en-US" sz="2000" dirty="0">
              <a:solidFill>
                <a:srgbClr val="15232D"/>
              </a:solidFill>
              <a:latin typeface="+mn-lt"/>
            </a:rPr>
            <a:t> </a:t>
          </a:r>
          <a:r>
            <a:rPr lang="en-US" sz="1800" i="1" dirty="0">
              <a:solidFill>
                <a:srgbClr val="15232D"/>
              </a:solidFill>
              <a:latin typeface="+mn-lt"/>
            </a:rPr>
            <a:t>(TAKE CONTROL!)</a:t>
          </a:r>
        </a:p>
      </dgm:t>
    </dgm:pt>
    <dgm:pt modelId="{BFFDE362-31B4-4546-95EF-8451F1C8FDA7}" type="parTrans" cxnId="{9C95E97E-579C-453B-8F6B-761AEB60D85A}">
      <dgm:prSet/>
      <dgm:spPr/>
      <dgm:t>
        <a:bodyPr/>
        <a:lstStyle/>
        <a:p>
          <a:endParaRPr lang="en-US" sz="1600">
            <a:solidFill>
              <a:srgbClr val="15232D"/>
            </a:solidFill>
            <a:latin typeface="American Captain" pitchFamily="50" charset="0"/>
          </a:endParaRPr>
        </a:p>
      </dgm:t>
    </dgm:pt>
    <dgm:pt modelId="{15BF2EB7-4421-4CAF-8AE3-A1FB9194C998}" type="sibTrans" cxnId="{9C95E97E-579C-453B-8F6B-761AEB60D85A}">
      <dgm:prSet/>
      <dgm:spPr/>
      <dgm:t>
        <a:bodyPr/>
        <a:lstStyle/>
        <a:p>
          <a:endParaRPr lang="en-US" sz="1600">
            <a:solidFill>
              <a:srgbClr val="15232D"/>
            </a:solidFill>
            <a:latin typeface="American Captain" pitchFamily="50" charset="0"/>
          </a:endParaRPr>
        </a:p>
      </dgm:t>
    </dgm:pt>
    <dgm:pt modelId="{E85739C5-428D-4C20-88E5-FC4DB7E007CF}">
      <dgm:prSet phldrT="[Text]" custT="1"/>
      <dgm:spPr/>
      <dgm:t>
        <a:bodyPr/>
        <a:lstStyle/>
        <a:p>
          <a:r>
            <a:rPr lang="en-US" sz="2000" b="1" dirty="0">
              <a:solidFill>
                <a:srgbClr val="15232D"/>
              </a:solidFill>
              <a:latin typeface="+mn-lt"/>
            </a:rPr>
            <a:t>EVIDENCE-BASED</a:t>
          </a:r>
        </a:p>
        <a:p>
          <a:r>
            <a:rPr lang="en-US" sz="2000" dirty="0">
              <a:solidFill>
                <a:srgbClr val="15232D"/>
              </a:solidFill>
              <a:latin typeface="+mn-lt"/>
            </a:rPr>
            <a:t> </a:t>
          </a:r>
          <a:r>
            <a:rPr lang="en-US" sz="1800" b="0" i="1" u="none" dirty="0">
              <a:solidFill>
                <a:srgbClr val="15232D"/>
              </a:solidFill>
              <a:latin typeface="+mn-lt"/>
            </a:rPr>
            <a:t>(STAY INFORMED!)</a:t>
          </a:r>
        </a:p>
      </dgm:t>
    </dgm:pt>
    <dgm:pt modelId="{F931023E-89BE-41B1-9C23-467A8E057A06}" type="parTrans" cxnId="{E1530E57-B924-4084-BC2D-125F258F9C07}">
      <dgm:prSet/>
      <dgm:spPr/>
      <dgm:t>
        <a:bodyPr/>
        <a:lstStyle/>
        <a:p>
          <a:endParaRPr lang="en-US" sz="1600">
            <a:solidFill>
              <a:srgbClr val="15232D"/>
            </a:solidFill>
            <a:latin typeface="American Captain" pitchFamily="50" charset="0"/>
          </a:endParaRPr>
        </a:p>
      </dgm:t>
    </dgm:pt>
    <dgm:pt modelId="{BC3AFACB-2FFC-47E7-8741-4988082A057B}" type="sibTrans" cxnId="{E1530E57-B924-4084-BC2D-125F258F9C07}">
      <dgm:prSet/>
      <dgm:spPr/>
      <dgm:t>
        <a:bodyPr/>
        <a:lstStyle/>
        <a:p>
          <a:endParaRPr lang="en-US" sz="1600">
            <a:solidFill>
              <a:srgbClr val="15232D"/>
            </a:solidFill>
            <a:latin typeface="American Captain" pitchFamily="50" charset="0"/>
          </a:endParaRPr>
        </a:p>
      </dgm:t>
    </dgm:pt>
    <dgm:pt modelId="{B39A3C0D-4351-46C6-8D4A-8F4925B8903F}">
      <dgm:prSet phldrT="[Text]" custT="1"/>
      <dgm:spPr/>
      <dgm:t>
        <a:bodyPr/>
        <a:lstStyle/>
        <a:p>
          <a:r>
            <a:rPr lang="en-US" sz="2000" b="1" dirty="0">
              <a:solidFill>
                <a:srgbClr val="15232D"/>
              </a:solidFill>
              <a:latin typeface="+mn-lt"/>
            </a:rPr>
            <a:t>GOAL-ORIENTED</a:t>
          </a:r>
        </a:p>
        <a:p>
          <a:r>
            <a:rPr lang="en-US" sz="1800" i="1" dirty="0">
              <a:solidFill>
                <a:srgbClr val="15232D"/>
              </a:solidFill>
              <a:latin typeface="+mn-lt"/>
            </a:rPr>
            <a:t>(BE STRATEGIC!)</a:t>
          </a:r>
        </a:p>
      </dgm:t>
    </dgm:pt>
    <dgm:pt modelId="{20539FBC-BFDB-4793-9550-CB5A04FA906B}" type="parTrans" cxnId="{B1EDF69C-8A6B-4097-8DA6-5DF26FA65D6B}">
      <dgm:prSet/>
      <dgm:spPr/>
      <dgm:t>
        <a:bodyPr/>
        <a:lstStyle/>
        <a:p>
          <a:endParaRPr lang="en-US" sz="1600">
            <a:solidFill>
              <a:srgbClr val="15232D"/>
            </a:solidFill>
            <a:latin typeface="American Captain" pitchFamily="50" charset="0"/>
          </a:endParaRPr>
        </a:p>
      </dgm:t>
    </dgm:pt>
    <dgm:pt modelId="{02DCC7A6-F53A-4ABA-8551-F5033FA3C0AD}" type="sibTrans" cxnId="{B1EDF69C-8A6B-4097-8DA6-5DF26FA65D6B}">
      <dgm:prSet/>
      <dgm:spPr/>
      <dgm:t>
        <a:bodyPr/>
        <a:lstStyle/>
        <a:p>
          <a:endParaRPr lang="en-US" sz="1600">
            <a:solidFill>
              <a:srgbClr val="15232D"/>
            </a:solidFill>
            <a:latin typeface="American Captain" pitchFamily="50" charset="0"/>
          </a:endParaRPr>
        </a:p>
      </dgm:t>
    </dgm:pt>
    <dgm:pt modelId="{0A3D9CCB-C255-4826-A832-0E444B91FE12}" type="pres">
      <dgm:prSet presAssocID="{D0D7D136-1524-4AC0-9A97-7517ABB115D0}" presName="cycle" presStyleCnt="0">
        <dgm:presLayoutVars>
          <dgm:chMax val="1"/>
          <dgm:dir/>
          <dgm:animLvl val="ctr"/>
          <dgm:resizeHandles val="exact"/>
        </dgm:presLayoutVars>
      </dgm:prSet>
      <dgm:spPr/>
      <dgm:t>
        <a:bodyPr/>
        <a:lstStyle/>
        <a:p>
          <a:endParaRPr lang="en-US"/>
        </a:p>
      </dgm:t>
    </dgm:pt>
    <dgm:pt modelId="{EFF9B395-520A-4C9C-93FC-751766286589}" type="pres">
      <dgm:prSet presAssocID="{52C68E94-B3AF-4418-8B95-591B30F0FFBE}" presName="centerShape" presStyleLbl="node0" presStyleIdx="0" presStyleCnt="1" custScaleX="117036"/>
      <dgm:spPr/>
      <dgm:t>
        <a:bodyPr/>
        <a:lstStyle/>
        <a:p>
          <a:endParaRPr lang="en-US"/>
        </a:p>
      </dgm:t>
    </dgm:pt>
    <dgm:pt modelId="{0960A32E-D592-417C-AE57-C4227A68C5BC}" type="pres">
      <dgm:prSet presAssocID="{BFFDE362-31B4-4546-95EF-8451F1C8FDA7}" presName="parTrans" presStyleLbl="bgSibTrans2D1" presStyleIdx="0" presStyleCnt="3"/>
      <dgm:spPr/>
      <dgm:t>
        <a:bodyPr/>
        <a:lstStyle/>
        <a:p>
          <a:endParaRPr lang="en-US"/>
        </a:p>
      </dgm:t>
    </dgm:pt>
    <dgm:pt modelId="{BD27E6C3-B73D-4993-8979-3CF7B2BDC4C8}" type="pres">
      <dgm:prSet presAssocID="{7C5732FF-12E3-4866-B6CB-96CF7F4FFD45}" presName="node" presStyleLbl="node1" presStyleIdx="0" presStyleCnt="3" custScaleX="109515">
        <dgm:presLayoutVars>
          <dgm:bulletEnabled val="1"/>
        </dgm:presLayoutVars>
      </dgm:prSet>
      <dgm:spPr/>
      <dgm:t>
        <a:bodyPr/>
        <a:lstStyle/>
        <a:p>
          <a:endParaRPr lang="en-US"/>
        </a:p>
      </dgm:t>
    </dgm:pt>
    <dgm:pt modelId="{0ACB49AB-92D0-4717-82C2-B9E5A2E81214}" type="pres">
      <dgm:prSet presAssocID="{20539FBC-BFDB-4793-9550-CB5A04FA906B}" presName="parTrans" presStyleLbl="bgSibTrans2D1" presStyleIdx="1" presStyleCnt="3"/>
      <dgm:spPr/>
      <dgm:t>
        <a:bodyPr/>
        <a:lstStyle/>
        <a:p>
          <a:endParaRPr lang="en-US"/>
        </a:p>
      </dgm:t>
    </dgm:pt>
    <dgm:pt modelId="{973F2BAF-CE10-4CEC-94F8-076D0FE0225A}" type="pres">
      <dgm:prSet presAssocID="{B39A3C0D-4351-46C6-8D4A-8F4925B8903F}" presName="node" presStyleLbl="node1" presStyleIdx="1" presStyleCnt="3" custScaleX="109515" custRadScaleRad="90211">
        <dgm:presLayoutVars>
          <dgm:bulletEnabled val="1"/>
        </dgm:presLayoutVars>
      </dgm:prSet>
      <dgm:spPr/>
      <dgm:t>
        <a:bodyPr/>
        <a:lstStyle/>
        <a:p>
          <a:endParaRPr lang="en-US"/>
        </a:p>
      </dgm:t>
    </dgm:pt>
    <dgm:pt modelId="{F447E183-2B6A-4C0B-8900-198019A20B12}" type="pres">
      <dgm:prSet presAssocID="{F931023E-89BE-41B1-9C23-467A8E057A06}" presName="parTrans" presStyleLbl="bgSibTrans2D1" presStyleIdx="2" presStyleCnt="3"/>
      <dgm:spPr/>
      <dgm:t>
        <a:bodyPr/>
        <a:lstStyle/>
        <a:p>
          <a:endParaRPr lang="en-US"/>
        </a:p>
      </dgm:t>
    </dgm:pt>
    <dgm:pt modelId="{A96D4EA8-184F-4478-9ACD-6270FC99388F}" type="pres">
      <dgm:prSet presAssocID="{E85739C5-428D-4C20-88E5-FC4DB7E007CF}" presName="node" presStyleLbl="node1" presStyleIdx="2" presStyleCnt="3" custScaleX="109515">
        <dgm:presLayoutVars>
          <dgm:bulletEnabled val="1"/>
        </dgm:presLayoutVars>
      </dgm:prSet>
      <dgm:spPr/>
      <dgm:t>
        <a:bodyPr/>
        <a:lstStyle/>
        <a:p>
          <a:endParaRPr lang="en-US"/>
        </a:p>
      </dgm:t>
    </dgm:pt>
  </dgm:ptLst>
  <dgm:cxnLst>
    <dgm:cxn modelId="{7A20B610-730A-42CC-BB44-7DAFC7F489D6}" type="presOf" srcId="{B39A3C0D-4351-46C6-8D4A-8F4925B8903F}" destId="{973F2BAF-CE10-4CEC-94F8-076D0FE0225A}" srcOrd="0" destOrd="0" presId="urn:microsoft.com/office/officeart/2005/8/layout/radial4"/>
    <dgm:cxn modelId="{E1530E57-B924-4084-BC2D-125F258F9C07}" srcId="{52C68E94-B3AF-4418-8B95-591B30F0FFBE}" destId="{E85739C5-428D-4C20-88E5-FC4DB7E007CF}" srcOrd="2" destOrd="0" parTransId="{F931023E-89BE-41B1-9C23-467A8E057A06}" sibTransId="{BC3AFACB-2FFC-47E7-8741-4988082A057B}"/>
    <dgm:cxn modelId="{D605B4AA-DDAA-4CC7-874B-7BFB60BFF48C}" srcId="{D0D7D136-1524-4AC0-9A97-7517ABB115D0}" destId="{52C68E94-B3AF-4418-8B95-591B30F0FFBE}" srcOrd="0" destOrd="0" parTransId="{7AC2704A-1E64-4A18-9060-02260D599AC9}" sibTransId="{921BE438-BC45-4A61-A87A-5D29FCECB8AF}"/>
    <dgm:cxn modelId="{B1EDF69C-8A6B-4097-8DA6-5DF26FA65D6B}" srcId="{52C68E94-B3AF-4418-8B95-591B30F0FFBE}" destId="{B39A3C0D-4351-46C6-8D4A-8F4925B8903F}" srcOrd="1" destOrd="0" parTransId="{20539FBC-BFDB-4793-9550-CB5A04FA906B}" sibTransId="{02DCC7A6-F53A-4ABA-8551-F5033FA3C0AD}"/>
    <dgm:cxn modelId="{4CA49A0F-6FA5-4113-A5AF-6834CF5CD2B5}" type="presOf" srcId="{F931023E-89BE-41B1-9C23-467A8E057A06}" destId="{F447E183-2B6A-4C0B-8900-198019A20B12}" srcOrd="0" destOrd="0" presId="urn:microsoft.com/office/officeart/2005/8/layout/radial4"/>
    <dgm:cxn modelId="{377809D0-46FE-4E5F-A4C4-24942FFAA525}" type="presOf" srcId="{BFFDE362-31B4-4546-95EF-8451F1C8FDA7}" destId="{0960A32E-D592-417C-AE57-C4227A68C5BC}" srcOrd="0" destOrd="0" presId="urn:microsoft.com/office/officeart/2005/8/layout/radial4"/>
    <dgm:cxn modelId="{519CA167-6EF5-4540-AB0A-1305FB309E66}" type="presOf" srcId="{E85739C5-428D-4C20-88E5-FC4DB7E007CF}" destId="{A96D4EA8-184F-4478-9ACD-6270FC99388F}" srcOrd="0" destOrd="0" presId="urn:microsoft.com/office/officeart/2005/8/layout/radial4"/>
    <dgm:cxn modelId="{BD926E88-9520-4F6A-9D97-7526E119CCDE}" type="presOf" srcId="{7C5732FF-12E3-4866-B6CB-96CF7F4FFD45}" destId="{BD27E6C3-B73D-4993-8979-3CF7B2BDC4C8}" srcOrd="0" destOrd="0" presId="urn:microsoft.com/office/officeart/2005/8/layout/radial4"/>
    <dgm:cxn modelId="{BC73F22D-D3A8-40D3-8A63-C9A103593479}" type="presOf" srcId="{D0D7D136-1524-4AC0-9A97-7517ABB115D0}" destId="{0A3D9CCB-C255-4826-A832-0E444B91FE12}" srcOrd="0" destOrd="0" presId="urn:microsoft.com/office/officeart/2005/8/layout/radial4"/>
    <dgm:cxn modelId="{DD8AA398-F29A-48C6-A28A-2FDC4DFD5671}" type="presOf" srcId="{52C68E94-B3AF-4418-8B95-591B30F0FFBE}" destId="{EFF9B395-520A-4C9C-93FC-751766286589}" srcOrd="0" destOrd="0" presId="urn:microsoft.com/office/officeart/2005/8/layout/radial4"/>
    <dgm:cxn modelId="{B9B5566A-F75F-44C3-8E6C-50B0BE9241E5}" type="presOf" srcId="{20539FBC-BFDB-4793-9550-CB5A04FA906B}" destId="{0ACB49AB-92D0-4717-82C2-B9E5A2E81214}" srcOrd="0" destOrd="0" presId="urn:microsoft.com/office/officeart/2005/8/layout/radial4"/>
    <dgm:cxn modelId="{9C95E97E-579C-453B-8F6B-761AEB60D85A}" srcId="{52C68E94-B3AF-4418-8B95-591B30F0FFBE}" destId="{7C5732FF-12E3-4866-B6CB-96CF7F4FFD45}" srcOrd="0" destOrd="0" parTransId="{BFFDE362-31B4-4546-95EF-8451F1C8FDA7}" sibTransId="{15BF2EB7-4421-4CAF-8AE3-A1FB9194C998}"/>
    <dgm:cxn modelId="{81F8F99B-31F3-48D7-83BD-4035D3F7D414}" type="presParOf" srcId="{0A3D9CCB-C255-4826-A832-0E444B91FE12}" destId="{EFF9B395-520A-4C9C-93FC-751766286589}" srcOrd="0" destOrd="0" presId="urn:microsoft.com/office/officeart/2005/8/layout/radial4"/>
    <dgm:cxn modelId="{4DB1A5DF-4532-4AD6-95A3-D7922DEB6F5E}" type="presParOf" srcId="{0A3D9CCB-C255-4826-A832-0E444B91FE12}" destId="{0960A32E-D592-417C-AE57-C4227A68C5BC}" srcOrd="1" destOrd="0" presId="urn:microsoft.com/office/officeart/2005/8/layout/radial4"/>
    <dgm:cxn modelId="{9EE6187A-73B8-48F9-A0FB-2009F6F5761C}" type="presParOf" srcId="{0A3D9CCB-C255-4826-A832-0E444B91FE12}" destId="{BD27E6C3-B73D-4993-8979-3CF7B2BDC4C8}" srcOrd="2" destOrd="0" presId="urn:microsoft.com/office/officeart/2005/8/layout/radial4"/>
    <dgm:cxn modelId="{02407473-4DF0-4566-AF5C-26FE6DC3EC5B}" type="presParOf" srcId="{0A3D9CCB-C255-4826-A832-0E444B91FE12}" destId="{0ACB49AB-92D0-4717-82C2-B9E5A2E81214}" srcOrd="3" destOrd="0" presId="urn:microsoft.com/office/officeart/2005/8/layout/radial4"/>
    <dgm:cxn modelId="{74B796BE-35E1-4D33-AF52-AF940EAC0666}" type="presParOf" srcId="{0A3D9CCB-C255-4826-A832-0E444B91FE12}" destId="{973F2BAF-CE10-4CEC-94F8-076D0FE0225A}" srcOrd="4" destOrd="0" presId="urn:microsoft.com/office/officeart/2005/8/layout/radial4"/>
    <dgm:cxn modelId="{EC5F2728-3D80-4369-A187-9E3435C42A78}" type="presParOf" srcId="{0A3D9CCB-C255-4826-A832-0E444B91FE12}" destId="{F447E183-2B6A-4C0B-8900-198019A20B12}" srcOrd="5" destOrd="0" presId="urn:microsoft.com/office/officeart/2005/8/layout/radial4"/>
    <dgm:cxn modelId="{0798D1DF-C3EB-4837-A13A-1829F3E505B6}" type="presParOf" srcId="{0A3D9CCB-C255-4826-A832-0E444B91FE12}" destId="{A96D4EA8-184F-4478-9ACD-6270FC99388F}" srcOrd="6" destOrd="0" presId="urn:microsoft.com/office/officeart/2005/8/layout/radial4"/>
  </dgm:cxnLst>
  <dgm:bg>
    <a:solidFill>
      <a:schemeClr val="accent5">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06A03-5C58-4D60-80D7-C5DE2C54D16D}"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9750CC7F-6578-489B-BCF4-D739346E8B77}">
      <dgm:prSet phldrT="[Text]"/>
      <dgm:spPr/>
      <dgm:t>
        <a:bodyPr/>
        <a:lstStyle/>
        <a:p>
          <a:r>
            <a:rPr lang="en-US" dirty="0"/>
            <a:t>e.g. “Industrial upgrading”</a:t>
          </a:r>
        </a:p>
      </dgm:t>
    </dgm:pt>
    <dgm:pt modelId="{48651E45-F6E3-4803-A0C9-4E17759948BD}" type="parTrans" cxnId="{5F6615EC-7F33-424F-BA70-D9BF163C0C01}">
      <dgm:prSet/>
      <dgm:spPr/>
      <dgm:t>
        <a:bodyPr/>
        <a:lstStyle/>
        <a:p>
          <a:endParaRPr lang="en-US"/>
        </a:p>
      </dgm:t>
    </dgm:pt>
    <dgm:pt modelId="{F8509946-D440-40B2-82BB-E257EB850DB4}" type="sibTrans" cxnId="{5F6615EC-7F33-424F-BA70-D9BF163C0C01}">
      <dgm:prSet/>
      <dgm:spPr/>
      <dgm:t>
        <a:bodyPr/>
        <a:lstStyle/>
        <a:p>
          <a:endParaRPr lang="en-US"/>
        </a:p>
      </dgm:t>
    </dgm:pt>
    <dgm:pt modelId="{FADAB0EF-4BAC-49AF-BE75-8F3F665E5C3A}">
      <dgm:prSet phldrT="[Text]"/>
      <dgm:spPr/>
      <dgm:t>
        <a:bodyPr/>
        <a:lstStyle/>
        <a:p>
          <a:r>
            <a:rPr lang="en-US" dirty="0"/>
            <a:t>Intuitive quantitative indicator</a:t>
          </a:r>
        </a:p>
      </dgm:t>
    </dgm:pt>
    <dgm:pt modelId="{976931D6-8D49-4CD9-B855-87CBC85CADB8}" type="parTrans" cxnId="{2B041D4A-6EBA-4A3A-8E39-05C2BFFFE121}">
      <dgm:prSet/>
      <dgm:spPr/>
      <dgm:t>
        <a:bodyPr/>
        <a:lstStyle/>
        <a:p>
          <a:endParaRPr lang="en-US"/>
        </a:p>
      </dgm:t>
    </dgm:pt>
    <dgm:pt modelId="{AA862CCF-A1CE-4C72-A161-47139F62C9C7}" type="sibTrans" cxnId="{2B041D4A-6EBA-4A3A-8E39-05C2BFFFE121}">
      <dgm:prSet/>
      <dgm:spPr/>
      <dgm:t>
        <a:bodyPr/>
        <a:lstStyle/>
        <a:p>
          <a:endParaRPr lang="en-US"/>
        </a:p>
      </dgm:t>
    </dgm:pt>
    <dgm:pt modelId="{050ECE67-828E-4A27-A3F8-7F31F1F9C3F8}">
      <dgm:prSet phldrT="[Text]"/>
      <dgm:spPr/>
      <dgm:t>
        <a:bodyPr/>
        <a:lstStyle/>
        <a:p>
          <a:r>
            <a:rPr lang="en-US" dirty="0"/>
            <a:t>e.g. “medium and high-technology share of MVA”</a:t>
          </a:r>
        </a:p>
      </dgm:t>
    </dgm:pt>
    <dgm:pt modelId="{4C6AF316-80BE-4DFD-A288-1F7300D94B24}" type="parTrans" cxnId="{0ABDA797-631E-4394-B4FB-B7F6902D0C39}">
      <dgm:prSet/>
      <dgm:spPr/>
      <dgm:t>
        <a:bodyPr/>
        <a:lstStyle/>
        <a:p>
          <a:endParaRPr lang="en-US"/>
        </a:p>
      </dgm:t>
    </dgm:pt>
    <dgm:pt modelId="{FFA5A5E4-365D-4307-AD9D-2F31733E3173}" type="sibTrans" cxnId="{0ABDA797-631E-4394-B4FB-B7F6902D0C39}">
      <dgm:prSet/>
      <dgm:spPr/>
      <dgm:t>
        <a:bodyPr/>
        <a:lstStyle/>
        <a:p>
          <a:endParaRPr lang="en-US"/>
        </a:p>
      </dgm:t>
    </dgm:pt>
    <dgm:pt modelId="{E8B01A65-788B-41CE-BDBA-3673D0B70DBE}">
      <dgm:prSet phldrT="[Text]"/>
      <dgm:spPr/>
      <dgm:t>
        <a:bodyPr/>
        <a:lstStyle/>
        <a:p>
          <a:r>
            <a:rPr lang="en-US" dirty="0"/>
            <a:t>Data from international database</a:t>
          </a:r>
        </a:p>
      </dgm:t>
    </dgm:pt>
    <dgm:pt modelId="{C37F1FBC-E443-4836-A1ED-7B28F3FDBBB6}" type="parTrans" cxnId="{B60EA47F-B11E-49ED-8171-32412E9AF73E}">
      <dgm:prSet/>
      <dgm:spPr/>
      <dgm:t>
        <a:bodyPr/>
        <a:lstStyle/>
        <a:p>
          <a:endParaRPr lang="en-US"/>
        </a:p>
      </dgm:t>
    </dgm:pt>
    <dgm:pt modelId="{8A19B240-4C9A-471A-AC6A-0EA7CC3EF1C2}" type="sibTrans" cxnId="{B60EA47F-B11E-49ED-8171-32412E9AF73E}">
      <dgm:prSet/>
      <dgm:spPr/>
      <dgm:t>
        <a:bodyPr/>
        <a:lstStyle/>
        <a:p>
          <a:endParaRPr lang="en-US"/>
        </a:p>
      </dgm:t>
    </dgm:pt>
    <dgm:pt modelId="{4C54EFBC-5B24-4744-8D41-1EF3ECF7A170}">
      <dgm:prSet phldrT="[Text]"/>
      <dgm:spPr/>
      <dgm:t>
        <a:bodyPr/>
        <a:lstStyle/>
        <a:p>
          <a:r>
            <a:rPr lang="en-US" dirty="0"/>
            <a:t>e.g. UNIDO INDSTAT database for global industrial statistics</a:t>
          </a:r>
        </a:p>
      </dgm:t>
    </dgm:pt>
    <dgm:pt modelId="{AD5408D6-8360-40BF-878F-8826F38F45D1}" type="parTrans" cxnId="{A9FC1BA4-722E-4328-93EC-53A2E1CA553B}">
      <dgm:prSet/>
      <dgm:spPr/>
      <dgm:t>
        <a:bodyPr/>
        <a:lstStyle/>
        <a:p>
          <a:endParaRPr lang="en-US"/>
        </a:p>
      </dgm:t>
    </dgm:pt>
    <dgm:pt modelId="{AA447D49-82C0-486D-8712-8A8651D59E3E}" type="sibTrans" cxnId="{A9FC1BA4-722E-4328-93EC-53A2E1CA553B}">
      <dgm:prSet/>
      <dgm:spPr/>
      <dgm:t>
        <a:bodyPr/>
        <a:lstStyle/>
        <a:p>
          <a:endParaRPr lang="en-US"/>
        </a:p>
      </dgm:t>
    </dgm:pt>
    <dgm:pt modelId="{CDD865D6-CF2E-4E7A-9E1D-8E6B1B447DA7}">
      <dgm:prSet phldrT="[Text]"/>
      <dgm:spPr/>
      <dgm:t>
        <a:bodyPr/>
        <a:lstStyle/>
        <a:p>
          <a:r>
            <a:rPr lang="en-US" dirty="0"/>
            <a:t>Quantitative analysis &amp; interpretation</a:t>
          </a:r>
        </a:p>
      </dgm:t>
    </dgm:pt>
    <dgm:pt modelId="{3C1FD01F-3C5E-498E-B30C-113B267A59DE}" type="parTrans" cxnId="{9E9310FF-2767-4F7C-BCD2-536F1F634AED}">
      <dgm:prSet/>
      <dgm:spPr/>
      <dgm:t>
        <a:bodyPr/>
        <a:lstStyle/>
        <a:p>
          <a:endParaRPr lang="en-US"/>
        </a:p>
      </dgm:t>
    </dgm:pt>
    <dgm:pt modelId="{385C6B18-3B84-4E32-B202-96ACCC5D9DAD}" type="sibTrans" cxnId="{9E9310FF-2767-4F7C-BCD2-536F1F634AED}">
      <dgm:prSet/>
      <dgm:spPr/>
      <dgm:t>
        <a:bodyPr/>
        <a:lstStyle/>
        <a:p>
          <a:endParaRPr lang="en-US"/>
        </a:p>
      </dgm:t>
    </dgm:pt>
    <dgm:pt modelId="{6E615C97-C83F-4024-A4D8-32411195508E}">
      <dgm:prSet phldrT="[Text]"/>
      <dgm:spPr/>
      <dgm:t>
        <a:bodyPr/>
        <a:lstStyle/>
        <a:p>
          <a:r>
            <a:rPr lang="en-US" dirty="0"/>
            <a:t>Policy implications of analysis</a:t>
          </a:r>
        </a:p>
      </dgm:t>
    </dgm:pt>
    <dgm:pt modelId="{87F954F6-FBF7-4A39-9A11-EAEDD3E29CE6}" type="parTrans" cxnId="{CC9BC98A-302D-457F-A430-1AC1C3E2F0E2}">
      <dgm:prSet/>
      <dgm:spPr/>
      <dgm:t>
        <a:bodyPr/>
        <a:lstStyle/>
        <a:p>
          <a:endParaRPr lang="en-US"/>
        </a:p>
      </dgm:t>
    </dgm:pt>
    <dgm:pt modelId="{62DD9E58-B8B4-46A5-A566-DA4823225ABD}" type="sibTrans" cxnId="{CC9BC98A-302D-457F-A430-1AC1C3E2F0E2}">
      <dgm:prSet/>
      <dgm:spPr/>
      <dgm:t>
        <a:bodyPr/>
        <a:lstStyle/>
        <a:p>
          <a:endParaRPr lang="en-US"/>
        </a:p>
      </dgm:t>
    </dgm:pt>
    <dgm:pt modelId="{2B473840-C859-4A60-87B6-10443B673C7F}">
      <dgm:prSet phldrT="[Text]"/>
      <dgm:spPr/>
      <dgm:t>
        <a:bodyPr/>
        <a:lstStyle/>
        <a:p>
          <a:r>
            <a:rPr lang="en-US"/>
            <a:t>Industrial performance concept</a:t>
          </a:r>
          <a:endParaRPr lang="en-US" dirty="0"/>
        </a:p>
      </dgm:t>
    </dgm:pt>
    <dgm:pt modelId="{319496C0-1A17-4C8A-8808-79E3481B6886}" type="parTrans" cxnId="{B2EAFF02-3AB8-4D1F-BCB2-4451D7021FAB}">
      <dgm:prSet/>
      <dgm:spPr/>
      <dgm:t>
        <a:bodyPr/>
        <a:lstStyle/>
        <a:p>
          <a:endParaRPr lang="en-US"/>
        </a:p>
      </dgm:t>
    </dgm:pt>
    <dgm:pt modelId="{72D334CE-8B94-4C2E-8BCE-A152FD4AB2DB}" type="sibTrans" cxnId="{B2EAFF02-3AB8-4D1F-BCB2-4451D7021FAB}">
      <dgm:prSet/>
      <dgm:spPr/>
      <dgm:t>
        <a:bodyPr/>
        <a:lstStyle/>
        <a:p>
          <a:endParaRPr lang="en-US"/>
        </a:p>
      </dgm:t>
    </dgm:pt>
    <dgm:pt modelId="{FDC54568-5A76-4D36-9475-8000C26DD5D3}">
      <dgm:prSet phldrT="[Text]"/>
      <dgm:spPr/>
      <dgm:t>
        <a:bodyPr/>
        <a:lstStyle/>
        <a:p>
          <a:r>
            <a:rPr lang="en-US"/>
            <a:t>Setting a target for future performance</a:t>
          </a:r>
          <a:endParaRPr lang="en-US" dirty="0"/>
        </a:p>
      </dgm:t>
    </dgm:pt>
    <dgm:pt modelId="{51B16700-D6CF-4830-8F24-6D73BE6CA8BB}" type="parTrans" cxnId="{AA7C65C6-9A81-4A01-BB3F-F7BC6737E96D}">
      <dgm:prSet/>
      <dgm:spPr/>
      <dgm:t>
        <a:bodyPr/>
        <a:lstStyle/>
        <a:p>
          <a:endParaRPr lang="en-US"/>
        </a:p>
      </dgm:t>
    </dgm:pt>
    <dgm:pt modelId="{7AD76DED-9E1F-41C1-A173-DB1E032E1A91}" type="sibTrans" cxnId="{AA7C65C6-9A81-4A01-BB3F-F7BC6737E96D}">
      <dgm:prSet/>
      <dgm:spPr/>
      <dgm:t>
        <a:bodyPr/>
        <a:lstStyle/>
        <a:p>
          <a:endParaRPr lang="en-US"/>
        </a:p>
      </dgm:t>
    </dgm:pt>
    <dgm:pt modelId="{6552DFA6-2F8D-4243-BB25-B0E4BD1EDC5F}">
      <dgm:prSet/>
      <dgm:spPr/>
      <dgm:t>
        <a:bodyPr/>
        <a:lstStyle/>
        <a:p>
          <a:r>
            <a:rPr lang="en-US" dirty="0"/>
            <a:t>e.g. Compare sophistication of industrial production with a role model country over a 10 year period</a:t>
          </a:r>
        </a:p>
      </dgm:t>
    </dgm:pt>
    <dgm:pt modelId="{7BDE7F9D-EC0A-4A3D-B8E2-E5EADE81111B}" type="parTrans" cxnId="{43DE50AE-F9D7-4DC2-A701-8BF4D8E1D5D8}">
      <dgm:prSet/>
      <dgm:spPr/>
      <dgm:t>
        <a:bodyPr/>
        <a:lstStyle/>
        <a:p>
          <a:endParaRPr lang="en-US"/>
        </a:p>
      </dgm:t>
    </dgm:pt>
    <dgm:pt modelId="{79EE96B6-D402-458B-BB77-C17005C1092D}" type="sibTrans" cxnId="{43DE50AE-F9D7-4DC2-A701-8BF4D8E1D5D8}">
      <dgm:prSet/>
      <dgm:spPr/>
      <dgm:t>
        <a:bodyPr/>
        <a:lstStyle/>
        <a:p>
          <a:endParaRPr lang="en-US"/>
        </a:p>
      </dgm:t>
    </dgm:pt>
    <dgm:pt modelId="{B77DF95E-8DE0-4A2E-9C85-0BB8CF4F35B0}">
      <dgm:prSet/>
      <dgm:spPr/>
      <dgm:t>
        <a:bodyPr/>
        <a:lstStyle/>
        <a:p>
          <a:r>
            <a:rPr lang="en-US" dirty="0"/>
            <a:t>e.g. Need to enhance technological intensity of industrial structure to boost competitiveness</a:t>
          </a:r>
        </a:p>
      </dgm:t>
    </dgm:pt>
    <dgm:pt modelId="{2D7A13FE-FB8D-4066-9C9C-6C022D66297F}" type="parTrans" cxnId="{96650E88-A1C5-46F0-B0EB-B70E3F34090A}">
      <dgm:prSet/>
      <dgm:spPr/>
      <dgm:t>
        <a:bodyPr/>
        <a:lstStyle/>
        <a:p>
          <a:endParaRPr lang="en-US"/>
        </a:p>
      </dgm:t>
    </dgm:pt>
    <dgm:pt modelId="{7B3D3A33-8193-4C5A-A965-EEDC8EF4660E}" type="sibTrans" cxnId="{96650E88-A1C5-46F0-B0EB-B70E3F34090A}">
      <dgm:prSet/>
      <dgm:spPr/>
      <dgm:t>
        <a:bodyPr/>
        <a:lstStyle/>
        <a:p>
          <a:endParaRPr lang="en-US"/>
        </a:p>
      </dgm:t>
    </dgm:pt>
    <dgm:pt modelId="{F04D7F83-CB52-4A86-9799-97CE18EE549E}">
      <dgm:prSet/>
      <dgm:spPr/>
      <dgm:t>
        <a:bodyPr/>
        <a:lstStyle/>
        <a:p>
          <a:r>
            <a:rPr lang="en-US" dirty="0"/>
            <a:t>e.g. Medium and high tech share of MVA to increase by 10% in the next 5 years</a:t>
          </a:r>
        </a:p>
      </dgm:t>
    </dgm:pt>
    <dgm:pt modelId="{352CE9CF-B6A1-46C4-8BDE-16A9624C85B2}" type="parTrans" cxnId="{2C824484-35B5-4B0A-B020-82EEDAE5EE54}">
      <dgm:prSet/>
      <dgm:spPr/>
      <dgm:t>
        <a:bodyPr/>
        <a:lstStyle/>
        <a:p>
          <a:endParaRPr lang="en-US"/>
        </a:p>
      </dgm:t>
    </dgm:pt>
    <dgm:pt modelId="{2C912661-62BA-45F8-85B3-D33CCD3C5FC6}" type="sibTrans" cxnId="{2C824484-35B5-4B0A-B020-82EEDAE5EE54}">
      <dgm:prSet/>
      <dgm:spPr/>
      <dgm:t>
        <a:bodyPr/>
        <a:lstStyle/>
        <a:p>
          <a:endParaRPr lang="en-US"/>
        </a:p>
      </dgm:t>
    </dgm:pt>
    <dgm:pt modelId="{0366F115-2FDD-4F9E-A659-53D49D9D9349}" type="pres">
      <dgm:prSet presAssocID="{82506A03-5C58-4D60-80D7-C5DE2C54D16D}" presName="Name0" presStyleCnt="0">
        <dgm:presLayoutVars>
          <dgm:dir/>
          <dgm:animLvl val="lvl"/>
          <dgm:resizeHandles/>
        </dgm:presLayoutVars>
      </dgm:prSet>
      <dgm:spPr/>
      <dgm:t>
        <a:bodyPr/>
        <a:lstStyle/>
        <a:p>
          <a:endParaRPr lang="en-US"/>
        </a:p>
      </dgm:t>
    </dgm:pt>
    <dgm:pt modelId="{0B2ED26D-F06E-416F-9999-C75E13D9A6BB}" type="pres">
      <dgm:prSet presAssocID="{2B473840-C859-4A60-87B6-10443B673C7F}" presName="linNode" presStyleCnt="0"/>
      <dgm:spPr/>
    </dgm:pt>
    <dgm:pt modelId="{EFEEF23F-DC54-48F0-BB7F-093665D55DB4}" type="pres">
      <dgm:prSet presAssocID="{2B473840-C859-4A60-87B6-10443B673C7F}" presName="parentShp" presStyleLbl="node1" presStyleIdx="0" presStyleCnt="6">
        <dgm:presLayoutVars>
          <dgm:bulletEnabled val="1"/>
        </dgm:presLayoutVars>
      </dgm:prSet>
      <dgm:spPr/>
      <dgm:t>
        <a:bodyPr/>
        <a:lstStyle/>
        <a:p>
          <a:endParaRPr lang="en-US"/>
        </a:p>
      </dgm:t>
    </dgm:pt>
    <dgm:pt modelId="{CD4E7DEC-84D4-486A-87FC-C11543F3D59D}" type="pres">
      <dgm:prSet presAssocID="{2B473840-C859-4A60-87B6-10443B673C7F}" presName="childShp" presStyleLbl="bgAccFollowNode1" presStyleIdx="0" presStyleCnt="6">
        <dgm:presLayoutVars>
          <dgm:bulletEnabled val="1"/>
        </dgm:presLayoutVars>
      </dgm:prSet>
      <dgm:spPr/>
      <dgm:t>
        <a:bodyPr/>
        <a:lstStyle/>
        <a:p>
          <a:endParaRPr lang="en-US"/>
        </a:p>
      </dgm:t>
    </dgm:pt>
    <dgm:pt modelId="{10FA447D-390C-49A2-B77F-DFE25B9BD648}" type="pres">
      <dgm:prSet presAssocID="{72D334CE-8B94-4C2E-8BCE-A152FD4AB2DB}" presName="spacing" presStyleCnt="0"/>
      <dgm:spPr/>
    </dgm:pt>
    <dgm:pt modelId="{A9261ABA-5BC6-4DD0-BA55-B9715F36172A}" type="pres">
      <dgm:prSet presAssocID="{FADAB0EF-4BAC-49AF-BE75-8F3F665E5C3A}" presName="linNode" presStyleCnt="0"/>
      <dgm:spPr/>
    </dgm:pt>
    <dgm:pt modelId="{64CF1027-727D-48C7-B87E-6EFEF8AF250D}" type="pres">
      <dgm:prSet presAssocID="{FADAB0EF-4BAC-49AF-BE75-8F3F665E5C3A}" presName="parentShp" presStyleLbl="node1" presStyleIdx="1" presStyleCnt="6">
        <dgm:presLayoutVars>
          <dgm:bulletEnabled val="1"/>
        </dgm:presLayoutVars>
      </dgm:prSet>
      <dgm:spPr/>
      <dgm:t>
        <a:bodyPr/>
        <a:lstStyle/>
        <a:p>
          <a:endParaRPr lang="en-US"/>
        </a:p>
      </dgm:t>
    </dgm:pt>
    <dgm:pt modelId="{4321D914-1E86-4CF3-A86C-3A44C91F1942}" type="pres">
      <dgm:prSet presAssocID="{FADAB0EF-4BAC-49AF-BE75-8F3F665E5C3A}" presName="childShp" presStyleLbl="bgAccFollowNode1" presStyleIdx="1" presStyleCnt="6">
        <dgm:presLayoutVars>
          <dgm:bulletEnabled val="1"/>
        </dgm:presLayoutVars>
      </dgm:prSet>
      <dgm:spPr/>
      <dgm:t>
        <a:bodyPr/>
        <a:lstStyle/>
        <a:p>
          <a:endParaRPr lang="en-US"/>
        </a:p>
      </dgm:t>
    </dgm:pt>
    <dgm:pt modelId="{ABD025C7-3E6D-442E-8788-F591CBED05DC}" type="pres">
      <dgm:prSet presAssocID="{AA862CCF-A1CE-4C72-A161-47139F62C9C7}" presName="spacing" presStyleCnt="0"/>
      <dgm:spPr/>
    </dgm:pt>
    <dgm:pt modelId="{195EE70B-C716-48F0-B35D-39046EAD1EDF}" type="pres">
      <dgm:prSet presAssocID="{E8B01A65-788B-41CE-BDBA-3673D0B70DBE}" presName="linNode" presStyleCnt="0"/>
      <dgm:spPr/>
    </dgm:pt>
    <dgm:pt modelId="{A99942D8-376F-4426-8E85-7BAE58DE2820}" type="pres">
      <dgm:prSet presAssocID="{E8B01A65-788B-41CE-BDBA-3673D0B70DBE}" presName="parentShp" presStyleLbl="node1" presStyleIdx="2" presStyleCnt="6">
        <dgm:presLayoutVars>
          <dgm:bulletEnabled val="1"/>
        </dgm:presLayoutVars>
      </dgm:prSet>
      <dgm:spPr/>
      <dgm:t>
        <a:bodyPr/>
        <a:lstStyle/>
        <a:p>
          <a:endParaRPr lang="en-US"/>
        </a:p>
      </dgm:t>
    </dgm:pt>
    <dgm:pt modelId="{21D12B20-533F-41A0-8CB8-971AED067F0D}" type="pres">
      <dgm:prSet presAssocID="{E8B01A65-788B-41CE-BDBA-3673D0B70DBE}" presName="childShp" presStyleLbl="bgAccFollowNode1" presStyleIdx="2" presStyleCnt="6">
        <dgm:presLayoutVars>
          <dgm:bulletEnabled val="1"/>
        </dgm:presLayoutVars>
      </dgm:prSet>
      <dgm:spPr/>
      <dgm:t>
        <a:bodyPr/>
        <a:lstStyle/>
        <a:p>
          <a:endParaRPr lang="en-US"/>
        </a:p>
      </dgm:t>
    </dgm:pt>
    <dgm:pt modelId="{4A3A36C2-A6C7-4118-AE03-562FECA4B7F0}" type="pres">
      <dgm:prSet presAssocID="{8A19B240-4C9A-471A-AC6A-0EA7CC3EF1C2}" presName="spacing" presStyleCnt="0"/>
      <dgm:spPr/>
    </dgm:pt>
    <dgm:pt modelId="{8D6CAADD-CFA4-4DF1-B8EF-0D1BAD008672}" type="pres">
      <dgm:prSet presAssocID="{CDD865D6-CF2E-4E7A-9E1D-8E6B1B447DA7}" presName="linNode" presStyleCnt="0"/>
      <dgm:spPr/>
    </dgm:pt>
    <dgm:pt modelId="{29162AC2-3400-4989-8873-70AA52A7795D}" type="pres">
      <dgm:prSet presAssocID="{CDD865D6-CF2E-4E7A-9E1D-8E6B1B447DA7}" presName="parentShp" presStyleLbl="node1" presStyleIdx="3" presStyleCnt="6">
        <dgm:presLayoutVars>
          <dgm:bulletEnabled val="1"/>
        </dgm:presLayoutVars>
      </dgm:prSet>
      <dgm:spPr/>
      <dgm:t>
        <a:bodyPr/>
        <a:lstStyle/>
        <a:p>
          <a:endParaRPr lang="en-US"/>
        </a:p>
      </dgm:t>
    </dgm:pt>
    <dgm:pt modelId="{79E2E2C5-3C12-49C8-A839-8644A3277357}" type="pres">
      <dgm:prSet presAssocID="{CDD865D6-CF2E-4E7A-9E1D-8E6B1B447DA7}" presName="childShp" presStyleLbl="bgAccFollowNode1" presStyleIdx="3" presStyleCnt="6">
        <dgm:presLayoutVars>
          <dgm:bulletEnabled val="1"/>
        </dgm:presLayoutVars>
      </dgm:prSet>
      <dgm:spPr/>
      <dgm:t>
        <a:bodyPr/>
        <a:lstStyle/>
        <a:p>
          <a:endParaRPr lang="en-US"/>
        </a:p>
      </dgm:t>
    </dgm:pt>
    <dgm:pt modelId="{581C2D36-3825-4DC6-A2FC-476380378DA5}" type="pres">
      <dgm:prSet presAssocID="{385C6B18-3B84-4E32-B202-96ACCC5D9DAD}" presName="spacing" presStyleCnt="0"/>
      <dgm:spPr/>
    </dgm:pt>
    <dgm:pt modelId="{85B60290-C55E-4DFB-986D-5154F5A564B9}" type="pres">
      <dgm:prSet presAssocID="{6E615C97-C83F-4024-A4D8-32411195508E}" presName="linNode" presStyleCnt="0"/>
      <dgm:spPr/>
    </dgm:pt>
    <dgm:pt modelId="{F349A856-9300-43FE-9045-87AFD7425D8B}" type="pres">
      <dgm:prSet presAssocID="{6E615C97-C83F-4024-A4D8-32411195508E}" presName="parentShp" presStyleLbl="node1" presStyleIdx="4" presStyleCnt="6">
        <dgm:presLayoutVars>
          <dgm:bulletEnabled val="1"/>
        </dgm:presLayoutVars>
      </dgm:prSet>
      <dgm:spPr/>
      <dgm:t>
        <a:bodyPr/>
        <a:lstStyle/>
        <a:p>
          <a:endParaRPr lang="en-US"/>
        </a:p>
      </dgm:t>
    </dgm:pt>
    <dgm:pt modelId="{F3883DC9-3407-4811-A105-0641D43F42B4}" type="pres">
      <dgm:prSet presAssocID="{6E615C97-C83F-4024-A4D8-32411195508E}" presName="childShp" presStyleLbl="bgAccFollowNode1" presStyleIdx="4" presStyleCnt="6">
        <dgm:presLayoutVars>
          <dgm:bulletEnabled val="1"/>
        </dgm:presLayoutVars>
      </dgm:prSet>
      <dgm:spPr/>
      <dgm:t>
        <a:bodyPr/>
        <a:lstStyle/>
        <a:p>
          <a:endParaRPr lang="en-US"/>
        </a:p>
      </dgm:t>
    </dgm:pt>
    <dgm:pt modelId="{C6BEC4D5-3786-49E3-9B73-F258B47240F6}" type="pres">
      <dgm:prSet presAssocID="{62DD9E58-B8B4-46A5-A566-DA4823225ABD}" presName="spacing" presStyleCnt="0"/>
      <dgm:spPr/>
    </dgm:pt>
    <dgm:pt modelId="{DF25CBAF-D05C-455D-95EB-BC7918A07D94}" type="pres">
      <dgm:prSet presAssocID="{FDC54568-5A76-4D36-9475-8000C26DD5D3}" presName="linNode" presStyleCnt="0"/>
      <dgm:spPr/>
    </dgm:pt>
    <dgm:pt modelId="{A85F97DE-A051-48B3-B36F-DB142E0EE5B7}" type="pres">
      <dgm:prSet presAssocID="{FDC54568-5A76-4D36-9475-8000C26DD5D3}" presName="parentShp" presStyleLbl="node1" presStyleIdx="5" presStyleCnt="6">
        <dgm:presLayoutVars>
          <dgm:bulletEnabled val="1"/>
        </dgm:presLayoutVars>
      </dgm:prSet>
      <dgm:spPr/>
      <dgm:t>
        <a:bodyPr/>
        <a:lstStyle/>
        <a:p>
          <a:endParaRPr lang="en-US"/>
        </a:p>
      </dgm:t>
    </dgm:pt>
    <dgm:pt modelId="{AA1ADD5B-0F7A-4D38-9605-028BAEC221F0}" type="pres">
      <dgm:prSet presAssocID="{FDC54568-5A76-4D36-9475-8000C26DD5D3}" presName="childShp" presStyleLbl="bgAccFollowNode1" presStyleIdx="5" presStyleCnt="6">
        <dgm:presLayoutVars>
          <dgm:bulletEnabled val="1"/>
        </dgm:presLayoutVars>
      </dgm:prSet>
      <dgm:spPr/>
      <dgm:t>
        <a:bodyPr/>
        <a:lstStyle/>
        <a:p>
          <a:endParaRPr lang="en-US"/>
        </a:p>
      </dgm:t>
    </dgm:pt>
  </dgm:ptLst>
  <dgm:cxnLst>
    <dgm:cxn modelId="{43DE50AE-F9D7-4DC2-A701-8BF4D8E1D5D8}" srcId="{CDD865D6-CF2E-4E7A-9E1D-8E6B1B447DA7}" destId="{6552DFA6-2F8D-4243-BB25-B0E4BD1EDC5F}" srcOrd="0" destOrd="0" parTransId="{7BDE7F9D-EC0A-4A3D-B8E2-E5EADE81111B}" sibTransId="{79EE96B6-D402-458B-BB77-C17005C1092D}"/>
    <dgm:cxn modelId="{B35D59D3-D909-4F62-AF28-FE6E69108DE1}" type="presOf" srcId="{82506A03-5C58-4D60-80D7-C5DE2C54D16D}" destId="{0366F115-2FDD-4F9E-A659-53D49D9D9349}" srcOrd="0" destOrd="0" presId="urn:microsoft.com/office/officeart/2005/8/layout/vList6"/>
    <dgm:cxn modelId="{94BA0790-3C8D-49FA-B5DA-F62F69233200}" type="presOf" srcId="{FDC54568-5A76-4D36-9475-8000C26DD5D3}" destId="{A85F97DE-A051-48B3-B36F-DB142E0EE5B7}" srcOrd="0" destOrd="0" presId="urn:microsoft.com/office/officeart/2005/8/layout/vList6"/>
    <dgm:cxn modelId="{79414D83-B585-4A0A-9073-51BDCE11761A}" type="presOf" srcId="{6E615C97-C83F-4024-A4D8-32411195508E}" destId="{F349A856-9300-43FE-9045-87AFD7425D8B}" srcOrd="0" destOrd="0" presId="urn:microsoft.com/office/officeart/2005/8/layout/vList6"/>
    <dgm:cxn modelId="{AA7C65C6-9A81-4A01-BB3F-F7BC6737E96D}" srcId="{82506A03-5C58-4D60-80D7-C5DE2C54D16D}" destId="{FDC54568-5A76-4D36-9475-8000C26DD5D3}" srcOrd="5" destOrd="0" parTransId="{51B16700-D6CF-4830-8F24-6D73BE6CA8BB}" sibTransId="{7AD76DED-9E1F-41C1-A173-DB1E032E1A91}"/>
    <dgm:cxn modelId="{597AE6D2-A82E-40DD-9FA3-D74C75A50F73}" type="presOf" srcId="{F04D7F83-CB52-4A86-9799-97CE18EE549E}" destId="{AA1ADD5B-0F7A-4D38-9605-028BAEC221F0}" srcOrd="0" destOrd="0" presId="urn:microsoft.com/office/officeart/2005/8/layout/vList6"/>
    <dgm:cxn modelId="{B22A995D-20F8-48CD-B541-78918D2FA67E}" type="presOf" srcId="{9750CC7F-6578-489B-BCF4-D739346E8B77}" destId="{CD4E7DEC-84D4-486A-87FC-C11543F3D59D}" srcOrd="0" destOrd="0" presId="urn:microsoft.com/office/officeart/2005/8/layout/vList6"/>
    <dgm:cxn modelId="{96650E88-A1C5-46F0-B0EB-B70E3F34090A}" srcId="{6E615C97-C83F-4024-A4D8-32411195508E}" destId="{B77DF95E-8DE0-4A2E-9C85-0BB8CF4F35B0}" srcOrd="0" destOrd="0" parTransId="{2D7A13FE-FB8D-4066-9C9C-6C022D66297F}" sibTransId="{7B3D3A33-8193-4C5A-A965-EEDC8EF4660E}"/>
    <dgm:cxn modelId="{FBA9389D-3D90-43BB-A3A6-19C00257DCC4}" type="presOf" srcId="{E8B01A65-788B-41CE-BDBA-3673D0B70DBE}" destId="{A99942D8-376F-4426-8E85-7BAE58DE2820}" srcOrd="0" destOrd="0" presId="urn:microsoft.com/office/officeart/2005/8/layout/vList6"/>
    <dgm:cxn modelId="{4D4D1949-F8B3-4AC3-BE71-2DFF51D7B017}" type="presOf" srcId="{B77DF95E-8DE0-4A2E-9C85-0BB8CF4F35B0}" destId="{F3883DC9-3407-4811-A105-0641D43F42B4}" srcOrd="0" destOrd="0" presId="urn:microsoft.com/office/officeart/2005/8/layout/vList6"/>
    <dgm:cxn modelId="{A9FC1BA4-722E-4328-93EC-53A2E1CA553B}" srcId="{E8B01A65-788B-41CE-BDBA-3673D0B70DBE}" destId="{4C54EFBC-5B24-4744-8D41-1EF3ECF7A170}" srcOrd="0" destOrd="0" parTransId="{AD5408D6-8360-40BF-878F-8826F38F45D1}" sibTransId="{AA447D49-82C0-486D-8712-8A8651D59E3E}"/>
    <dgm:cxn modelId="{B60EA47F-B11E-49ED-8171-32412E9AF73E}" srcId="{82506A03-5C58-4D60-80D7-C5DE2C54D16D}" destId="{E8B01A65-788B-41CE-BDBA-3673D0B70DBE}" srcOrd="2" destOrd="0" parTransId="{C37F1FBC-E443-4836-A1ED-7B28F3FDBBB6}" sibTransId="{8A19B240-4C9A-471A-AC6A-0EA7CC3EF1C2}"/>
    <dgm:cxn modelId="{0ABDA797-631E-4394-B4FB-B7F6902D0C39}" srcId="{FADAB0EF-4BAC-49AF-BE75-8F3F665E5C3A}" destId="{050ECE67-828E-4A27-A3F8-7F31F1F9C3F8}" srcOrd="0" destOrd="0" parTransId="{4C6AF316-80BE-4DFD-A288-1F7300D94B24}" sibTransId="{FFA5A5E4-365D-4307-AD9D-2F31733E3173}"/>
    <dgm:cxn modelId="{2C824484-35B5-4B0A-B020-82EEDAE5EE54}" srcId="{FDC54568-5A76-4D36-9475-8000C26DD5D3}" destId="{F04D7F83-CB52-4A86-9799-97CE18EE549E}" srcOrd="0" destOrd="0" parTransId="{352CE9CF-B6A1-46C4-8BDE-16A9624C85B2}" sibTransId="{2C912661-62BA-45F8-85B3-D33CCD3C5FC6}"/>
    <dgm:cxn modelId="{8030B250-38F6-484C-A8DE-42414F9A7CF8}" type="presOf" srcId="{6552DFA6-2F8D-4243-BB25-B0E4BD1EDC5F}" destId="{79E2E2C5-3C12-49C8-A839-8644A3277357}" srcOrd="0" destOrd="0" presId="urn:microsoft.com/office/officeart/2005/8/layout/vList6"/>
    <dgm:cxn modelId="{9E9310FF-2767-4F7C-BCD2-536F1F634AED}" srcId="{82506A03-5C58-4D60-80D7-C5DE2C54D16D}" destId="{CDD865D6-CF2E-4E7A-9E1D-8E6B1B447DA7}" srcOrd="3" destOrd="0" parTransId="{3C1FD01F-3C5E-498E-B30C-113B267A59DE}" sibTransId="{385C6B18-3B84-4E32-B202-96ACCC5D9DAD}"/>
    <dgm:cxn modelId="{13F41669-646B-40EF-9A19-22F72DB3D8A0}" type="presOf" srcId="{050ECE67-828E-4A27-A3F8-7F31F1F9C3F8}" destId="{4321D914-1E86-4CF3-A86C-3A44C91F1942}" srcOrd="0" destOrd="0" presId="urn:microsoft.com/office/officeart/2005/8/layout/vList6"/>
    <dgm:cxn modelId="{FE5730AF-E815-482E-976E-AAE8977BD6DA}" type="presOf" srcId="{CDD865D6-CF2E-4E7A-9E1D-8E6B1B447DA7}" destId="{29162AC2-3400-4989-8873-70AA52A7795D}" srcOrd="0" destOrd="0" presId="urn:microsoft.com/office/officeart/2005/8/layout/vList6"/>
    <dgm:cxn modelId="{9465DCEB-682C-4150-84A9-03BBA221C4BC}" type="presOf" srcId="{4C54EFBC-5B24-4744-8D41-1EF3ECF7A170}" destId="{21D12B20-533F-41A0-8CB8-971AED067F0D}" srcOrd="0" destOrd="0" presId="urn:microsoft.com/office/officeart/2005/8/layout/vList6"/>
    <dgm:cxn modelId="{B2EAFF02-3AB8-4D1F-BCB2-4451D7021FAB}" srcId="{82506A03-5C58-4D60-80D7-C5DE2C54D16D}" destId="{2B473840-C859-4A60-87B6-10443B673C7F}" srcOrd="0" destOrd="0" parTransId="{319496C0-1A17-4C8A-8808-79E3481B6886}" sibTransId="{72D334CE-8B94-4C2E-8BCE-A152FD4AB2DB}"/>
    <dgm:cxn modelId="{87DFF728-09AB-4E80-8456-D3906F6DF240}" type="presOf" srcId="{FADAB0EF-4BAC-49AF-BE75-8F3F665E5C3A}" destId="{64CF1027-727D-48C7-B87E-6EFEF8AF250D}" srcOrd="0" destOrd="0" presId="urn:microsoft.com/office/officeart/2005/8/layout/vList6"/>
    <dgm:cxn modelId="{CC9BC98A-302D-457F-A430-1AC1C3E2F0E2}" srcId="{82506A03-5C58-4D60-80D7-C5DE2C54D16D}" destId="{6E615C97-C83F-4024-A4D8-32411195508E}" srcOrd="4" destOrd="0" parTransId="{87F954F6-FBF7-4A39-9A11-EAEDD3E29CE6}" sibTransId="{62DD9E58-B8B4-46A5-A566-DA4823225ABD}"/>
    <dgm:cxn modelId="{2B041D4A-6EBA-4A3A-8E39-05C2BFFFE121}" srcId="{82506A03-5C58-4D60-80D7-C5DE2C54D16D}" destId="{FADAB0EF-4BAC-49AF-BE75-8F3F665E5C3A}" srcOrd="1" destOrd="0" parTransId="{976931D6-8D49-4CD9-B855-87CBC85CADB8}" sibTransId="{AA862CCF-A1CE-4C72-A161-47139F62C9C7}"/>
    <dgm:cxn modelId="{5F6615EC-7F33-424F-BA70-D9BF163C0C01}" srcId="{2B473840-C859-4A60-87B6-10443B673C7F}" destId="{9750CC7F-6578-489B-BCF4-D739346E8B77}" srcOrd="0" destOrd="0" parTransId="{48651E45-F6E3-4803-A0C9-4E17759948BD}" sibTransId="{F8509946-D440-40B2-82BB-E257EB850DB4}"/>
    <dgm:cxn modelId="{5EB1562B-B33B-490C-AD23-B9024B6191CC}" type="presOf" srcId="{2B473840-C859-4A60-87B6-10443B673C7F}" destId="{EFEEF23F-DC54-48F0-BB7F-093665D55DB4}" srcOrd="0" destOrd="0" presId="urn:microsoft.com/office/officeart/2005/8/layout/vList6"/>
    <dgm:cxn modelId="{4B846E8E-8FAE-4130-A659-31AB9964AE8A}" type="presParOf" srcId="{0366F115-2FDD-4F9E-A659-53D49D9D9349}" destId="{0B2ED26D-F06E-416F-9999-C75E13D9A6BB}" srcOrd="0" destOrd="0" presId="urn:microsoft.com/office/officeart/2005/8/layout/vList6"/>
    <dgm:cxn modelId="{A9A0DCE9-91F8-4471-8363-B75AAB594EA0}" type="presParOf" srcId="{0B2ED26D-F06E-416F-9999-C75E13D9A6BB}" destId="{EFEEF23F-DC54-48F0-BB7F-093665D55DB4}" srcOrd="0" destOrd="0" presId="urn:microsoft.com/office/officeart/2005/8/layout/vList6"/>
    <dgm:cxn modelId="{6DB96318-9C6B-4D3C-98AE-3B28E8AE168C}" type="presParOf" srcId="{0B2ED26D-F06E-416F-9999-C75E13D9A6BB}" destId="{CD4E7DEC-84D4-486A-87FC-C11543F3D59D}" srcOrd="1" destOrd="0" presId="urn:microsoft.com/office/officeart/2005/8/layout/vList6"/>
    <dgm:cxn modelId="{9F35D741-484B-428F-8C38-4B695AEA071D}" type="presParOf" srcId="{0366F115-2FDD-4F9E-A659-53D49D9D9349}" destId="{10FA447D-390C-49A2-B77F-DFE25B9BD648}" srcOrd="1" destOrd="0" presId="urn:microsoft.com/office/officeart/2005/8/layout/vList6"/>
    <dgm:cxn modelId="{5D8E67F9-0853-40F5-8425-0AF5535F7D93}" type="presParOf" srcId="{0366F115-2FDD-4F9E-A659-53D49D9D9349}" destId="{A9261ABA-5BC6-4DD0-BA55-B9715F36172A}" srcOrd="2" destOrd="0" presId="urn:microsoft.com/office/officeart/2005/8/layout/vList6"/>
    <dgm:cxn modelId="{C091B125-3B04-4329-8B93-DBCC15D42D65}" type="presParOf" srcId="{A9261ABA-5BC6-4DD0-BA55-B9715F36172A}" destId="{64CF1027-727D-48C7-B87E-6EFEF8AF250D}" srcOrd="0" destOrd="0" presId="urn:microsoft.com/office/officeart/2005/8/layout/vList6"/>
    <dgm:cxn modelId="{B134192C-4BAB-4DF8-9D47-6830E93CCCFF}" type="presParOf" srcId="{A9261ABA-5BC6-4DD0-BA55-B9715F36172A}" destId="{4321D914-1E86-4CF3-A86C-3A44C91F1942}" srcOrd="1" destOrd="0" presId="urn:microsoft.com/office/officeart/2005/8/layout/vList6"/>
    <dgm:cxn modelId="{D986ABB6-E4A0-4FF2-8248-965F28DFEB00}" type="presParOf" srcId="{0366F115-2FDD-4F9E-A659-53D49D9D9349}" destId="{ABD025C7-3E6D-442E-8788-F591CBED05DC}" srcOrd="3" destOrd="0" presId="urn:microsoft.com/office/officeart/2005/8/layout/vList6"/>
    <dgm:cxn modelId="{656625E2-AA35-4F25-9E2C-E292A03CFEF3}" type="presParOf" srcId="{0366F115-2FDD-4F9E-A659-53D49D9D9349}" destId="{195EE70B-C716-48F0-B35D-39046EAD1EDF}" srcOrd="4" destOrd="0" presId="urn:microsoft.com/office/officeart/2005/8/layout/vList6"/>
    <dgm:cxn modelId="{E91837D9-7731-4020-B88A-480FAED5652F}" type="presParOf" srcId="{195EE70B-C716-48F0-B35D-39046EAD1EDF}" destId="{A99942D8-376F-4426-8E85-7BAE58DE2820}" srcOrd="0" destOrd="0" presId="urn:microsoft.com/office/officeart/2005/8/layout/vList6"/>
    <dgm:cxn modelId="{5B5C2787-22B4-4FA7-BBD1-411125F5AA2F}" type="presParOf" srcId="{195EE70B-C716-48F0-B35D-39046EAD1EDF}" destId="{21D12B20-533F-41A0-8CB8-971AED067F0D}" srcOrd="1" destOrd="0" presId="urn:microsoft.com/office/officeart/2005/8/layout/vList6"/>
    <dgm:cxn modelId="{35C5B71C-0CA0-4548-97F0-48B3BD9DC425}" type="presParOf" srcId="{0366F115-2FDD-4F9E-A659-53D49D9D9349}" destId="{4A3A36C2-A6C7-4118-AE03-562FECA4B7F0}" srcOrd="5" destOrd="0" presId="urn:microsoft.com/office/officeart/2005/8/layout/vList6"/>
    <dgm:cxn modelId="{F7E4DE2E-FC33-4306-A9F3-80B28D9D856E}" type="presParOf" srcId="{0366F115-2FDD-4F9E-A659-53D49D9D9349}" destId="{8D6CAADD-CFA4-4DF1-B8EF-0D1BAD008672}" srcOrd="6" destOrd="0" presId="urn:microsoft.com/office/officeart/2005/8/layout/vList6"/>
    <dgm:cxn modelId="{045BF008-FA01-423E-81EE-3134EA81A012}" type="presParOf" srcId="{8D6CAADD-CFA4-4DF1-B8EF-0D1BAD008672}" destId="{29162AC2-3400-4989-8873-70AA52A7795D}" srcOrd="0" destOrd="0" presId="urn:microsoft.com/office/officeart/2005/8/layout/vList6"/>
    <dgm:cxn modelId="{5991B28F-04AB-4C08-AF80-D335C8821F49}" type="presParOf" srcId="{8D6CAADD-CFA4-4DF1-B8EF-0D1BAD008672}" destId="{79E2E2C5-3C12-49C8-A839-8644A3277357}" srcOrd="1" destOrd="0" presId="urn:microsoft.com/office/officeart/2005/8/layout/vList6"/>
    <dgm:cxn modelId="{ECDE7553-CB39-4846-A96C-487F6E86E24D}" type="presParOf" srcId="{0366F115-2FDD-4F9E-A659-53D49D9D9349}" destId="{581C2D36-3825-4DC6-A2FC-476380378DA5}" srcOrd="7" destOrd="0" presId="urn:microsoft.com/office/officeart/2005/8/layout/vList6"/>
    <dgm:cxn modelId="{6F38607E-5560-4051-B5BA-6AC65E51326C}" type="presParOf" srcId="{0366F115-2FDD-4F9E-A659-53D49D9D9349}" destId="{85B60290-C55E-4DFB-986D-5154F5A564B9}" srcOrd="8" destOrd="0" presId="urn:microsoft.com/office/officeart/2005/8/layout/vList6"/>
    <dgm:cxn modelId="{ADC4FECF-F821-42CE-8340-3CBD8136F23B}" type="presParOf" srcId="{85B60290-C55E-4DFB-986D-5154F5A564B9}" destId="{F349A856-9300-43FE-9045-87AFD7425D8B}" srcOrd="0" destOrd="0" presId="urn:microsoft.com/office/officeart/2005/8/layout/vList6"/>
    <dgm:cxn modelId="{F757A9B8-BA5B-47C6-92A9-EED492480509}" type="presParOf" srcId="{85B60290-C55E-4DFB-986D-5154F5A564B9}" destId="{F3883DC9-3407-4811-A105-0641D43F42B4}" srcOrd="1" destOrd="0" presId="urn:microsoft.com/office/officeart/2005/8/layout/vList6"/>
    <dgm:cxn modelId="{6A92857B-7D43-46A9-B92A-C40448C44C8C}" type="presParOf" srcId="{0366F115-2FDD-4F9E-A659-53D49D9D9349}" destId="{C6BEC4D5-3786-49E3-9B73-F258B47240F6}" srcOrd="9" destOrd="0" presId="urn:microsoft.com/office/officeart/2005/8/layout/vList6"/>
    <dgm:cxn modelId="{57EAF659-2734-4BA9-A520-FAFEFE882ABF}" type="presParOf" srcId="{0366F115-2FDD-4F9E-A659-53D49D9D9349}" destId="{DF25CBAF-D05C-455D-95EB-BC7918A07D94}" srcOrd="10" destOrd="0" presId="urn:microsoft.com/office/officeart/2005/8/layout/vList6"/>
    <dgm:cxn modelId="{A612252E-A3A1-4887-8D31-96C59437A29F}" type="presParOf" srcId="{DF25CBAF-D05C-455D-95EB-BC7918A07D94}" destId="{A85F97DE-A051-48B3-B36F-DB142E0EE5B7}" srcOrd="0" destOrd="0" presId="urn:microsoft.com/office/officeart/2005/8/layout/vList6"/>
    <dgm:cxn modelId="{CBDD052D-EA68-4335-9EFC-66CC9E0F35A2}" type="presParOf" srcId="{DF25CBAF-D05C-455D-95EB-BC7918A07D94}" destId="{AA1ADD5B-0F7A-4D38-9605-028BAEC221F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DE5B97-0637-455F-B7E3-C17D6D95E316}"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US"/>
        </a:p>
      </dgm:t>
    </dgm:pt>
    <dgm:pt modelId="{641D21E0-2CF0-4F4B-AA37-D78346EC7100}">
      <dgm:prSet phldrT="[Text]" custT="1"/>
      <dgm:spPr/>
      <dgm:t>
        <a:bodyPr/>
        <a:lstStyle/>
        <a:p>
          <a:r>
            <a:rPr lang="en-US" sz="3200" b="1" dirty="0">
              <a:latin typeface="+mn-lt"/>
            </a:rPr>
            <a:t>IP Objectives</a:t>
          </a:r>
        </a:p>
      </dgm:t>
    </dgm:pt>
    <dgm:pt modelId="{BDB6128F-0F95-4EFF-9040-ED181676756D}" type="parTrans" cxnId="{046896AF-65FF-4B2B-90D3-869867434648}">
      <dgm:prSet/>
      <dgm:spPr/>
      <dgm:t>
        <a:bodyPr/>
        <a:lstStyle/>
        <a:p>
          <a:endParaRPr lang="en-US" sz="2400">
            <a:latin typeface="+mn-lt"/>
          </a:endParaRPr>
        </a:p>
      </dgm:t>
    </dgm:pt>
    <dgm:pt modelId="{907E32AE-66BB-4CC4-B765-127781D66025}" type="sibTrans" cxnId="{046896AF-65FF-4B2B-90D3-869867434648}">
      <dgm:prSet custT="1"/>
      <dgm:spPr/>
      <dgm:t>
        <a:bodyPr/>
        <a:lstStyle/>
        <a:p>
          <a:endParaRPr lang="en-US" sz="2400">
            <a:latin typeface="+mn-lt"/>
          </a:endParaRPr>
        </a:p>
      </dgm:t>
    </dgm:pt>
    <dgm:pt modelId="{6E21E38F-251F-48DC-A67F-3EF36E0DC660}">
      <dgm:prSet phldrT="[Text]" custT="1"/>
      <dgm:spPr/>
      <dgm:t>
        <a:bodyPr/>
        <a:lstStyle/>
        <a:p>
          <a:r>
            <a:rPr lang="en-US" sz="2000" dirty="0">
              <a:latin typeface="+mn-lt"/>
            </a:rPr>
            <a:t>What kind of structural transformation?</a:t>
          </a:r>
        </a:p>
      </dgm:t>
    </dgm:pt>
    <dgm:pt modelId="{17A2C7E8-15CD-40A5-BFA6-D4733038B854}" type="parTrans" cxnId="{64C06A3F-1628-4013-9E6A-227DCF0C46EF}">
      <dgm:prSet/>
      <dgm:spPr/>
      <dgm:t>
        <a:bodyPr/>
        <a:lstStyle/>
        <a:p>
          <a:endParaRPr lang="en-US" sz="2400">
            <a:latin typeface="+mn-lt"/>
          </a:endParaRPr>
        </a:p>
      </dgm:t>
    </dgm:pt>
    <dgm:pt modelId="{FCB88ECF-21E1-4883-B64C-80E32578B436}" type="sibTrans" cxnId="{64C06A3F-1628-4013-9E6A-227DCF0C46EF}">
      <dgm:prSet/>
      <dgm:spPr/>
      <dgm:t>
        <a:bodyPr/>
        <a:lstStyle/>
        <a:p>
          <a:endParaRPr lang="en-US" sz="2400">
            <a:latin typeface="+mn-lt"/>
          </a:endParaRPr>
        </a:p>
      </dgm:t>
    </dgm:pt>
    <dgm:pt modelId="{672D93F2-D4D2-4F34-83D0-E07DB944365A}">
      <dgm:prSet phldrT="[Text]" custT="1"/>
      <dgm:spPr/>
      <dgm:t>
        <a:bodyPr/>
        <a:lstStyle/>
        <a:p>
          <a:r>
            <a:rPr lang="en-US" sz="3200" b="1" dirty="0">
              <a:latin typeface="+mn-lt"/>
            </a:rPr>
            <a:t>IP Instruments</a:t>
          </a:r>
        </a:p>
      </dgm:t>
    </dgm:pt>
    <dgm:pt modelId="{C0C99FCF-608B-4967-BA79-47C0CC791042}" type="parTrans" cxnId="{A8109391-2A7B-46B0-A62B-BE45B7F80117}">
      <dgm:prSet/>
      <dgm:spPr/>
      <dgm:t>
        <a:bodyPr/>
        <a:lstStyle/>
        <a:p>
          <a:endParaRPr lang="en-US" sz="2400">
            <a:latin typeface="+mn-lt"/>
          </a:endParaRPr>
        </a:p>
      </dgm:t>
    </dgm:pt>
    <dgm:pt modelId="{350582CA-7E64-4669-8781-848FED371A3A}" type="sibTrans" cxnId="{A8109391-2A7B-46B0-A62B-BE45B7F80117}">
      <dgm:prSet/>
      <dgm:spPr/>
      <dgm:t>
        <a:bodyPr/>
        <a:lstStyle/>
        <a:p>
          <a:endParaRPr lang="en-US" sz="2400">
            <a:latin typeface="+mn-lt"/>
          </a:endParaRPr>
        </a:p>
      </dgm:t>
    </dgm:pt>
    <dgm:pt modelId="{0FE1FDAF-829D-4206-865C-9520C52FF69E}">
      <dgm:prSet custT="1"/>
      <dgm:spPr/>
      <dgm:t>
        <a:bodyPr/>
        <a:lstStyle/>
        <a:p>
          <a:r>
            <a:rPr lang="en-US" sz="2000" dirty="0">
              <a:latin typeface="+mn-lt"/>
            </a:rPr>
            <a:t>Regulations</a:t>
          </a:r>
        </a:p>
      </dgm:t>
    </dgm:pt>
    <dgm:pt modelId="{D871209E-CF36-46CB-BFA1-BE698CDE5617}" type="parTrans" cxnId="{08311425-072A-4483-9E72-3270ACF461C7}">
      <dgm:prSet/>
      <dgm:spPr/>
      <dgm:t>
        <a:bodyPr/>
        <a:lstStyle/>
        <a:p>
          <a:endParaRPr lang="en-US" sz="2400">
            <a:latin typeface="+mn-lt"/>
          </a:endParaRPr>
        </a:p>
      </dgm:t>
    </dgm:pt>
    <dgm:pt modelId="{8366CF56-5A9E-4C10-8CB9-919D8C26EA30}" type="sibTrans" cxnId="{08311425-072A-4483-9E72-3270ACF461C7}">
      <dgm:prSet/>
      <dgm:spPr/>
      <dgm:t>
        <a:bodyPr/>
        <a:lstStyle/>
        <a:p>
          <a:endParaRPr lang="en-US" sz="2400">
            <a:latin typeface="+mn-lt"/>
          </a:endParaRPr>
        </a:p>
      </dgm:t>
    </dgm:pt>
    <dgm:pt modelId="{5C496D65-E6BC-4585-A5FE-C27E76F27103}">
      <dgm:prSet custT="1"/>
      <dgm:spPr/>
      <dgm:t>
        <a:bodyPr/>
        <a:lstStyle/>
        <a:p>
          <a:r>
            <a:rPr lang="en-US" sz="2000" dirty="0">
              <a:latin typeface="+mn-lt"/>
            </a:rPr>
            <a:t>Incentives</a:t>
          </a:r>
        </a:p>
      </dgm:t>
    </dgm:pt>
    <dgm:pt modelId="{63808B47-8BFB-49DC-BC38-EFFF3103EAFA}" type="parTrans" cxnId="{52408DDE-36F5-4EF9-8343-68B3BC155827}">
      <dgm:prSet/>
      <dgm:spPr/>
      <dgm:t>
        <a:bodyPr/>
        <a:lstStyle/>
        <a:p>
          <a:endParaRPr lang="en-US" sz="2400">
            <a:latin typeface="+mn-lt"/>
          </a:endParaRPr>
        </a:p>
      </dgm:t>
    </dgm:pt>
    <dgm:pt modelId="{12D8FC56-5B54-48A7-8C73-936EB2BE7F76}" type="sibTrans" cxnId="{52408DDE-36F5-4EF9-8343-68B3BC155827}">
      <dgm:prSet/>
      <dgm:spPr/>
      <dgm:t>
        <a:bodyPr/>
        <a:lstStyle/>
        <a:p>
          <a:endParaRPr lang="en-US" sz="2400">
            <a:latin typeface="+mn-lt"/>
          </a:endParaRPr>
        </a:p>
      </dgm:t>
    </dgm:pt>
    <dgm:pt modelId="{6E2DFE1D-713F-4508-AA9C-EDF0FD687EFA}">
      <dgm:prSet custT="1"/>
      <dgm:spPr/>
      <dgm:t>
        <a:bodyPr/>
        <a:lstStyle/>
        <a:p>
          <a:r>
            <a:rPr lang="en-US" sz="2000" dirty="0">
              <a:latin typeface="+mn-lt"/>
            </a:rPr>
            <a:t>Information</a:t>
          </a:r>
        </a:p>
      </dgm:t>
    </dgm:pt>
    <dgm:pt modelId="{9CCBAB59-56B7-45E7-8AC5-B01AEB9D40D0}" type="parTrans" cxnId="{9D2C9408-0ADE-4CF2-AEFF-8EF0ABD8A636}">
      <dgm:prSet/>
      <dgm:spPr/>
      <dgm:t>
        <a:bodyPr/>
        <a:lstStyle/>
        <a:p>
          <a:endParaRPr lang="en-US" sz="2400">
            <a:latin typeface="+mn-lt"/>
          </a:endParaRPr>
        </a:p>
      </dgm:t>
    </dgm:pt>
    <dgm:pt modelId="{524B1D0A-9593-41AF-AE5E-C62494E42B7D}" type="sibTrans" cxnId="{9D2C9408-0ADE-4CF2-AEFF-8EF0ABD8A636}">
      <dgm:prSet/>
      <dgm:spPr/>
      <dgm:t>
        <a:bodyPr/>
        <a:lstStyle/>
        <a:p>
          <a:endParaRPr lang="en-US" sz="2400">
            <a:latin typeface="+mn-lt"/>
          </a:endParaRPr>
        </a:p>
      </dgm:t>
    </dgm:pt>
    <dgm:pt modelId="{84B75423-AEAB-40B7-A3A4-E0FB99121E89}">
      <dgm:prSet custT="1"/>
      <dgm:spPr/>
      <dgm:t>
        <a:bodyPr/>
        <a:lstStyle/>
        <a:p>
          <a:r>
            <a:rPr lang="en-US" sz="2000" dirty="0">
              <a:latin typeface="+mn-lt"/>
            </a:rPr>
            <a:t>Public ownership</a:t>
          </a:r>
        </a:p>
      </dgm:t>
    </dgm:pt>
    <dgm:pt modelId="{6F7AD187-4E1B-43A6-AD1E-E90B1F913DCD}" type="parTrans" cxnId="{C7A61167-5B98-4F15-AE27-D4D1CE4BD53E}">
      <dgm:prSet/>
      <dgm:spPr/>
      <dgm:t>
        <a:bodyPr/>
        <a:lstStyle/>
        <a:p>
          <a:endParaRPr lang="en-US" sz="2400">
            <a:latin typeface="+mn-lt"/>
          </a:endParaRPr>
        </a:p>
      </dgm:t>
    </dgm:pt>
    <dgm:pt modelId="{57A42D59-CD2B-4847-A894-395868460423}" type="sibTrans" cxnId="{C7A61167-5B98-4F15-AE27-D4D1CE4BD53E}">
      <dgm:prSet/>
      <dgm:spPr/>
      <dgm:t>
        <a:bodyPr/>
        <a:lstStyle/>
        <a:p>
          <a:endParaRPr lang="en-US" sz="2400">
            <a:latin typeface="+mn-lt"/>
          </a:endParaRPr>
        </a:p>
      </dgm:t>
    </dgm:pt>
    <dgm:pt modelId="{D9D4421A-ED65-44E9-B426-F498E36232BC}">
      <dgm:prSet phldrT="[Text]" custT="1"/>
      <dgm:spPr/>
      <dgm:t>
        <a:bodyPr/>
        <a:lstStyle/>
        <a:p>
          <a:r>
            <a:rPr lang="en-US" sz="2000" dirty="0">
              <a:latin typeface="+mn-lt"/>
            </a:rPr>
            <a:t>Economic, social and environmental considerations</a:t>
          </a:r>
        </a:p>
      </dgm:t>
    </dgm:pt>
    <dgm:pt modelId="{45BF7A47-353F-434A-9465-70871FF508E1}" type="parTrans" cxnId="{D3FE5008-FEC1-4C71-AF0A-F479BB227BC1}">
      <dgm:prSet/>
      <dgm:spPr/>
      <dgm:t>
        <a:bodyPr/>
        <a:lstStyle/>
        <a:p>
          <a:endParaRPr lang="en-US" sz="2400">
            <a:latin typeface="+mn-lt"/>
          </a:endParaRPr>
        </a:p>
      </dgm:t>
    </dgm:pt>
    <dgm:pt modelId="{5F533B1E-14A8-48B4-B2A1-5F30A6CAFE01}" type="sibTrans" cxnId="{D3FE5008-FEC1-4C71-AF0A-F479BB227BC1}">
      <dgm:prSet/>
      <dgm:spPr/>
      <dgm:t>
        <a:bodyPr/>
        <a:lstStyle/>
        <a:p>
          <a:endParaRPr lang="en-US" sz="2400">
            <a:latin typeface="+mn-lt"/>
          </a:endParaRPr>
        </a:p>
      </dgm:t>
    </dgm:pt>
    <dgm:pt modelId="{BCF392F2-3062-4047-A1B3-E57D8C438C7F}" type="pres">
      <dgm:prSet presAssocID="{3EDE5B97-0637-455F-B7E3-C17D6D95E316}" presName="diagram" presStyleCnt="0">
        <dgm:presLayoutVars>
          <dgm:dir/>
          <dgm:resizeHandles val="exact"/>
        </dgm:presLayoutVars>
      </dgm:prSet>
      <dgm:spPr/>
      <dgm:t>
        <a:bodyPr/>
        <a:lstStyle/>
        <a:p>
          <a:endParaRPr lang="en-US"/>
        </a:p>
      </dgm:t>
    </dgm:pt>
    <dgm:pt modelId="{081ECC04-80E8-47EB-9AA0-7E8EC97B65E5}" type="pres">
      <dgm:prSet presAssocID="{641D21E0-2CF0-4F4B-AA37-D78346EC7100}" presName="node" presStyleLbl="node1" presStyleIdx="0" presStyleCnt="2" custScaleY="115473">
        <dgm:presLayoutVars>
          <dgm:bulletEnabled val="1"/>
        </dgm:presLayoutVars>
      </dgm:prSet>
      <dgm:spPr/>
      <dgm:t>
        <a:bodyPr/>
        <a:lstStyle/>
        <a:p>
          <a:endParaRPr lang="en-US"/>
        </a:p>
      </dgm:t>
    </dgm:pt>
    <dgm:pt modelId="{DAAEE899-1609-4E73-B916-90ABDF827A83}" type="pres">
      <dgm:prSet presAssocID="{907E32AE-66BB-4CC4-B765-127781D66025}" presName="sibTrans" presStyleLbl="sibTrans2D1" presStyleIdx="0" presStyleCnt="1"/>
      <dgm:spPr/>
      <dgm:t>
        <a:bodyPr/>
        <a:lstStyle/>
        <a:p>
          <a:endParaRPr lang="en-US"/>
        </a:p>
      </dgm:t>
    </dgm:pt>
    <dgm:pt modelId="{7CAF4088-1FE8-4AAC-9266-BFD9C744C6C5}" type="pres">
      <dgm:prSet presAssocID="{907E32AE-66BB-4CC4-B765-127781D66025}" presName="connectorText" presStyleLbl="sibTrans2D1" presStyleIdx="0" presStyleCnt="1"/>
      <dgm:spPr/>
      <dgm:t>
        <a:bodyPr/>
        <a:lstStyle/>
        <a:p>
          <a:endParaRPr lang="en-US"/>
        </a:p>
      </dgm:t>
    </dgm:pt>
    <dgm:pt modelId="{B16156CC-AAD2-4DEE-A6A6-84A6DA79654B}" type="pres">
      <dgm:prSet presAssocID="{672D93F2-D4D2-4F34-83D0-E07DB944365A}" presName="node" presStyleLbl="node1" presStyleIdx="1" presStyleCnt="2" custScaleY="115473">
        <dgm:presLayoutVars>
          <dgm:bulletEnabled val="1"/>
        </dgm:presLayoutVars>
      </dgm:prSet>
      <dgm:spPr/>
      <dgm:t>
        <a:bodyPr/>
        <a:lstStyle/>
        <a:p>
          <a:endParaRPr lang="en-US"/>
        </a:p>
      </dgm:t>
    </dgm:pt>
  </dgm:ptLst>
  <dgm:cxnLst>
    <dgm:cxn modelId="{9453267F-CE4D-47F5-BA7F-961E8642E87A}" type="presOf" srcId="{6E21E38F-251F-48DC-A67F-3EF36E0DC660}" destId="{081ECC04-80E8-47EB-9AA0-7E8EC97B65E5}" srcOrd="0" destOrd="1" presId="urn:microsoft.com/office/officeart/2005/8/layout/process5"/>
    <dgm:cxn modelId="{64C06A3F-1628-4013-9E6A-227DCF0C46EF}" srcId="{641D21E0-2CF0-4F4B-AA37-D78346EC7100}" destId="{6E21E38F-251F-48DC-A67F-3EF36E0DC660}" srcOrd="0" destOrd="0" parTransId="{17A2C7E8-15CD-40A5-BFA6-D4733038B854}" sibTransId="{FCB88ECF-21E1-4883-B64C-80E32578B436}"/>
    <dgm:cxn modelId="{08311425-072A-4483-9E72-3270ACF461C7}" srcId="{672D93F2-D4D2-4F34-83D0-E07DB944365A}" destId="{0FE1FDAF-829D-4206-865C-9520C52FF69E}" srcOrd="0" destOrd="0" parTransId="{D871209E-CF36-46CB-BFA1-BE698CDE5617}" sibTransId="{8366CF56-5A9E-4C10-8CB9-919D8C26EA30}"/>
    <dgm:cxn modelId="{52408DDE-36F5-4EF9-8343-68B3BC155827}" srcId="{672D93F2-D4D2-4F34-83D0-E07DB944365A}" destId="{5C496D65-E6BC-4585-A5FE-C27E76F27103}" srcOrd="1" destOrd="0" parTransId="{63808B47-8BFB-49DC-BC38-EFFF3103EAFA}" sibTransId="{12D8FC56-5B54-48A7-8C73-936EB2BE7F76}"/>
    <dgm:cxn modelId="{27F5CB25-8517-412F-9930-C01FC5022027}" type="presOf" srcId="{672D93F2-D4D2-4F34-83D0-E07DB944365A}" destId="{B16156CC-AAD2-4DEE-A6A6-84A6DA79654B}" srcOrd="0" destOrd="0" presId="urn:microsoft.com/office/officeart/2005/8/layout/process5"/>
    <dgm:cxn modelId="{A8109391-2A7B-46B0-A62B-BE45B7F80117}" srcId="{3EDE5B97-0637-455F-B7E3-C17D6D95E316}" destId="{672D93F2-D4D2-4F34-83D0-E07DB944365A}" srcOrd="1" destOrd="0" parTransId="{C0C99FCF-608B-4967-BA79-47C0CC791042}" sibTransId="{350582CA-7E64-4669-8781-848FED371A3A}"/>
    <dgm:cxn modelId="{D3FE5008-FEC1-4C71-AF0A-F479BB227BC1}" srcId="{641D21E0-2CF0-4F4B-AA37-D78346EC7100}" destId="{D9D4421A-ED65-44E9-B426-F498E36232BC}" srcOrd="1" destOrd="0" parTransId="{45BF7A47-353F-434A-9465-70871FF508E1}" sibTransId="{5F533B1E-14A8-48B4-B2A1-5F30A6CAFE01}"/>
    <dgm:cxn modelId="{C7A61167-5B98-4F15-AE27-D4D1CE4BD53E}" srcId="{672D93F2-D4D2-4F34-83D0-E07DB944365A}" destId="{84B75423-AEAB-40B7-A3A4-E0FB99121E89}" srcOrd="3" destOrd="0" parTransId="{6F7AD187-4E1B-43A6-AD1E-E90B1F913DCD}" sibTransId="{57A42D59-CD2B-4847-A894-395868460423}"/>
    <dgm:cxn modelId="{04900D92-0941-42CD-9FB2-F1D002DB648D}" type="presOf" srcId="{5C496D65-E6BC-4585-A5FE-C27E76F27103}" destId="{B16156CC-AAD2-4DEE-A6A6-84A6DA79654B}" srcOrd="0" destOrd="2" presId="urn:microsoft.com/office/officeart/2005/8/layout/process5"/>
    <dgm:cxn modelId="{5E02DE0B-BD20-42A0-A3D9-436816371BC2}" type="presOf" srcId="{D9D4421A-ED65-44E9-B426-F498E36232BC}" destId="{081ECC04-80E8-47EB-9AA0-7E8EC97B65E5}" srcOrd="0" destOrd="2" presId="urn:microsoft.com/office/officeart/2005/8/layout/process5"/>
    <dgm:cxn modelId="{7799A485-CC1A-4B91-8A01-54C85DF705FA}" type="presOf" srcId="{84B75423-AEAB-40B7-A3A4-E0FB99121E89}" destId="{B16156CC-AAD2-4DEE-A6A6-84A6DA79654B}" srcOrd="0" destOrd="4" presId="urn:microsoft.com/office/officeart/2005/8/layout/process5"/>
    <dgm:cxn modelId="{08461B7B-98BF-43C4-B62E-69749F65181B}" type="presOf" srcId="{0FE1FDAF-829D-4206-865C-9520C52FF69E}" destId="{B16156CC-AAD2-4DEE-A6A6-84A6DA79654B}" srcOrd="0" destOrd="1" presId="urn:microsoft.com/office/officeart/2005/8/layout/process5"/>
    <dgm:cxn modelId="{B7E65381-3F55-463E-9C9A-F0083D14864B}" type="presOf" srcId="{907E32AE-66BB-4CC4-B765-127781D66025}" destId="{7CAF4088-1FE8-4AAC-9266-BFD9C744C6C5}" srcOrd="1" destOrd="0" presId="urn:microsoft.com/office/officeart/2005/8/layout/process5"/>
    <dgm:cxn modelId="{046896AF-65FF-4B2B-90D3-869867434648}" srcId="{3EDE5B97-0637-455F-B7E3-C17D6D95E316}" destId="{641D21E0-2CF0-4F4B-AA37-D78346EC7100}" srcOrd="0" destOrd="0" parTransId="{BDB6128F-0F95-4EFF-9040-ED181676756D}" sibTransId="{907E32AE-66BB-4CC4-B765-127781D66025}"/>
    <dgm:cxn modelId="{7B9E8F80-1726-49F9-BC22-436065E302E2}" type="presOf" srcId="{3EDE5B97-0637-455F-B7E3-C17D6D95E316}" destId="{BCF392F2-3062-4047-A1B3-E57D8C438C7F}" srcOrd="0" destOrd="0" presId="urn:microsoft.com/office/officeart/2005/8/layout/process5"/>
    <dgm:cxn modelId="{9D2C9408-0ADE-4CF2-AEFF-8EF0ABD8A636}" srcId="{672D93F2-D4D2-4F34-83D0-E07DB944365A}" destId="{6E2DFE1D-713F-4508-AA9C-EDF0FD687EFA}" srcOrd="2" destOrd="0" parTransId="{9CCBAB59-56B7-45E7-8AC5-B01AEB9D40D0}" sibTransId="{524B1D0A-9593-41AF-AE5E-C62494E42B7D}"/>
    <dgm:cxn modelId="{5892D1F1-DEF6-4889-9B84-D5331DCCE7B8}" type="presOf" srcId="{641D21E0-2CF0-4F4B-AA37-D78346EC7100}" destId="{081ECC04-80E8-47EB-9AA0-7E8EC97B65E5}" srcOrd="0" destOrd="0" presId="urn:microsoft.com/office/officeart/2005/8/layout/process5"/>
    <dgm:cxn modelId="{9689A4B9-B642-41FC-AC46-273A958CB031}" type="presOf" srcId="{907E32AE-66BB-4CC4-B765-127781D66025}" destId="{DAAEE899-1609-4E73-B916-90ABDF827A83}" srcOrd="0" destOrd="0" presId="urn:microsoft.com/office/officeart/2005/8/layout/process5"/>
    <dgm:cxn modelId="{161D1E78-076E-4D4E-B4B3-8633298B8038}" type="presOf" srcId="{6E2DFE1D-713F-4508-AA9C-EDF0FD687EFA}" destId="{B16156CC-AAD2-4DEE-A6A6-84A6DA79654B}" srcOrd="0" destOrd="3" presId="urn:microsoft.com/office/officeart/2005/8/layout/process5"/>
    <dgm:cxn modelId="{74A18DD9-2983-4545-A8BF-698AF60A14A4}" type="presParOf" srcId="{BCF392F2-3062-4047-A1B3-E57D8C438C7F}" destId="{081ECC04-80E8-47EB-9AA0-7E8EC97B65E5}" srcOrd="0" destOrd="0" presId="urn:microsoft.com/office/officeart/2005/8/layout/process5"/>
    <dgm:cxn modelId="{969516E3-8FE3-4380-88B7-4544CF2BF069}" type="presParOf" srcId="{BCF392F2-3062-4047-A1B3-E57D8C438C7F}" destId="{DAAEE899-1609-4E73-B916-90ABDF827A83}" srcOrd="1" destOrd="0" presId="urn:microsoft.com/office/officeart/2005/8/layout/process5"/>
    <dgm:cxn modelId="{4D48C0A7-FA21-4BB2-B692-963536D4F307}" type="presParOf" srcId="{DAAEE899-1609-4E73-B916-90ABDF827A83}" destId="{7CAF4088-1FE8-4AAC-9266-BFD9C744C6C5}" srcOrd="0" destOrd="0" presId="urn:microsoft.com/office/officeart/2005/8/layout/process5"/>
    <dgm:cxn modelId="{BA8B7979-B202-4F73-B285-9B4CDBEFD977}" type="presParOf" srcId="{BCF392F2-3062-4047-A1B3-E57D8C438C7F}" destId="{B16156CC-AAD2-4DEE-A6A6-84A6DA79654B}"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1A7D1B-BB9F-437B-90EC-85738B2E41D5}"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1DED69AB-C825-4A27-9135-B9659588798E}">
      <dgm:prSet phldrT="[Text]" custT="1"/>
      <dgm:spPr>
        <a:noFill/>
        <a:ln>
          <a:solidFill>
            <a:schemeClr val="accent5"/>
          </a:solidFill>
        </a:ln>
      </dgm:spPr>
      <dgm:t>
        <a:bodyPr/>
        <a:lstStyle/>
        <a:p>
          <a:pPr>
            <a:spcAft>
              <a:spcPts val="0"/>
            </a:spcAft>
          </a:pPr>
          <a:r>
            <a:rPr lang="en-US" sz="1600" b="1" dirty="0">
              <a:solidFill>
                <a:schemeClr val="tx1"/>
              </a:solidFill>
              <a:effectLst/>
              <a:latin typeface="+mn-lt"/>
            </a:rPr>
            <a:t>CONDUCTING </a:t>
          </a:r>
        </a:p>
        <a:p>
          <a:pPr>
            <a:spcAft>
              <a:spcPts val="0"/>
            </a:spcAft>
          </a:pPr>
          <a:r>
            <a:rPr lang="en-US" sz="1600" b="1" dirty="0">
              <a:solidFill>
                <a:schemeClr val="tx1"/>
              </a:solidFill>
              <a:effectLst/>
              <a:latin typeface="+mn-lt"/>
            </a:rPr>
            <a:t>INDUSTRIAL DIAGNOSIS</a:t>
          </a:r>
        </a:p>
      </dgm:t>
    </dgm:pt>
    <dgm:pt modelId="{0C708B1C-5603-4FEF-BADD-695423B78C16}" type="parTrans" cxnId="{5CC38638-060B-4F8E-8372-3F163F69546E}">
      <dgm:prSet/>
      <dgm:spPr/>
      <dgm:t>
        <a:bodyPr/>
        <a:lstStyle/>
        <a:p>
          <a:endParaRPr lang="en-US" sz="3200" b="1" dirty="0">
            <a:latin typeface="+mn-lt"/>
          </a:endParaRPr>
        </a:p>
      </dgm:t>
    </dgm:pt>
    <dgm:pt modelId="{D8A04DDE-ECA6-4DB2-B6ED-394FBC183F59}" type="sibTrans" cxnId="{5CC38638-060B-4F8E-8372-3F163F69546E}">
      <dgm:prSet/>
      <dgm:spPr/>
      <dgm:t>
        <a:bodyPr/>
        <a:lstStyle/>
        <a:p>
          <a:endParaRPr lang="en-US" sz="3200" b="1" dirty="0">
            <a:latin typeface="+mn-lt"/>
          </a:endParaRPr>
        </a:p>
      </dgm:t>
    </dgm:pt>
    <dgm:pt modelId="{8B73CB16-787D-4E69-ACFB-A7D65B874EAB}">
      <dgm:prSet phldrT="[Text]" custT="1"/>
      <dgm:spPr>
        <a:noFill/>
        <a:ln>
          <a:solidFill>
            <a:schemeClr val="accent5"/>
          </a:solidFill>
        </a:ln>
      </dgm:spPr>
      <dgm:t>
        <a:bodyPr/>
        <a:lstStyle/>
        <a:p>
          <a:pPr>
            <a:spcAft>
              <a:spcPts val="0"/>
            </a:spcAft>
          </a:pPr>
          <a:r>
            <a:rPr lang="en-US" sz="1600" b="1" dirty="0">
              <a:solidFill>
                <a:schemeClr val="tx1"/>
              </a:solidFill>
              <a:latin typeface="+mn-lt"/>
            </a:rPr>
            <a:t>DEFINING </a:t>
          </a:r>
        </a:p>
        <a:p>
          <a:pPr>
            <a:spcAft>
              <a:spcPts val="0"/>
            </a:spcAft>
          </a:pPr>
          <a:r>
            <a:rPr lang="en-US" sz="1600" b="1" dirty="0">
              <a:solidFill>
                <a:schemeClr val="tx1"/>
              </a:solidFill>
              <a:latin typeface="+mn-lt"/>
            </a:rPr>
            <a:t>STRATEGIC PRIORITIES</a:t>
          </a:r>
        </a:p>
      </dgm:t>
    </dgm:pt>
    <dgm:pt modelId="{E02F2B59-3B8B-4B89-B19C-70B2336FE77C}" type="parTrans" cxnId="{11204899-6661-4D2D-AF8D-AB8144AFB785}">
      <dgm:prSet/>
      <dgm:spPr/>
      <dgm:t>
        <a:bodyPr/>
        <a:lstStyle/>
        <a:p>
          <a:endParaRPr lang="en-US" sz="3200" b="1" dirty="0">
            <a:latin typeface="+mn-lt"/>
          </a:endParaRPr>
        </a:p>
      </dgm:t>
    </dgm:pt>
    <dgm:pt modelId="{20EEC2B5-9D02-4DEF-A662-219A6822F922}" type="sibTrans" cxnId="{11204899-6661-4D2D-AF8D-AB8144AFB785}">
      <dgm:prSet/>
      <dgm:spPr/>
      <dgm:t>
        <a:bodyPr/>
        <a:lstStyle/>
        <a:p>
          <a:endParaRPr lang="en-US" sz="3200" b="1" dirty="0">
            <a:latin typeface="+mn-lt"/>
          </a:endParaRPr>
        </a:p>
      </dgm:t>
    </dgm:pt>
    <dgm:pt modelId="{D19FBC25-169A-4178-8B7C-F5419BC4C717}">
      <dgm:prSet phldrT="[Text]" custT="1"/>
      <dgm:spPr>
        <a:noFill/>
        <a:ln>
          <a:solidFill>
            <a:schemeClr val="accent5"/>
          </a:solidFill>
        </a:ln>
      </dgm:spPr>
      <dgm:t>
        <a:bodyPr/>
        <a:lstStyle/>
        <a:p>
          <a:pPr>
            <a:spcAft>
              <a:spcPts val="0"/>
            </a:spcAft>
          </a:pPr>
          <a:r>
            <a:rPr lang="en-US" sz="1600" b="1" dirty="0">
              <a:solidFill>
                <a:schemeClr val="tx1"/>
              </a:solidFill>
              <a:latin typeface="+mn-lt"/>
            </a:rPr>
            <a:t>DESIGNING AN INDUSTRIAL </a:t>
          </a:r>
        </a:p>
        <a:p>
          <a:pPr>
            <a:spcAft>
              <a:spcPts val="0"/>
            </a:spcAft>
          </a:pPr>
          <a:r>
            <a:rPr lang="en-US" sz="1600" b="1" dirty="0">
              <a:solidFill>
                <a:schemeClr val="tx1"/>
              </a:solidFill>
              <a:latin typeface="+mn-lt"/>
            </a:rPr>
            <a:t>POLICY PACKAGE</a:t>
          </a:r>
        </a:p>
      </dgm:t>
    </dgm:pt>
    <dgm:pt modelId="{E6CBF32E-36A9-450B-A652-B3E28C6C3DCB}" type="parTrans" cxnId="{A1D4782D-C70A-4C7D-AF3A-BBB0F4CD7B51}">
      <dgm:prSet/>
      <dgm:spPr/>
      <dgm:t>
        <a:bodyPr/>
        <a:lstStyle/>
        <a:p>
          <a:endParaRPr lang="en-US" sz="3200" b="1" dirty="0">
            <a:latin typeface="+mn-lt"/>
          </a:endParaRPr>
        </a:p>
      </dgm:t>
    </dgm:pt>
    <dgm:pt modelId="{153F4E02-C21B-4FD1-9896-DBC0B8CB9AF0}" type="sibTrans" cxnId="{A1D4782D-C70A-4C7D-AF3A-BBB0F4CD7B51}">
      <dgm:prSet/>
      <dgm:spPr/>
      <dgm:t>
        <a:bodyPr/>
        <a:lstStyle/>
        <a:p>
          <a:endParaRPr lang="en-US" sz="3200" b="1" dirty="0">
            <a:solidFill>
              <a:srgbClr val="800000"/>
            </a:solidFill>
            <a:latin typeface="+mn-lt"/>
          </a:endParaRPr>
        </a:p>
      </dgm:t>
    </dgm:pt>
    <dgm:pt modelId="{4FD299D7-98DE-445B-AD7A-2FD1C0ABB85A}">
      <dgm:prSet phldrT="[Text]" custT="1"/>
      <dgm:spPr>
        <a:noFill/>
        <a:ln>
          <a:solidFill>
            <a:schemeClr val="accent5"/>
          </a:solidFill>
        </a:ln>
      </dgm:spPr>
      <dgm:t>
        <a:bodyPr/>
        <a:lstStyle/>
        <a:p>
          <a:r>
            <a:rPr lang="en-US" sz="1600" b="1" dirty="0">
              <a:solidFill>
                <a:schemeClr val="tx1"/>
              </a:solidFill>
              <a:latin typeface="+mn-lt"/>
            </a:rPr>
            <a:t>IMPLEMENTING INDUSTRIAL POLICY INSTRUMENTS</a:t>
          </a:r>
        </a:p>
      </dgm:t>
    </dgm:pt>
    <dgm:pt modelId="{C06B23D6-2280-469B-84D9-3DA646639B86}" type="parTrans" cxnId="{A04D7DB4-209F-47B1-AE0D-316C47964E8F}">
      <dgm:prSet/>
      <dgm:spPr/>
      <dgm:t>
        <a:bodyPr/>
        <a:lstStyle/>
        <a:p>
          <a:endParaRPr lang="en-US" sz="3200" b="1" dirty="0">
            <a:latin typeface="+mn-lt"/>
          </a:endParaRPr>
        </a:p>
      </dgm:t>
    </dgm:pt>
    <dgm:pt modelId="{4DEE8917-DCB9-4C80-835E-730C81E0D4DD}" type="sibTrans" cxnId="{A04D7DB4-209F-47B1-AE0D-316C47964E8F}">
      <dgm:prSet/>
      <dgm:spPr/>
      <dgm:t>
        <a:bodyPr/>
        <a:lstStyle/>
        <a:p>
          <a:endParaRPr lang="en-US" sz="3200" b="1" dirty="0">
            <a:latin typeface="+mn-lt"/>
          </a:endParaRPr>
        </a:p>
      </dgm:t>
    </dgm:pt>
    <dgm:pt modelId="{40D06045-9DA7-4940-83CB-0D9630709FDB}">
      <dgm:prSet phldrT="[Text]" custT="1"/>
      <dgm:spPr>
        <a:noFill/>
        <a:ln>
          <a:solidFill>
            <a:schemeClr val="accent5"/>
          </a:solidFill>
        </a:ln>
      </dgm:spPr>
      <dgm:t>
        <a:bodyPr/>
        <a:lstStyle/>
        <a:p>
          <a:pPr>
            <a:spcAft>
              <a:spcPts val="0"/>
            </a:spcAft>
          </a:pPr>
          <a:r>
            <a:rPr lang="en-US" sz="1600" b="1" dirty="0">
              <a:solidFill>
                <a:schemeClr val="tx1"/>
              </a:solidFill>
              <a:latin typeface="+mn-lt"/>
            </a:rPr>
            <a:t>MONITORING &amp; EVALUATING </a:t>
          </a:r>
        </a:p>
        <a:p>
          <a:pPr>
            <a:spcAft>
              <a:spcPts val="0"/>
            </a:spcAft>
          </a:pPr>
          <a:r>
            <a:rPr lang="en-US" sz="1600" b="1" dirty="0">
              <a:solidFill>
                <a:schemeClr val="tx1"/>
              </a:solidFill>
              <a:latin typeface="+mn-lt"/>
            </a:rPr>
            <a:t>POLICY IMPACT</a:t>
          </a:r>
          <a:endParaRPr lang="en-US" sz="1800" b="1" dirty="0">
            <a:solidFill>
              <a:schemeClr val="tx1"/>
            </a:solidFill>
            <a:latin typeface="+mn-lt"/>
          </a:endParaRPr>
        </a:p>
      </dgm:t>
    </dgm:pt>
    <dgm:pt modelId="{0DD7BF7C-C7D7-4E46-95AC-D8C36D030DDB}" type="parTrans" cxnId="{9420DCA2-3076-4B31-883E-3DF4C3F65863}">
      <dgm:prSet/>
      <dgm:spPr/>
      <dgm:t>
        <a:bodyPr/>
        <a:lstStyle/>
        <a:p>
          <a:endParaRPr lang="en-US" sz="3200" b="1" dirty="0">
            <a:latin typeface="+mn-lt"/>
          </a:endParaRPr>
        </a:p>
      </dgm:t>
    </dgm:pt>
    <dgm:pt modelId="{4D880298-08B1-4434-8B32-95B90DA3E3AA}" type="sibTrans" cxnId="{9420DCA2-3076-4B31-883E-3DF4C3F65863}">
      <dgm:prSet/>
      <dgm:spPr/>
      <dgm:t>
        <a:bodyPr/>
        <a:lstStyle/>
        <a:p>
          <a:endParaRPr lang="en-US" sz="3200" b="1" dirty="0">
            <a:latin typeface="+mn-lt"/>
          </a:endParaRPr>
        </a:p>
      </dgm:t>
    </dgm:pt>
    <dgm:pt modelId="{5E10E91F-B1C4-437F-B530-B6836500E6BD}" type="pres">
      <dgm:prSet presAssocID="{CE1A7D1B-BB9F-437B-90EC-85738B2E41D5}" presName="cycle" presStyleCnt="0">
        <dgm:presLayoutVars>
          <dgm:dir/>
          <dgm:resizeHandles val="exact"/>
        </dgm:presLayoutVars>
      </dgm:prSet>
      <dgm:spPr/>
      <dgm:t>
        <a:bodyPr/>
        <a:lstStyle/>
        <a:p>
          <a:endParaRPr lang="en-US"/>
        </a:p>
      </dgm:t>
    </dgm:pt>
    <dgm:pt modelId="{0F0B274E-17D0-4FB3-BFE2-328AA83D205A}" type="pres">
      <dgm:prSet presAssocID="{1DED69AB-C825-4A27-9135-B9659588798E}" presName="node" presStyleLbl="node1" presStyleIdx="0" presStyleCnt="5" custScaleX="121745" custScaleY="123473" custRadScaleRad="82190" custRadScaleInc="12009">
        <dgm:presLayoutVars>
          <dgm:bulletEnabled val="1"/>
        </dgm:presLayoutVars>
      </dgm:prSet>
      <dgm:spPr/>
      <dgm:t>
        <a:bodyPr/>
        <a:lstStyle/>
        <a:p>
          <a:endParaRPr lang="en-US"/>
        </a:p>
      </dgm:t>
    </dgm:pt>
    <dgm:pt modelId="{34C169F1-5535-4D0F-B9DA-592940A1C416}" type="pres">
      <dgm:prSet presAssocID="{1DED69AB-C825-4A27-9135-B9659588798E}" presName="spNode" presStyleCnt="0"/>
      <dgm:spPr/>
    </dgm:pt>
    <dgm:pt modelId="{26F91260-4DB7-45AE-9175-E37266C915C0}" type="pres">
      <dgm:prSet presAssocID="{D8A04DDE-ECA6-4DB2-B6ED-394FBC183F59}" presName="sibTrans" presStyleLbl="sibTrans1D1" presStyleIdx="0" presStyleCnt="5"/>
      <dgm:spPr/>
      <dgm:t>
        <a:bodyPr/>
        <a:lstStyle/>
        <a:p>
          <a:endParaRPr lang="en-US"/>
        </a:p>
      </dgm:t>
    </dgm:pt>
    <dgm:pt modelId="{F59EF310-6F70-440C-A6BC-C60A24331AF8}" type="pres">
      <dgm:prSet presAssocID="{8B73CB16-787D-4E69-ACFB-A7D65B874EAB}" presName="node" presStyleLbl="node1" presStyleIdx="1" presStyleCnt="5" custScaleX="114528" custScaleY="123473" custRadScaleRad="119053" custRadScaleInc="57687">
        <dgm:presLayoutVars>
          <dgm:bulletEnabled val="1"/>
        </dgm:presLayoutVars>
      </dgm:prSet>
      <dgm:spPr/>
      <dgm:t>
        <a:bodyPr/>
        <a:lstStyle/>
        <a:p>
          <a:endParaRPr lang="en-US"/>
        </a:p>
      </dgm:t>
    </dgm:pt>
    <dgm:pt modelId="{5951CD7F-534A-4CC8-92DC-5C8962A54EDD}" type="pres">
      <dgm:prSet presAssocID="{8B73CB16-787D-4E69-ACFB-A7D65B874EAB}" presName="spNode" presStyleCnt="0"/>
      <dgm:spPr/>
    </dgm:pt>
    <dgm:pt modelId="{40831FF4-F057-4BF8-9BCD-6991231638E5}" type="pres">
      <dgm:prSet presAssocID="{20EEC2B5-9D02-4DEF-A662-219A6822F922}" presName="sibTrans" presStyleLbl="sibTrans1D1" presStyleIdx="1" presStyleCnt="5"/>
      <dgm:spPr/>
      <dgm:t>
        <a:bodyPr/>
        <a:lstStyle/>
        <a:p>
          <a:endParaRPr lang="en-US"/>
        </a:p>
      </dgm:t>
    </dgm:pt>
    <dgm:pt modelId="{1EAE41A8-7786-492D-8951-C3E0EC263C15}" type="pres">
      <dgm:prSet presAssocID="{D19FBC25-169A-4178-8B7C-F5419BC4C717}" presName="node" presStyleLbl="node1" presStyleIdx="2" presStyleCnt="5" custScaleX="136294" custScaleY="123473" custRadScaleRad="124388" custRadScaleInc="-39504">
        <dgm:presLayoutVars>
          <dgm:bulletEnabled val="1"/>
        </dgm:presLayoutVars>
      </dgm:prSet>
      <dgm:spPr/>
      <dgm:t>
        <a:bodyPr/>
        <a:lstStyle/>
        <a:p>
          <a:endParaRPr lang="en-US"/>
        </a:p>
      </dgm:t>
    </dgm:pt>
    <dgm:pt modelId="{CD97B183-6193-4494-931C-63BAF638157F}" type="pres">
      <dgm:prSet presAssocID="{D19FBC25-169A-4178-8B7C-F5419BC4C717}" presName="spNode" presStyleCnt="0"/>
      <dgm:spPr/>
    </dgm:pt>
    <dgm:pt modelId="{DA87EC45-0BE3-48D3-881F-957834B5838F}" type="pres">
      <dgm:prSet presAssocID="{153F4E02-C21B-4FD1-9896-DBC0B8CB9AF0}" presName="sibTrans" presStyleLbl="sibTrans1D1" presStyleIdx="2" presStyleCnt="5"/>
      <dgm:spPr/>
      <dgm:t>
        <a:bodyPr/>
        <a:lstStyle/>
        <a:p>
          <a:endParaRPr lang="en-US"/>
        </a:p>
      </dgm:t>
    </dgm:pt>
    <dgm:pt modelId="{C05F39EC-B710-4E86-9547-BEABE0960379}" type="pres">
      <dgm:prSet presAssocID="{4FD299D7-98DE-445B-AD7A-2FD1C0ABB85A}" presName="node" presStyleLbl="node1" presStyleIdx="3" presStyleCnt="5" custScaleX="152029" custScaleY="123473" custRadScaleRad="125258" custRadScaleInc="37718">
        <dgm:presLayoutVars>
          <dgm:bulletEnabled val="1"/>
        </dgm:presLayoutVars>
      </dgm:prSet>
      <dgm:spPr/>
      <dgm:t>
        <a:bodyPr/>
        <a:lstStyle/>
        <a:p>
          <a:endParaRPr lang="en-US"/>
        </a:p>
      </dgm:t>
    </dgm:pt>
    <dgm:pt modelId="{D9E15E2E-FE79-476A-9710-A20D3721F263}" type="pres">
      <dgm:prSet presAssocID="{4FD299D7-98DE-445B-AD7A-2FD1C0ABB85A}" presName="spNode" presStyleCnt="0"/>
      <dgm:spPr/>
    </dgm:pt>
    <dgm:pt modelId="{88680C8D-CA0C-4EC4-8B62-ED7541CCD83F}" type="pres">
      <dgm:prSet presAssocID="{4DEE8917-DCB9-4C80-835E-730C81E0D4DD}" presName="sibTrans" presStyleLbl="sibTrans1D1" presStyleIdx="3" presStyleCnt="5"/>
      <dgm:spPr/>
      <dgm:t>
        <a:bodyPr/>
        <a:lstStyle/>
        <a:p>
          <a:endParaRPr lang="en-US"/>
        </a:p>
      </dgm:t>
    </dgm:pt>
    <dgm:pt modelId="{ED56F317-55C4-4A78-8412-5188F9C5E970}" type="pres">
      <dgm:prSet presAssocID="{40D06045-9DA7-4940-83CB-0D9630709FDB}" presName="node" presStyleLbl="node1" presStyleIdx="4" presStyleCnt="5" custScaleX="128247" custScaleY="123473" custRadScaleRad="113859" custRadScaleInc="-61706">
        <dgm:presLayoutVars>
          <dgm:bulletEnabled val="1"/>
        </dgm:presLayoutVars>
      </dgm:prSet>
      <dgm:spPr/>
      <dgm:t>
        <a:bodyPr/>
        <a:lstStyle/>
        <a:p>
          <a:endParaRPr lang="en-US"/>
        </a:p>
      </dgm:t>
    </dgm:pt>
    <dgm:pt modelId="{9E261DCA-449C-4FF1-A679-BAF7C4091189}" type="pres">
      <dgm:prSet presAssocID="{40D06045-9DA7-4940-83CB-0D9630709FDB}" presName="spNode" presStyleCnt="0"/>
      <dgm:spPr/>
    </dgm:pt>
    <dgm:pt modelId="{7849D312-6353-4F73-94B7-955775C1E8A2}" type="pres">
      <dgm:prSet presAssocID="{4D880298-08B1-4434-8B32-95B90DA3E3AA}" presName="sibTrans" presStyleLbl="sibTrans1D1" presStyleIdx="4" presStyleCnt="5"/>
      <dgm:spPr/>
      <dgm:t>
        <a:bodyPr/>
        <a:lstStyle/>
        <a:p>
          <a:endParaRPr lang="en-US"/>
        </a:p>
      </dgm:t>
    </dgm:pt>
  </dgm:ptLst>
  <dgm:cxnLst>
    <dgm:cxn modelId="{11204899-6661-4D2D-AF8D-AB8144AFB785}" srcId="{CE1A7D1B-BB9F-437B-90EC-85738B2E41D5}" destId="{8B73CB16-787D-4E69-ACFB-A7D65B874EAB}" srcOrd="1" destOrd="0" parTransId="{E02F2B59-3B8B-4B89-B19C-70B2336FE77C}" sibTransId="{20EEC2B5-9D02-4DEF-A662-219A6822F922}"/>
    <dgm:cxn modelId="{F6B9044D-CFF6-D845-ACE1-96C5224124F6}" type="presOf" srcId="{8B73CB16-787D-4E69-ACFB-A7D65B874EAB}" destId="{F59EF310-6F70-440C-A6BC-C60A24331AF8}" srcOrd="0" destOrd="0" presId="urn:microsoft.com/office/officeart/2005/8/layout/cycle5"/>
    <dgm:cxn modelId="{5CC38638-060B-4F8E-8372-3F163F69546E}" srcId="{CE1A7D1B-BB9F-437B-90EC-85738B2E41D5}" destId="{1DED69AB-C825-4A27-9135-B9659588798E}" srcOrd="0" destOrd="0" parTransId="{0C708B1C-5603-4FEF-BADD-695423B78C16}" sibTransId="{D8A04DDE-ECA6-4DB2-B6ED-394FBC183F59}"/>
    <dgm:cxn modelId="{A1D4782D-C70A-4C7D-AF3A-BBB0F4CD7B51}" srcId="{CE1A7D1B-BB9F-437B-90EC-85738B2E41D5}" destId="{D19FBC25-169A-4178-8B7C-F5419BC4C717}" srcOrd="2" destOrd="0" parTransId="{E6CBF32E-36A9-450B-A652-B3E28C6C3DCB}" sibTransId="{153F4E02-C21B-4FD1-9896-DBC0B8CB9AF0}"/>
    <dgm:cxn modelId="{3337D69A-CE81-9545-8A55-A0B9DCFFD983}" type="presOf" srcId="{153F4E02-C21B-4FD1-9896-DBC0B8CB9AF0}" destId="{DA87EC45-0BE3-48D3-881F-957834B5838F}" srcOrd="0" destOrd="0" presId="urn:microsoft.com/office/officeart/2005/8/layout/cycle5"/>
    <dgm:cxn modelId="{37F178A2-96E7-C147-B832-F0C535316FD1}" type="presOf" srcId="{4DEE8917-DCB9-4C80-835E-730C81E0D4DD}" destId="{88680C8D-CA0C-4EC4-8B62-ED7541CCD83F}" srcOrd="0" destOrd="0" presId="urn:microsoft.com/office/officeart/2005/8/layout/cycle5"/>
    <dgm:cxn modelId="{CAD1785E-B757-9542-9FA3-377CDE7320B9}" type="presOf" srcId="{D8A04DDE-ECA6-4DB2-B6ED-394FBC183F59}" destId="{26F91260-4DB7-45AE-9175-E37266C915C0}" srcOrd="0" destOrd="0" presId="urn:microsoft.com/office/officeart/2005/8/layout/cycle5"/>
    <dgm:cxn modelId="{4FD9E4F3-9043-5B46-971E-F97DD147A991}" type="presOf" srcId="{4FD299D7-98DE-445B-AD7A-2FD1C0ABB85A}" destId="{C05F39EC-B710-4E86-9547-BEABE0960379}" srcOrd="0" destOrd="0" presId="urn:microsoft.com/office/officeart/2005/8/layout/cycle5"/>
    <dgm:cxn modelId="{F4D4853D-D9BB-5F47-B743-3683203BF4B3}" type="presOf" srcId="{20EEC2B5-9D02-4DEF-A662-219A6822F922}" destId="{40831FF4-F057-4BF8-9BCD-6991231638E5}" srcOrd="0" destOrd="0" presId="urn:microsoft.com/office/officeart/2005/8/layout/cycle5"/>
    <dgm:cxn modelId="{6B0A1E7E-B5DE-1548-ABD9-CABEDBDEFE87}" type="presOf" srcId="{CE1A7D1B-BB9F-437B-90EC-85738B2E41D5}" destId="{5E10E91F-B1C4-437F-B530-B6836500E6BD}" srcOrd="0" destOrd="0" presId="urn:microsoft.com/office/officeart/2005/8/layout/cycle5"/>
    <dgm:cxn modelId="{FABB9EB0-550B-134E-9E51-0768844E4C23}" type="presOf" srcId="{40D06045-9DA7-4940-83CB-0D9630709FDB}" destId="{ED56F317-55C4-4A78-8412-5188F9C5E970}" srcOrd="0" destOrd="0" presId="urn:microsoft.com/office/officeart/2005/8/layout/cycle5"/>
    <dgm:cxn modelId="{87E92378-0051-154C-B658-8327AFD350AB}" type="presOf" srcId="{1DED69AB-C825-4A27-9135-B9659588798E}" destId="{0F0B274E-17D0-4FB3-BFE2-328AA83D205A}" srcOrd="0" destOrd="0" presId="urn:microsoft.com/office/officeart/2005/8/layout/cycle5"/>
    <dgm:cxn modelId="{A04D7DB4-209F-47B1-AE0D-316C47964E8F}" srcId="{CE1A7D1B-BB9F-437B-90EC-85738B2E41D5}" destId="{4FD299D7-98DE-445B-AD7A-2FD1C0ABB85A}" srcOrd="3" destOrd="0" parTransId="{C06B23D6-2280-469B-84D9-3DA646639B86}" sibTransId="{4DEE8917-DCB9-4C80-835E-730C81E0D4DD}"/>
    <dgm:cxn modelId="{9937759B-80B8-E147-B003-12B91F422FA6}" type="presOf" srcId="{D19FBC25-169A-4178-8B7C-F5419BC4C717}" destId="{1EAE41A8-7786-492D-8951-C3E0EC263C15}" srcOrd="0" destOrd="0" presId="urn:microsoft.com/office/officeart/2005/8/layout/cycle5"/>
    <dgm:cxn modelId="{F2C3ED7A-1E26-7041-9484-199D4F67A755}" type="presOf" srcId="{4D880298-08B1-4434-8B32-95B90DA3E3AA}" destId="{7849D312-6353-4F73-94B7-955775C1E8A2}" srcOrd="0" destOrd="0" presId="urn:microsoft.com/office/officeart/2005/8/layout/cycle5"/>
    <dgm:cxn modelId="{9420DCA2-3076-4B31-883E-3DF4C3F65863}" srcId="{CE1A7D1B-BB9F-437B-90EC-85738B2E41D5}" destId="{40D06045-9DA7-4940-83CB-0D9630709FDB}" srcOrd="4" destOrd="0" parTransId="{0DD7BF7C-C7D7-4E46-95AC-D8C36D030DDB}" sibTransId="{4D880298-08B1-4434-8B32-95B90DA3E3AA}"/>
    <dgm:cxn modelId="{1973B5F5-3234-ED41-B552-5ACF367EA7AB}" type="presParOf" srcId="{5E10E91F-B1C4-437F-B530-B6836500E6BD}" destId="{0F0B274E-17D0-4FB3-BFE2-328AA83D205A}" srcOrd="0" destOrd="0" presId="urn:microsoft.com/office/officeart/2005/8/layout/cycle5"/>
    <dgm:cxn modelId="{157305FE-53EB-7C47-B041-77343B46D6F5}" type="presParOf" srcId="{5E10E91F-B1C4-437F-B530-B6836500E6BD}" destId="{34C169F1-5535-4D0F-B9DA-592940A1C416}" srcOrd="1" destOrd="0" presId="urn:microsoft.com/office/officeart/2005/8/layout/cycle5"/>
    <dgm:cxn modelId="{063E0B58-8C11-D840-80EF-726DA92A51EA}" type="presParOf" srcId="{5E10E91F-B1C4-437F-B530-B6836500E6BD}" destId="{26F91260-4DB7-45AE-9175-E37266C915C0}" srcOrd="2" destOrd="0" presId="urn:microsoft.com/office/officeart/2005/8/layout/cycle5"/>
    <dgm:cxn modelId="{1AC375CE-C290-DA44-97EA-8452B6A7CBB5}" type="presParOf" srcId="{5E10E91F-B1C4-437F-B530-B6836500E6BD}" destId="{F59EF310-6F70-440C-A6BC-C60A24331AF8}" srcOrd="3" destOrd="0" presId="urn:microsoft.com/office/officeart/2005/8/layout/cycle5"/>
    <dgm:cxn modelId="{52CCFC72-AB67-6941-888F-25711395FA23}" type="presParOf" srcId="{5E10E91F-B1C4-437F-B530-B6836500E6BD}" destId="{5951CD7F-534A-4CC8-92DC-5C8962A54EDD}" srcOrd="4" destOrd="0" presId="urn:microsoft.com/office/officeart/2005/8/layout/cycle5"/>
    <dgm:cxn modelId="{59E93E5E-6890-8F42-96E6-584C6368E516}" type="presParOf" srcId="{5E10E91F-B1C4-437F-B530-B6836500E6BD}" destId="{40831FF4-F057-4BF8-9BCD-6991231638E5}" srcOrd="5" destOrd="0" presId="urn:microsoft.com/office/officeart/2005/8/layout/cycle5"/>
    <dgm:cxn modelId="{B06DC1C6-33DF-2A40-A141-5CADD1EE744B}" type="presParOf" srcId="{5E10E91F-B1C4-437F-B530-B6836500E6BD}" destId="{1EAE41A8-7786-492D-8951-C3E0EC263C15}" srcOrd="6" destOrd="0" presId="urn:microsoft.com/office/officeart/2005/8/layout/cycle5"/>
    <dgm:cxn modelId="{55C09491-4DC7-2F4B-A4FE-D27F05708B09}" type="presParOf" srcId="{5E10E91F-B1C4-437F-B530-B6836500E6BD}" destId="{CD97B183-6193-4494-931C-63BAF638157F}" srcOrd="7" destOrd="0" presId="urn:microsoft.com/office/officeart/2005/8/layout/cycle5"/>
    <dgm:cxn modelId="{672D50F5-2205-9143-9019-3E444FD95647}" type="presParOf" srcId="{5E10E91F-B1C4-437F-B530-B6836500E6BD}" destId="{DA87EC45-0BE3-48D3-881F-957834B5838F}" srcOrd="8" destOrd="0" presId="urn:microsoft.com/office/officeart/2005/8/layout/cycle5"/>
    <dgm:cxn modelId="{99348488-2104-DE4F-9AEB-906180000983}" type="presParOf" srcId="{5E10E91F-B1C4-437F-B530-B6836500E6BD}" destId="{C05F39EC-B710-4E86-9547-BEABE0960379}" srcOrd="9" destOrd="0" presId="urn:microsoft.com/office/officeart/2005/8/layout/cycle5"/>
    <dgm:cxn modelId="{5C79C8FD-194B-4B40-9944-F5C5F54A7C65}" type="presParOf" srcId="{5E10E91F-B1C4-437F-B530-B6836500E6BD}" destId="{D9E15E2E-FE79-476A-9710-A20D3721F263}" srcOrd="10" destOrd="0" presId="urn:microsoft.com/office/officeart/2005/8/layout/cycle5"/>
    <dgm:cxn modelId="{132672A7-225F-BC4C-BF08-2D194070FF58}" type="presParOf" srcId="{5E10E91F-B1C4-437F-B530-B6836500E6BD}" destId="{88680C8D-CA0C-4EC4-8B62-ED7541CCD83F}" srcOrd="11" destOrd="0" presId="urn:microsoft.com/office/officeart/2005/8/layout/cycle5"/>
    <dgm:cxn modelId="{7D388405-500A-8E46-B869-9ACA07A227FE}" type="presParOf" srcId="{5E10E91F-B1C4-437F-B530-B6836500E6BD}" destId="{ED56F317-55C4-4A78-8412-5188F9C5E970}" srcOrd="12" destOrd="0" presId="urn:microsoft.com/office/officeart/2005/8/layout/cycle5"/>
    <dgm:cxn modelId="{9D60C4BA-790F-2E4E-A263-690FA660B267}" type="presParOf" srcId="{5E10E91F-B1C4-437F-B530-B6836500E6BD}" destId="{9E261DCA-449C-4FF1-A679-BAF7C4091189}" srcOrd="13" destOrd="0" presId="urn:microsoft.com/office/officeart/2005/8/layout/cycle5"/>
    <dgm:cxn modelId="{FE37FA3B-9F0D-3047-9D91-DC3578A599FD}" type="presParOf" srcId="{5E10E91F-B1C4-437F-B530-B6836500E6BD}" destId="{7849D312-6353-4F73-94B7-955775C1E8A2}"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1A7D1B-BB9F-437B-90EC-85738B2E41D5}"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1DED69AB-C825-4A27-9135-B9659588798E}">
      <dgm:prSet phldrT="[Text]" custT="1"/>
      <dgm:spPr>
        <a:solidFill>
          <a:srgbClr val="0099CC"/>
        </a:solidFill>
        <a:ln>
          <a:solidFill>
            <a:schemeClr val="accent5"/>
          </a:solidFill>
        </a:ln>
      </dgm:spPr>
      <dgm:t>
        <a:bodyPr/>
        <a:lstStyle/>
        <a:p>
          <a:pPr>
            <a:spcAft>
              <a:spcPts val="0"/>
            </a:spcAft>
          </a:pPr>
          <a:r>
            <a:rPr lang="en-US" sz="1600" b="1" dirty="0">
              <a:solidFill>
                <a:schemeClr val="bg1"/>
              </a:solidFill>
              <a:effectLst>
                <a:outerShdw blurRad="38100" dist="38100" dir="2700000" algn="tl">
                  <a:srgbClr val="000000">
                    <a:alpha val="43137"/>
                  </a:srgbClr>
                </a:outerShdw>
              </a:effectLst>
              <a:latin typeface="+mn-lt"/>
            </a:rPr>
            <a:t>CONDUCTING </a:t>
          </a:r>
        </a:p>
        <a:p>
          <a:pPr>
            <a:spcAft>
              <a:spcPts val="0"/>
            </a:spcAft>
          </a:pPr>
          <a:r>
            <a:rPr lang="en-US" sz="1600" b="1" dirty="0">
              <a:solidFill>
                <a:schemeClr val="bg1"/>
              </a:solidFill>
              <a:effectLst>
                <a:outerShdw blurRad="38100" dist="38100" dir="2700000" algn="tl">
                  <a:srgbClr val="000000">
                    <a:alpha val="43137"/>
                  </a:srgbClr>
                </a:outerShdw>
              </a:effectLst>
              <a:latin typeface="+mn-lt"/>
            </a:rPr>
            <a:t>INDUSTRIAL DIAGNOSIS</a:t>
          </a:r>
        </a:p>
      </dgm:t>
    </dgm:pt>
    <dgm:pt modelId="{0C708B1C-5603-4FEF-BADD-695423B78C16}" type="parTrans" cxnId="{5CC38638-060B-4F8E-8372-3F163F69546E}">
      <dgm:prSet/>
      <dgm:spPr/>
      <dgm:t>
        <a:bodyPr/>
        <a:lstStyle/>
        <a:p>
          <a:endParaRPr lang="en-US" sz="3200" b="1" dirty="0">
            <a:latin typeface="+mn-lt"/>
          </a:endParaRPr>
        </a:p>
      </dgm:t>
    </dgm:pt>
    <dgm:pt modelId="{D8A04DDE-ECA6-4DB2-B6ED-394FBC183F59}" type="sibTrans" cxnId="{5CC38638-060B-4F8E-8372-3F163F69546E}">
      <dgm:prSet/>
      <dgm:spPr/>
      <dgm:t>
        <a:bodyPr/>
        <a:lstStyle/>
        <a:p>
          <a:endParaRPr lang="en-US" sz="3200" b="1" dirty="0">
            <a:latin typeface="+mn-lt"/>
          </a:endParaRPr>
        </a:p>
      </dgm:t>
    </dgm:pt>
    <dgm:pt modelId="{8B73CB16-787D-4E69-ACFB-A7D65B874EAB}">
      <dgm:prSet phldrT="[Text]" custT="1"/>
      <dgm:spPr>
        <a:noFill/>
        <a:ln>
          <a:solidFill>
            <a:schemeClr val="accent5"/>
          </a:solidFill>
        </a:ln>
      </dgm:spPr>
      <dgm:t>
        <a:bodyPr/>
        <a:lstStyle/>
        <a:p>
          <a:pPr>
            <a:spcAft>
              <a:spcPts val="0"/>
            </a:spcAft>
          </a:pPr>
          <a:r>
            <a:rPr lang="en-US" sz="1600" b="1" dirty="0">
              <a:solidFill>
                <a:schemeClr val="tx1"/>
              </a:solidFill>
              <a:latin typeface="+mn-lt"/>
            </a:rPr>
            <a:t>DEFINING </a:t>
          </a:r>
        </a:p>
        <a:p>
          <a:pPr>
            <a:spcAft>
              <a:spcPts val="0"/>
            </a:spcAft>
          </a:pPr>
          <a:r>
            <a:rPr lang="en-US" sz="1600" b="1" dirty="0">
              <a:solidFill>
                <a:schemeClr val="tx1"/>
              </a:solidFill>
              <a:latin typeface="+mn-lt"/>
            </a:rPr>
            <a:t>STRATEGIC PRIORITIES</a:t>
          </a:r>
        </a:p>
      </dgm:t>
    </dgm:pt>
    <dgm:pt modelId="{E02F2B59-3B8B-4B89-B19C-70B2336FE77C}" type="parTrans" cxnId="{11204899-6661-4D2D-AF8D-AB8144AFB785}">
      <dgm:prSet/>
      <dgm:spPr/>
      <dgm:t>
        <a:bodyPr/>
        <a:lstStyle/>
        <a:p>
          <a:endParaRPr lang="en-US" sz="3200" b="1" dirty="0">
            <a:latin typeface="+mn-lt"/>
          </a:endParaRPr>
        </a:p>
      </dgm:t>
    </dgm:pt>
    <dgm:pt modelId="{20EEC2B5-9D02-4DEF-A662-219A6822F922}" type="sibTrans" cxnId="{11204899-6661-4D2D-AF8D-AB8144AFB785}">
      <dgm:prSet/>
      <dgm:spPr/>
      <dgm:t>
        <a:bodyPr/>
        <a:lstStyle/>
        <a:p>
          <a:endParaRPr lang="en-US" sz="3200" b="1" dirty="0">
            <a:latin typeface="+mn-lt"/>
          </a:endParaRPr>
        </a:p>
      </dgm:t>
    </dgm:pt>
    <dgm:pt modelId="{D19FBC25-169A-4178-8B7C-F5419BC4C717}">
      <dgm:prSet phldrT="[Text]" custT="1"/>
      <dgm:spPr>
        <a:noFill/>
        <a:ln>
          <a:solidFill>
            <a:schemeClr val="accent5"/>
          </a:solidFill>
        </a:ln>
      </dgm:spPr>
      <dgm:t>
        <a:bodyPr/>
        <a:lstStyle/>
        <a:p>
          <a:pPr>
            <a:spcAft>
              <a:spcPts val="0"/>
            </a:spcAft>
          </a:pPr>
          <a:r>
            <a:rPr lang="en-US" sz="1600" b="1" dirty="0">
              <a:solidFill>
                <a:schemeClr val="tx1"/>
              </a:solidFill>
              <a:latin typeface="+mn-lt"/>
            </a:rPr>
            <a:t>DESIGNING AN INDUSTRIAL </a:t>
          </a:r>
        </a:p>
        <a:p>
          <a:pPr>
            <a:spcAft>
              <a:spcPts val="0"/>
            </a:spcAft>
          </a:pPr>
          <a:r>
            <a:rPr lang="en-US" sz="1600" b="1" dirty="0">
              <a:solidFill>
                <a:schemeClr val="tx1"/>
              </a:solidFill>
              <a:latin typeface="+mn-lt"/>
            </a:rPr>
            <a:t>POLICY PACKAGE</a:t>
          </a:r>
        </a:p>
      </dgm:t>
    </dgm:pt>
    <dgm:pt modelId="{E6CBF32E-36A9-450B-A652-B3E28C6C3DCB}" type="parTrans" cxnId="{A1D4782D-C70A-4C7D-AF3A-BBB0F4CD7B51}">
      <dgm:prSet/>
      <dgm:spPr/>
      <dgm:t>
        <a:bodyPr/>
        <a:lstStyle/>
        <a:p>
          <a:endParaRPr lang="en-US" sz="3200" b="1" dirty="0">
            <a:latin typeface="+mn-lt"/>
          </a:endParaRPr>
        </a:p>
      </dgm:t>
    </dgm:pt>
    <dgm:pt modelId="{153F4E02-C21B-4FD1-9896-DBC0B8CB9AF0}" type="sibTrans" cxnId="{A1D4782D-C70A-4C7D-AF3A-BBB0F4CD7B51}">
      <dgm:prSet/>
      <dgm:spPr/>
      <dgm:t>
        <a:bodyPr/>
        <a:lstStyle/>
        <a:p>
          <a:endParaRPr lang="en-US" sz="3200" b="1" dirty="0">
            <a:solidFill>
              <a:srgbClr val="800000"/>
            </a:solidFill>
            <a:latin typeface="+mn-lt"/>
          </a:endParaRPr>
        </a:p>
      </dgm:t>
    </dgm:pt>
    <dgm:pt modelId="{4FD299D7-98DE-445B-AD7A-2FD1C0ABB85A}">
      <dgm:prSet phldrT="[Text]" custT="1"/>
      <dgm:spPr>
        <a:noFill/>
        <a:ln>
          <a:solidFill>
            <a:schemeClr val="accent5"/>
          </a:solidFill>
        </a:ln>
      </dgm:spPr>
      <dgm:t>
        <a:bodyPr/>
        <a:lstStyle/>
        <a:p>
          <a:r>
            <a:rPr lang="en-US" sz="1600" b="1" dirty="0">
              <a:solidFill>
                <a:schemeClr val="tx1"/>
              </a:solidFill>
              <a:latin typeface="+mn-lt"/>
            </a:rPr>
            <a:t>IMPLEMENTING INDUSTRIAL POLICY INSTRUMENTS</a:t>
          </a:r>
        </a:p>
      </dgm:t>
    </dgm:pt>
    <dgm:pt modelId="{C06B23D6-2280-469B-84D9-3DA646639B86}" type="parTrans" cxnId="{A04D7DB4-209F-47B1-AE0D-316C47964E8F}">
      <dgm:prSet/>
      <dgm:spPr/>
      <dgm:t>
        <a:bodyPr/>
        <a:lstStyle/>
        <a:p>
          <a:endParaRPr lang="en-US" sz="3200" b="1" dirty="0">
            <a:latin typeface="+mn-lt"/>
          </a:endParaRPr>
        </a:p>
      </dgm:t>
    </dgm:pt>
    <dgm:pt modelId="{4DEE8917-DCB9-4C80-835E-730C81E0D4DD}" type="sibTrans" cxnId="{A04D7DB4-209F-47B1-AE0D-316C47964E8F}">
      <dgm:prSet/>
      <dgm:spPr/>
      <dgm:t>
        <a:bodyPr/>
        <a:lstStyle/>
        <a:p>
          <a:endParaRPr lang="en-US" sz="3200" b="1" dirty="0">
            <a:latin typeface="+mn-lt"/>
          </a:endParaRPr>
        </a:p>
      </dgm:t>
    </dgm:pt>
    <dgm:pt modelId="{40D06045-9DA7-4940-83CB-0D9630709FDB}">
      <dgm:prSet phldrT="[Text]" custT="1"/>
      <dgm:spPr>
        <a:noFill/>
        <a:ln>
          <a:solidFill>
            <a:schemeClr val="accent5"/>
          </a:solidFill>
        </a:ln>
      </dgm:spPr>
      <dgm:t>
        <a:bodyPr/>
        <a:lstStyle/>
        <a:p>
          <a:pPr>
            <a:spcAft>
              <a:spcPts val="0"/>
            </a:spcAft>
          </a:pPr>
          <a:r>
            <a:rPr lang="en-US" sz="1600" b="1" dirty="0">
              <a:solidFill>
                <a:schemeClr val="tx1"/>
              </a:solidFill>
              <a:latin typeface="+mn-lt"/>
            </a:rPr>
            <a:t>MONITORING &amp; EVALUATING </a:t>
          </a:r>
        </a:p>
        <a:p>
          <a:pPr>
            <a:spcAft>
              <a:spcPts val="0"/>
            </a:spcAft>
          </a:pPr>
          <a:r>
            <a:rPr lang="en-US" sz="1600" b="1" dirty="0">
              <a:solidFill>
                <a:schemeClr val="tx1"/>
              </a:solidFill>
              <a:latin typeface="+mn-lt"/>
            </a:rPr>
            <a:t>POLICY IMPACT</a:t>
          </a:r>
          <a:endParaRPr lang="en-US" sz="1800" b="1" dirty="0">
            <a:solidFill>
              <a:schemeClr val="tx1"/>
            </a:solidFill>
            <a:latin typeface="+mn-lt"/>
          </a:endParaRPr>
        </a:p>
      </dgm:t>
    </dgm:pt>
    <dgm:pt modelId="{0DD7BF7C-C7D7-4E46-95AC-D8C36D030DDB}" type="parTrans" cxnId="{9420DCA2-3076-4B31-883E-3DF4C3F65863}">
      <dgm:prSet/>
      <dgm:spPr/>
      <dgm:t>
        <a:bodyPr/>
        <a:lstStyle/>
        <a:p>
          <a:endParaRPr lang="en-US" sz="3200" b="1" dirty="0">
            <a:latin typeface="+mn-lt"/>
          </a:endParaRPr>
        </a:p>
      </dgm:t>
    </dgm:pt>
    <dgm:pt modelId="{4D880298-08B1-4434-8B32-95B90DA3E3AA}" type="sibTrans" cxnId="{9420DCA2-3076-4B31-883E-3DF4C3F65863}">
      <dgm:prSet/>
      <dgm:spPr/>
      <dgm:t>
        <a:bodyPr/>
        <a:lstStyle/>
        <a:p>
          <a:endParaRPr lang="en-US" sz="3200" b="1" dirty="0">
            <a:latin typeface="+mn-lt"/>
          </a:endParaRPr>
        </a:p>
      </dgm:t>
    </dgm:pt>
    <dgm:pt modelId="{5E10E91F-B1C4-437F-B530-B6836500E6BD}" type="pres">
      <dgm:prSet presAssocID="{CE1A7D1B-BB9F-437B-90EC-85738B2E41D5}" presName="cycle" presStyleCnt="0">
        <dgm:presLayoutVars>
          <dgm:dir/>
          <dgm:resizeHandles val="exact"/>
        </dgm:presLayoutVars>
      </dgm:prSet>
      <dgm:spPr/>
      <dgm:t>
        <a:bodyPr/>
        <a:lstStyle/>
        <a:p>
          <a:endParaRPr lang="en-US"/>
        </a:p>
      </dgm:t>
    </dgm:pt>
    <dgm:pt modelId="{0F0B274E-17D0-4FB3-BFE2-328AA83D205A}" type="pres">
      <dgm:prSet presAssocID="{1DED69AB-C825-4A27-9135-B9659588798E}" presName="node" presStyleLbl="node1" presStyleIdx="0" presStyleCnt="5" custScaleX="121745" custScaleY="123473" custRadScaleRad="82190" custRadScaleInc="12009">
        <dgm:presLayoutVars>
          <dgm:bulletEnabled val="1"/>
        </dgm:presLayoutVars>
      </dgm:prSet>
      <dgm:spPr/>
      <dgm:t>
        <a:bodyPr/>
        <a:lstStyle/>
        <a:p>
          <a:endParaRPr lang="en-US"/>
        </a:p>
      </dgm:t>
    </dgm:pt>
    <dgm:pt modelId="{34C169F1-5535-4D0F-B9DA-592940A1C416}" type="pres">
      <dgm:prSet presAssocID="{1DED69AB-C825-4A27-9135-B9659588798E}" presName="spNode" presStyleCnt="0"/>
      <dgm:spPr/>
    </dgm:pt>
    <dgm:pt modelId="{26F91260-4DB7-45AE-9175-E37266C915C0}" type="pres">
      <dgm:prSet presAssocID="{D8A04DDE-ECA6-4DB2-B6ED-394FBC183F59}" presName="sibTrans" presStyleLbl="sibTrans1D1" presStyleIdx="0" presStyleCnt="5"/>
      <dgm:spPr/>
      <dgm:t>
        <a:bodyPr/>
        <a:lstStyle/>
        <a:p>
          <a:endParaRPr lang="en-US"/>
        </a:p>
      </dgm:t>
    </dgm:pt>
    <dgm:pt modelId="{F59EF310-6F70-440C-A6BC-C60A24331AF8}" type="pres">
      <dgm:prSet presAssocID="{8B73CB16-787D-4E69-ACFB-A7D65B874EAB}" presName="node" presStyleLbl="node1" presStyleIdx="1" presStyleCnt="5" custScaleX="114528" custScaleY="123473" custRadScaleRad="119053" custRadScaleInc="57687">
        <dgm:presLayoutVars>
          <dgm:bulletEnabled val="1"/>
        </dgm:presLayoutVars>
      </dgm:prSet>
      <dgm:spPr/>
      <dgm:t>
        <a:bodyPr/>
        <a:lstStyle/>
        <a:p>
          <a:endParaRPr lang="en-US"/>
        </a:p>
      </dgm:t>
    </dgm:pt>
    <dgm:pt modelId="{5951CD7F-534A-4CC8-92DC-5C8962A54EDD}" type="pres">
      <dgm:prSet presAssocID="{8B73CB16-787D-4E69-ACFB-A7D65B874EAB}" presName="spNode" presStyleCnt="0"/>
      <dgm:spPr/>
    </dgm:pt>
    <dgm:pt modelId="{40831FF4-F057-4BF8-9BCD-6991231638E5}" type="pres">
      <dgm:prSet presAssocID="{20EEC2B5-9D02-4DEF-A662-219A6822F922}" presName="sibTrans" presStyleLbl="sibTrans1D1" presStyleIdx="1" presStyleCnt="5"/>
      <dgm:spPr/>
      <dgm:t>
        <a:bodyPr/>
        <a:lstStyle/>
        <a:p>
          <a:endParaRPr lang="en-US"/>
        </a:p>
      </dgm:t>
    </dgm:pt>
    <dgm:pt modelId="{1EAE41A8-7786-492D-8951-C3E0EC263C15}" type="pres">
      <dgm:prSet presAssocID="{D19FBC25-169A-4178-8B7C-F5419BC4C717}" presName="node" presStyleLbl="node1" presStyleIdx="2" presStyleCnt="5" custScaleX="136294" custScaleY="123473" custRadScaleRad="124388" custRadScaleInc="-39504">
        <dgm:presLayoutVars>
          <dgm:bulletEnabled val="1"/>
        </dgm:presLayoutVars>
      </dgm:prSet>
      <dgm:spPr/>
      <dgm:t>
        <a:bodyPr/>
        <a:lstStyle/>
        <a:p>
          <a:endParaRPr lang="en-US"/>
        </a:p>
      </dgm:t>
    </dgm:pt>
    <dgm:pt modelId="{CD97B183-6193-4494-931C-63BAF638157F}" type="pres">
      <dgm:prSet presAssocID="{D19FBC25-169A-4178-8B7C-F5419BC4C717}" presName="spNode" presStyleCnt="0"/>
      <dgm:spPr/>
    </dgm:pt>
    <dgm:pt modelId="{DA87EC45-0BE3-48D3-881F-957834B5838F}" type="pres">
      <dgm:prSet presAssocID="{153F4E02-C21B-4FD1-9896-DBC0B8CB9AF0}" presName="sibTrans" presStyleLbl="sibTrans1D1" presStyleIdx="2" presStyleCnt="5"/>
      <dgm:spPr/>
      <dgm:t>
        <a:bodyPr/>
        <a:lstStyle/>
        <a:p>
          <a:endParaRPr lang="en-US"/>
        </a:p>
      </dgm:t>
    </dgm:pt>
    <dgm:pt modelId="{C05F39EC-B710-4E86-9547-BEABE0960379}" type="pres">
      <dgm:prSet presAssocID="{4FD299D7-98DE-445B-AD7A-2FD1C0ABB85A}" presName="node" presStyleLbl="node1" presStyleIdx="3" presStyleCnt="5" custScaleX="152029" custScaleY="123473" custRadScaleRad="125258" custRadScaleInc="37718">
        <dgm:presLayoutVars>
          <dgm:bulletEnabled val="1"/>
        </dgm:presLayoutVars>
      </dgm:prSet>
      <dgm:spPr/>
      <dgm:t>
        <a:bodyPr/>
        <a:lstStyle/>
        <a:p>
          <a:endParaRPr lang="en-US"/>
        </a:p>
      </dgm:t>
    </dgm:pt>
    <dgm:pt modelId="{D9E15E2E-FE79-476A-9710-A20D3721F263}" type="pres">
      <dgm:prSet presAssocID="{4FD299D7-98DE-445B-AD7A-2FD1C0ABB85A}" presName="spNode" presStyleCnt="0"/>
      <dgm:spPr/>
    </dgm:pt>
    <dgm:pt modelId="{88680C8D-CA0C-4EC4-8B62-ED7541CCD83F}" type="pres">
      <dgm:prSet presAssocID="{4DEE8917-DCB9-4C80-835E-730C81E0D4DD}" presName="sibTrans" presStyleLbl="sibTrans1D1" presStyleIdx="3" presStyleCnt="5"/>
      <dgm:spPr/>
      <dgm:t>
        <a:bodyPr/>
        <a:lstStyle/>
        <a:p>
          <a:endParaRPr lang="en-US"/>
        </a:p>
      </dgm:t>
    </dgm:pt>
    <dgm:pt modelId="{ED56F317-55C4-4A78-8412-5188F9C5E970}" type="pres">
      <dgm:prSet presAssocID="{40D06045-9DA7-4940-83CB-0D9630709FDB}" presName="node" presStyleLbl="node1" presStyleIdx="4" presStyleCnt="5" custScaleX="128247" custScaleY="123473" custRadScaleRad="113859" custRadScaleInc="-61706">
        <dgm:presLayoutVars>
          <dgm:bulletEnabled val="1"/>
        </dgm:presLayoutVars>
      </dgm:prSet>
      <dgm:spPr/>
      <dgm:t>
        <a:bodyPr/>
        <a:lstStyle/>
        <a:p>
          <a:endParaRPr lang="en-US"/>
        </a:p>
      </dgm:t>
    </dgm:pt>
    <dgm:pt modelId="{9E261DCA-449C-4FF1-A679-BAF7C4091189}" type="pres">
      <dgm:prSet presAssocID="{40D06045-9DA7-4940-83CB-0D9630709FDB}" presName="spNode" presStyleCnt="0"/>
      <dgm:spPr/>
    </dgm:pt>
    <dgm:pt modelId="{7849D312-6353-4F73-94B7-955775C1E8A2}" type="pres">
      <dgm:prSet presAssocID="{4D880298-08B1-4434-8B32-95B90DA3E3AA}" presName="sibTrans" presStyleLbl="sibTrans1D1" presStyleIdx="4" presStyleCnt="5"/>
      <dgm:spPr/>
      <dgm:t>
        <a:bodyPr/>
        <a:lstStyle/>
        <a:p>
          <a:endParaRPr lang="en-US"/>
        </a:p>
      </dgm:t>
    </dgm:pt>
  </dgm:ptLst>
  <dgm:cxnLst>
    <dgm:cxn modelId="{11204899-6661-4D2D-AF8D-AB8144AFB785}" srcId="{CE1A7D1B-BB9F-437B-90EC-85738B2E41D5}" destId="{8B73CB16-787D-4E69-ACFB-A7D65B874EAB}" srcOrd="1" destOrd="0" parTransId="{E02F2B59-3B8B-4B89-B19C-70B2336FE77C}" sibTransId="{20EEC2B5-9D02-4DEF-A662-219A6822F922}"/>
    <dgm:cxn modelId="{F6B9044D-CFF6-D845-ACE1-96C5224124F6}" type="presOf" srcId="{8B73CB16-787D-4E69-ACFB-A7D65B874EAB}" destId="{F59EF310-6F70-440C-A6BC-C60A24331AF8}" srcOrd="0" destOrd="0" presId="urn:microsoft.com/office/officeart/2005/8/layout/cycle5"/>
    <dgm:cxn modelId="{5CC38638-060B-4F8E-8372-3F163F69546E}" srcId="{CE1A7D1B-BB9F-437B-90EC-85738B2E41D5}" destId="{1DED69AB-C825-4A27-9135-B9659588798E}" srcOrd="0" destOrd="0" parTransId="{0C708B1C-5603-4FEF-BADD-695423B78C16}" sibTransId="{D8A04DDE-ECA6-4DB2-B6ED-394FBC183F59}"/>
    <dgm:cxn modelId="{A1D4782D-C70A-4C7D-AF3A-BBB0F4CD7B51}" srcId="{CE1A7D1B-BB9F-437B-90EC-85738B2E41D5}" destId="{D19FBC25-169A-4178-8B7C-F5419BC4C717}" srcOrd="2" destOrd="0" parTransId="{E6CBF32E-36A9-450B-A652-B3E28C6C3DCB}" sibTransId="{153F4E02-C21B-4FD1-9896-DBC0B8CB9AF0}"/>
    <dgm:cxn modelId="{3337D69A-CE81-9545-8A55-A0B9DCFFD983}" type="presOf" srcId="{153F4E02-C21B-4FD1-9896-DBC0B8CB9AF0}" destId="{DA87EC45-0BE3-48D3-881F-957834B5838F}" srcOrd="0" destOrd="0" presId="urn:microsoft.com/office/officeart/2005/8/layout/cycle5"/>
    <dgm:cxn modelId="{37F178A2-96E7-C147-B832-F0C535316FD1}" type="presOf" srcId="{4DEE8917-DCB9-4C80-835E-730C81E0D4DD}" destId="{88680C8D-CA0C-4EC4-8B62-ED7541CCD83F}" srcOrd="0" destOrd="0" presId="urn:microsoft.com/office/officeart/2005/8/layout/cycle5"/>
    <dgm:cxn modelId="{CAD1785E-B757-9542-9FA3-377CDE7320B9}" type="presOf" srcId="{D8A04DDE-ECA6-4DB2-B6ED-394FBC183F59}" destId="{26F91260-4DB7-45AE-9175-E37266C915C0}" srcOrd="0" destOrd="0" presId="urn:microsoft.com/office/officeart/2005/8/layout/cycle5"/>
    <dgm:cxn modelId="{4FD9E4F3-9043-5B46-971E-F97DD147A991}" type="presOf" srcId="{4FD299D7-98DE-445B-AD7A-2FD1C0ABB85A}" destId="{C05F39EC-B710-4E86-9547-BEABE0960379}" srcOrd="0" destOrd="0" presId="urn:microsoft.com/office/officeart/2005/8/layout/cycle5"/>
    <dgm:cxn modelId="{F4D4853D-D9BB-5F47-B743-3683203BF4B3}" type="presOf" srcId="{20EEC2B5-9D02-4DEF-A662-219A6822F922}" destId="{40831FF4-F057-4BF8-9BCD-6991231638E5}" srcOrd="0" destOrd="0" presId="urn:microsoft.com/office/officeart/2005/8/layout/cycle5"/>
    <dgm:cxn modelId="{6B0A1E7E-B5DE-1548-ABD9-CABEDBDEFE87}" type="presOf" srcId="{CE1A7D1B-BB9F-437B-90EC-85738B2E41D5}" destId="{5E10E91F-B1C4-437F-B530-B6836500E6BD}" srcOrd="0" destOrd="0" presId="urn:microsoft.com/office/officeart/2005/8/layout/cycle5"/>
    <dgm:cxn modelId="{FABB9EB0-550B-134E-9E51-0768844E4C23}" type="presOf" srcId="{40D06045-9DA7-4940-83CB-0D9630709FDB}" destId="{ED56F317-55C4-4A78-8412-5188F9C5E970}" srcOrd="0" destOrd="0" presId="urn:microsoft.com/office/officeart/2005/8/layout/cycle5"/>
    <dgm:cxn modelId="{87E92378-0051-154C-B658-8327AFD350AB}" type="presOf" srcId="{1DED69AB-C825-4A27-9135-B9659588798E}" destId="{0F0B274E-17D0-4FB3-BFE2-328AA83D205A}" srcOrd="0" destOrd="0" presId="urn:microsoft.com/office/officeart/2005/8/layout/cycle5"/>
    <dgm:cxn modelId="{A04D7DB4-209F-47B1-AE0D-316C47964E8F}" srcId="{CE1A7D1B-BB9F-437B-90EC-85738B2E41D5}" destId="{4FD299D7-98DE-445B-AD7A-2FD1C0ABB85A}" srcOrd="3" destOrd="0" parTransId="{C06B23D6-2280-469B-84D9-3DA646639B86}" sibTransId="{4DEE8917-DCB9-4C80-835E-730C81E0D4DD}"/>
    <dgm:cxn modelId="{9937759B-80B8-E147-B003-12B91F422FA6}" type="presOf" srcId="{D19FBC25-169A-4178-8B7C-F5419BC4C717}" destId="{1EAE41A8-7786-492D-8951-C3E0EC263C15}" srcOrd="0" destOrd="0" presId="urn:microsoft.com/office/officeart/2005/8/layout/cycle5"/>
    <dgm:cxn modelId="{F2C3ED7A-1E26-7041-9484-199D4F67A755}" type="presOf" srcId="{4D880298-08B1-4434-8B32-95B90DA3E3AA}" destId="{7849D312-6353-4F73-94B7-955775C1E8A2}" srcOrd="0" destOrd="0" presId="urn:microsoft.com/office/officeart/2005/8/layout/cycle5"/>
    <dgm:cxn modelId="{9420DCA2-3076-4B31-883E-3DF4C3F65863}" srcId="{CE1A7D1B-BB9F-437B-90EC-85738B2E41D5}" destId="{40D06045-9DA7-4940-83CB-0D9630709FDB}" srcOrd="4" destOrd="0" parTransId="{0DD7BF7C-C7D7-4E46-95AC-D8C36D030DDB}" sibTransId="{4D880298-08B1-4434-8B32-95B90DA3E3AA}"/>
    <dgm:cxn modelId="{1973B5F5-3234-ED41-B552-5ACF367EA7AB}" type="presParOf" srcId="{5E10E91F-B1C4-437F-B530-B6836500E6BD}" destId="{0F0B274E-17D0-4FB3-BFE2-328AA83D205A}" srcOrd="0" destOrd="0" presId="urn:microsoft.com/office/officeart/2005/8/layout/cycle5"/>
    <dgm:cxn modelId="{157305FE-53EB-7C47-B041-77343B46D6F5}" type="presParOf" srcId="{5E10E91F-B1C4-437F-B530-B6836500E6BD}" destId="{34C169F1-5535-4D0F-B9DA-592940A1C416}" srcOrd="1" destOrd="0" presId="urn:microsoft.com/office/officeart/2005/8/layout/cycle5"/>
    <dgm:cxn modelId="{063E0B58-8C11-D840-80EF-726DA92A51EA}" type="presParOf" srcId="{5E10E91F-B1C4-437F-B530-B6836500E6BD}" destId="{26F91260-4DB7-45AE-9175-E37266C915C0}" srcOrd="2" destOrd="0" presId="urn:microsoft.com/office/officeart/2005/8/layout/cycle5"/>
    <dgm:cxn modelId="{1AC375CE-C290-DA44-97EA-8452B6A7CBB5}" type="presParOf" srcId="{5E10E91F-B1C4-437F-B530-B6836500E6BD}" destId="{F59EF310-6F70-440C-A6BC-C60A24331AF8}" srcOrd="3" destOrd="0" presId="urn:microsoft.com/office/officeart/2005/8/layout/cycle5"/>
    <dgm:cxn modelId="{52CCFC72-AB67-6941-888F-25711395FA23}" type="presParOf" srcId="{5E10E91F-B1C4-437F-B530-B6836500E6BD}" destId="{5951CD7F-534A-4CC8-92DC-5C8962A54EDD}" srcOrd="4" destOrd="0" presId="urn:microsoft.com/office/officeart/2005/8/layout/cycle5"/>
    <dgm:cxn modelId="{59E93E5E-6890-8F42-96E6-584C6368E516}" type="presParOf" srcId="{5E10E91F-B1C4-437F-B530-B6836500E6BD}" destId="{40831FF4-F057-4BF8-9BCD-6991231638E5}" srcOrd="5" destOrd="0" presId="urn:microsoft.com/office/officeart/2005/8/layout/cycle5"/>
    <dgm:cxn modelId="{B06DC1C6-33DF-2A40-A141-5CADD1EE744B}" type="presParOf" srcId="{5E10E91F-B1C4-437F-B530-B6836500E6BD}" destId="{1EAE41A8-7786-492D-8951-C3E0EC263C15}" srcOrd="6" destOrd="0" presId="urn:microsoft.com/office/officeart/2005/8/layout/cycle5"/>
    <dgm:cxn modelId="{55C09491-4DC7-2F4B-A4FE-D27F05708B09}" type="presParOf" srcId="{5E10E91F-B1C4-437F-B530-B6836500E6BD}" destId="{CD97B183-6193-4494-931C-63BAF638157F}" srcOrd="7" destOrd="0" presId="urn:microsoft.com/office/officeart/2005/8/layout/cycle5"/>
    <dgm:cxn modelId="{672D50F5-2205-9143-9019-3E444FD95647}" type="presParOf" srcId="{5E10E91F-B1C4-437F-B530-B6836500E6BD}" destId="{DA87EC45-0BE3-48D3-881F-957834B5838F}" srcOrd="8" destOrd="0" presId="urn:microsoft.com/office/officeart/2005/8/layout/cycle5"/>
    <dgm:cxn modelId="{99348488-2104-DE4F-9AEB-906180000983}" type="presParOf" srcId="{5E10E91F-B1C4-437F-B530-B6836500E6BD}" destId="{C05F39EC-B710-4E86-9547-BEABE0960379}" srcOrd="9" destOrd="0" presId="urn:microsoft.com/office/officeart/2005/8/layout/cycle5"/>
    <dgm:cxn modelId="{5C79C8FD-194B-4B40-9944-F5C5F54A7C65}" type="presParOf" srcId="{5E10E91F-B1C4-437F-B530-B6836500E6BD}" destId="{D9E15E2E-FE79-476A-9710-A20D3721F263}" srcOrd="10" destOrd="0" presId="urn:microsoft.com/office/officeart/2005/8/layout/cycle5"/>
    <dgm:cxn modelId="{132672A7-225F-BC4C-BF08-2D194070FF58}" type="presParOf" srcId="{5E10E91F-B1C4-437F-B530-B6836500E6BD}" destId="{88680C8D-CA0C-4EC4-8B62-ED7541CCD83F}" srcOrd="11" destOrd="0" presId="urn:microsoft.com/office/officeart/2005/8/layout/cycle5"/>
    <dgm:cxn modelId="{7D388405-500A-8E46-B869-9ACA07A227FE}" type="presParOf" srcId="{5E10E91F-B1C4-437F-B530-B6836500E6BD}" destId="{ED56F317-55C4-4A78-8412-5188F9C5E970}" srcOrd="12" destOrd="0" presId="urn:microsoft.com/office/officeart/2005/8/layout/cycle5"/>
    <dgm:cxn modelId="{9D60C4BA-790F-2E4E-A263-690FA660B267}" type="presParOf" srcId="{5E10E91F-B1C4-437F-B530-B6836500E6BD}" destId="{9E261DCA-449C-4FF1-A679-BAF7C4091189}" srcOrd="13" destOrd="0" presId="urn:microsoft.com/office/officeart/2005/8/layout/cycle5"/>
    <dgm:cxn modelId="{FE37FA3B-9F0D-3047-9D91-DC3578A599FD}" type="presParOf" srcId="{5E10E91F-B1C4-437F-B530-B6836500E6BD}" destId="{7849D312-6353-4F73-94B7-955775C1E8A2}"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1A7D1B-BB9F-437B-90EC-85738B2E41D5}"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1DED69AB-C825-4A27-9135-B9659588798E}">
      <dgm:prSet phldrT="[Text]" custT="1"/>
      <dgm:spPr>
        <a:noFill/>
        <a:ln>
          <a:solidFill>
            <a:schemeClr val="accent5"/>
          </a:solidFill>
        </a:ln>
      </dgm:spPr>
      <dgm:t>
        <a:bodyPr/>
        <a:lstStyle/>
        <a:p>
          <a:pPr>
            <a:spcAft>
              <a:spcPts val="0"/>
            </a:spcAft>
          </a:pPr>
          <a:r>
            <a:rPr lang="en-US" sz="1600" b="1" dirty="0">
              <a:solidFill>
                <a:schemeClr val="tx1"/>
              </a:solidFill>
              <a:effectLst/>
              <a:latin typeface="+mn-lt"/>
            </a:rPr>
            <a:t>CONDUCTING </a:t>
          </a:r>
        </a:p>
        <a:p>
          <a:pPr>
            <a:spcAft>
              <a:spcPts val="0"/>
            </a:spcAft>
          </a:pPr>
          <a:r>
            <a:rPr lang="en-US" sz="1600" b="1" dirty="0">
              <a:solidFill>
                <a:schemeClr val="tx1"/>
              </a:solidFill>
              <a:effectLst/>
              <a:latin typeface="+mn-lt"/>
            </a:rPr>
            <a:t>INDUSTRIAL DIAGNOSIS</a:t>
          </a:r>
        </a:p>
      </dgm:t>
    </dgm:pt>
    <dgm:pt modelId="{0C708B1C-5603-4FEF-BADD-695423B78C16}" type="parTrans" cxnId="{5CC38638-060B-4F8E-8372-3F163F69546E}">
      <dgm:prSet/>
      <dgm:spPr/>
      <dgm:t>
        <a:bodyPr/>
        <a:lstStyle/>
        <a:p>
          <a:endParaRPr lang="en-US" sz="3200" b="1" dirty="0">
            <a:latin typeface="+mn-lt"/>
          </a:endParaRPr>
        </a:p>
      </dgm:t>
    </dgm:pt>
    <dgm:pt modelId="{D8A04DDE-ECA6-4DB2-B6ED-394FBC183F59}" type="sibTrans" cxnId="{5CC38638-060B-4F8E-8372-3F163F69546E}">
      <dgm:prSet/>
      <dgm:spPr/>
      <dgm:t>
        <a:bodyPr/>
        <a:lstStyle/>
        <a:p>
          <a:endParaRPr lang="en-US" sz="3200" b="1" dirty="0">
            <a:latin typeface="+mn-lt"/>
          </a:endParaRPr>
        </a:p>
      </dgm:t>
    </dgm:pt>
    <dgm:pt modelId="{8B73CB16-787D-4E69-ACFB-A7D65B874EAB}">
      <dgm:prSet phldrT="[Text]" custT="1"/>
      <dgm:spPr>
        <a:solidFill>
          <a:srgbClr val="0099CC"/>
        </a:solidFill>
        <a:ln>
          <a:solidFill>
            <a:schemeClr val="accent5"/>
          </a:solidFill>
        </a:ln>
      </dgm:spPr>
      <dgm:t>
        <a:bodyPr/>
        <a:lstStyle/>
        <a:p>
          <a:pPr>
            <a:spcAft>
              <a:spcPts val="0"/>
            </a:spcAft>
          </a:pPr>
          <a:r>
            <a:rPr lang="en-US" sz="1600" b="1" dirty="0">
              <a:solidFill>
                <a:schemeClr val="bg1"/>
              </a:solidFill>
              <a:effectLst>
                <a:outerShdw blurRad="38100" dist="38100" dir="2700000" algn="tl">
                  <a:srgbClr val="000000">
                    <a:alpha val="43137"/>
                  </a:srgbClr>
                </a:outerShdw>
              </a:effectLst>
              <a:latin typeface="+mn-lt"/>
            </a:rPr>
            <a:t>DEFINING </a:t>
          </a:r>
        </a:p>
        <a:p>
          <a:pPr>
            <a:spcAft>
              <a:spcPts val="0"/>
            </a:spcAft>
          </a:pPr>
          <a:r>
            <a:rPr lang="en-US" sz="1600" b="1" dirty="0">
              <a:solidFill>
                <a:schemeClr val="bg1"/>
              </a:solidFill>
              <a:effectLst>
                <a:outerShdw blurRad="38100" dist="38100" dir="2700000" algn="tl">
                  <a:srgbClr val="000000">
                    <a:alpha val="43137"/>
                  </a:srgbClr>
                </a:outerShdw>
              </a:effectLst>
              <a:latin typeface="+mn-lt"/>
            </a:rPr>
            <a:t>STRATEGIC PRIORITIES</a:t>
          </a:r>
        </a:p>
      </dgm:t>
    </dgm:pt>
    <dgm:pt modelId="{E02F2B59-3B8B-4B89-B19C-70B2336FE77C}" type="parTrans" cxnId="{11204899-6661-4D2D-AF8D-AB8144AFB785}">
      <dgm:prSet/>
      <dgm:spPr/>
      <dgm:t>
        <a:bodyPr/>
        <a:lstStyle/>
        <a:p>
          <a:endParaRPr lang="en-US" sz="3200" b="1" dirty="0">
            <a:latin typeface="+mn-lt"/>
          </a:endParaRPr>
        </a:p>
      </dgm:t>
    </dgm:pt>
    <dgm:pt modelId="{20EEC2B5-9D02-4DEF-A662-219A6822F922}" type="sibTrans" cxnId="{11204899-6661-4D2D-AF8D-AB8144AFB785}">
      <dgm:prSet/>
      <dgm:spPr/>
      <dgm:t>
        <a:bodyPr/>
        <a:lstStyle/>
        <a:p>
          <a:endParaRPr lang="en-US" sz="3200" b="1" dirty="0">
            <a:latin typeface="+mn-lt"/>
          </a:endParaRPr>
        </a:p>
      </dgm:t>
    </dgm:pt>
    <dgm:pt modelId="{D19FBC25-169A-4178-8B7C-F5419BC4C717}">
      <dgm:prSet phldrT="[Text]" custT="1"/>
      <dgm:spPr>
        <a:noFill/>
        <a:ln>
          <a:solidFill>
            <a:schemeClr val="accent5"/>
          </a:solidFill>
        </a:ln>
      </dgm:spPr>
      <dgm:t>
        <a:bodyPr/>
        <a:lstStyle/>
        <a:p>
          <a:pPr>
            <a:spcAft>
              <a:spcPts val="0"/>
            </a:spcAft>
          </a:pPr>
          <a:r>
            <a:rPr lang="en-US" sz="1600" b="1" dirty="0">
              <a:solidFill>
                <a:schemeClr val="tx1"/>
              </a:solidFill>
              <a:latin typeface="+mn-lt"/>
            </a:rPr>
            <a:t>DESIGNING AN INDUSTRIAL </a:t>
          </a:r>
        </a:p>
        <a:p>
          <a:pPr>
            <a:spcAft>
              <a:spcPts val="0"/>
            </a:spcAft>
          </a:pPr>
          <a:r>
            <a:rPr lang="en-US" sz="1600" b="1" dirty="0">
              <a:solidFill>
                <a:schemeClr val="tx1"/>
              </a:solidFill>
              <a:latin typeface="+mn-lt"/>
            </a:rPr>
            <a:t>POLICY PACKAGE</a:t>
          </a:r>
        </a:p>
      </dgm:t>
    </dgm:pt>
    <dgm:pt modelId="{E6CBF32E-36A9-450B-A652-B3E28C6C3DCB}" type="parTrans" cxnId="{A1D4782D-C70A-4C7D-AF3A-BBB0F4CD7B51}">
      <dgm:prSet/>
      <dgm:spPr/>
      <dgm:t>
        <a:bodyPr/>
        <a:lstStyle/>
        <a:p>
          <a:endParaRPr lang="en-US" sz="3200" b="1" dirty="0">
            <a:latin typeface="+mn-lt"/>
          </a:endParaRPr>
        </a:p>
      </dgm:t>
    </dgm:pt>
    <dgm:pt modelId="{153F4E02-C21B-4FD1-9896-DBC0B8CB9AF0}" type="sibTrans" cxnId="{A1D4782D-C70A-4C7D-AF3A-BBB0F4CD7B51}">
      <dgm:prSet/>
      <dgm:spPr/>
      <dgm:t>
        <a:bodyPr/>
        <a:lstStyle/>
        <a:p>
          <a:endParaRPr lang="en-US" sz="3200" b="1" dirty="0">
            <a:solidFill>
              <a:srgbClr val="800000"/>
            </a:solidFill>
            <a:latin typeface="+mn-lt"/>
          </a:endParaRPr>
        </a:p>
      </dgm:t>
    </dgm:pt>
    <dgm:pt modelId="{4FD299D7-98DE-445B-AD7A-2FD1C0ABB85A}">
      <dgm:prSet phldrT="[Text]" custT="1"/>
      <dgm:spPr>
        <a:noFill/>
        <a:ln>
          <a:solidFill>
            <a:schemeClr val="accent5"/>
          </a:solidFill>
        </a:ln>
      </dgm:spPr>
      <dgm:t>
        <a:bodyPr/>
        <a:lstStyle/>
        <a:p>
          <a:r>
            <a:rPr lang="en-US" sz="1600" b="1" dirty="0">
              <a:solidFill>
                <a:schemeClr val="tx1"/>
              </a:solidFill>
              <a:latin typeface="+mn-lt"/>
            </a:rPr>
            <a:t>IMPLEMENTING INDUSTRIAL POLICY INSTRUMENTS</a:t>
          </a:r>
        </a:p>
      </dgm:t>
    </dgm:pt>
    <dgm:pt modelId="{C06B23D6-2280-469B-84D9-3DA646639B86}" type="parTrans" cxnId="{A04D7DB4-209F-47B1-AE0D-316C47964E8F}">
      <dgm:prSet/>
      <dgm:spPr/>
      <dgm:t>
        <a:bodyPr/>
        <a:lstStyle/>
        <a:p>
          <a:endParaRPr lang="en-US" sz="3200" b="1" dirty="0">
            <a:latin typeface="+mn-lt"/>
          </a:endParaRPr>
        </a:p>
      </dgm:t>
    </dgm:pt>
    <dgm:pt modelId="{4DEE8917-DCB9-4C80-835E-730C81E0D4DD}" type="sibTrans" cxnId="{A04D7DB4-209F-47B1-AE0D-316C47964E8F}">
      <dgm:prSet/>
      <dgm:spPr/>
      <dgm:t>
        <a:bodyPr/>
        <a:lstStyle/>
        <a:p>
          <a:endParaRPr lang="en-US" sz="3200" b="1" dirty="0">
            <a:latin typeface="+mn-lt"/>
          </a:endParaRPr>
        </a:p>
      </dgm:t>
    </dgm:pt>
    <dgm:pt modelId="{40D06045-9DA7-4940-83CB-0D9630709FDB}">
      <dgm:prSet phldrT="[Text]" custT="1"/>
      <dgm:spPr>
        <a:noFill/>
        <a:ln>
          <a:solidFill>
            <a:schemeClr val="accent5"/>
          </a:solidFill>
        </a:ln>
      </dgm:spPr>
      <dgm:t>
        <a:bodyPr/>
        <a:lstStyle/>
        <a:p>
          <a:pPr>
            <a:spcAft>
              <a:spcPts val="0"/>
            </a:spcAft>
          </a:pPr>
          <a:r>
            <a:rPr lang="en-US" sz="1600" b="1" dirty="0">
              <a:solidFill>
                <a:schemeClr val="tx1"/>
              </a:solidFill>
              <a:latin typeface="+mn-lt"/>
            </a:rPr>
            <a:t>MONITORING &amp; EVALUATING </a:t>
          </a:r>
        </a:p>
        <a:p>
          <a:pPr>
            <a:spcAft>
              <a:spcPts val="0"/>
            </a:spcAft>
          </a:pPr>
          <a:r>
            <a:rPr lang="en-US" sz="1600" b="1" dirty="0">
              <a:solidFill>
                <a:schemeClr val="tx1"/>
              </a:solidFill>
              <a:latin typeface="+mn-lt"/>
            </a:rPr>
            <a:t>POLICY IMPACT</a:t>
          </a:r>
          <a:endParaRPr lang="en-US" sz="1800" b="1" dirty="0">
            <a:solidFill>
              <a:schemeClr val="tx1"/>
            </a:solidFill>
            <a:latin typeface="+mn-lt"/>
          </a:endParaRPr>
        </a:p>
      </dgm:t>
    </dgm:pt>
    <dgm:pt modelId="{0DD7BF7C-C7D7-4E46-95AC-D8C36D030DDB}" type="parTrans" cxnId="{9420DCA2-3076-4B31-883E-3DF4C3F65863}">
      <dgm:prSet/>
      <dgm:spPr/>
      <dgm:t>
        <a:bodyPr/>
        <a:lstStyle/>
        <a:p>
          <a:endParaRPr lang="en-US" sz="3200" b="1" dirty="0">
            <a:latin typeface="+mn-lt"/>
          </a:endParaRPr>
        </a:p>
      </dgm:t>
    </dgm:pt>
    <dgm:pt modelId="{4D880298-08B1-4434-8B32-95B90DA3E3AA}" type="sibTrans" cxnId="{9420DCA2-3076-4B31-883E-3DF4C3F65863}">
      <dgm:prSet/>
      <dgm:spPr/>
      <dgm:t>
        <a:bodyPr/>
        <a:lstStyle/>
        <a:p>
          <a:endParaRPr lang="en-US" sz="3200" b="1" dirty="0">
            <a:latin typeface="+mn-lt"/>
          </a:endParaRPr>
        </a:p>
      </dgm:t>
    </dgm:pt>
    <dgm:pt modelId="{5E10E91F-B1C4-437F-B530-B6836500E6BD}" type="pres">
      <dgm:prSet presAssocID="{CE1A7D1B-BB9F-437B-90EC-85738B2E41D5}" presName="cycle" presStyleCnt="0">
        <dgm:presLayoutVars>
          <dgm:dir/>
          <dgm:resizeHandles val="exact"/>
        </dgm:presLayoutVars>
      </dgm:prSet>
      <dgm:spPr/>
      <dgm:t>
        <a:bodyPr/>
        <a:lstStyle/>
        <a:p>
          <a:endParaRPr lang="en-US"/>
        </a:p>
      </dgm:t>
    </dgm:pt>
    <dgm:pt modelId="{0F0B274E-17D0-4FB3-BFE2-328AA83D205A}" type="pres">
      <dgm:prSet presAssocID="{1DED69AB-C825-4A27-9135-B9659588798E}" presName="node" presStyleLbl="node1" presStyleIdx="0" presStyleCnt="5" custScaleX="121745" custScaleY="123473" custRadScaleRad="82190" custRadScaleInc="12009">
        <dgm:presLayoutVars>
          <dgm:bulletEnabled val="1"/>
        </dgm:presLayoutVars>
      </dgm:prSet>
      <dgm:spPr/>
      <dgm:t>
        <a:bodyPr/>
        <a:lstStyle/>
        <a:p>
          <a:endParaRPr lang="en-US"/>
        </a:p>
      </dgm:t>
    </dgm:pt>
    <dgm:pt modelId="{34C169F1-5535-4D0F-B9DA-592940A1C416}" type="pres">
      <dgm:prSet presAssocID="{1DED69AB-C825-4A27-9135-B9659588798E}" presName="spNode" presStyleCnt="0"/>
      <dgm:spPr/>
    </dgm:pt>
    <dgm:pt modelId="{26F91260-4DB7-45AE-9175-E37266C915C0}" type="pres">
      <dgm:prSet presAssocID="{D8A04DDE-ECA6-4DB2-B6ED-394FBC183F59}" presName="sibTrans" presStyleLbl="sibTrans1D1" presStyleIdx="0" presStyleCnt="5"/>
      <dgm:spPr/>
      <dgm:t>
        <a:bodyPr/>
        <a:lstStyle/>
        <a:p>
          <a:endParaRPr lang="en-US"/>
        </a:p>
      </dgm:t>
    </dgm:pt>
    <dgm:pt modelId="{F59EF310-6F70-440C-A6BC-C60A24331AF8}" type="pres">
      <dgm:prSet presAssocID="{8B73CB16-787D-4E69-ACFB-A7D65B874EAB}" presName="node" presStyleLbl="node1" presStyleIdx="1" presStyleCnt="5" custScaleX="114528" custScaleY="123473" custRadScaleRad="119053" custRadScaleInc="57687">
        <dgm:presLayoutVars>
          <dgm:bulletEnabled val="1"/>
        </dgm:presLayoutVars>
      </dgm:prSet>
      <dgm:spPr/>
      <dgm:t>
        <a:bodyPr/>
        <a:lstStyle/>
        <a:p>
          <a:endParaRPr lang="en-US"/>
        </a:p>
      </dgm:t>
    </dgm:pt>
    <dgm:pt modelId="{5951CD7F-534A-4CC8-92DC-5C8962A54EDD}" type="pres">
      <dgm:prSet presAssocID="{8B73CB16-787D-4E69-ACFB-A7D65B874EAB}" presName="spNode" presStyleCnt="0"/>
      <dgm:spPr/>
    </dgm:pt>
    <dgm:pt modelId="{40831FF4-F057-4BF8-9BCD-6991231638E5}" type="pres">
      <dgm:prSet presAssocID="{20EEC2B5-9D02-4DEF-A662-219A6822F922}" presName="sibTrans" presStyleLbl="sibTrans1D1" presStyleIdx="1" presStyleCnt="5"/>
      <dgm:spPr/>
      <dgm:t>
        <a:bodyPr/>
        <a:lstStyle/>
        <a:p>
          <a:endParaRPr lang="en-US"/>
        </a:p>
      </dgm:t>
    </dgm:pt>
    <dgm:pt modelId="{1EAE41A8-7786-492D-8951-C3E0EC263C15}" type="pres">
      <dgm:prSet presAssocID="{D19FBC25-169A-4178-8B7C-F5419BC4C717}" presName="node" presStyleLbl="node1" presStyleIdx="2" presStyleCnt="5" custScaleX="136294" custScaleY="123473" custRadScaleRad="124388" custRadScaleInc="-39504">
        <dgm:presLayoutVars>
          <dgm:bulletEnabled val="1"/>
        </dgm:presLayoutVars>
      </dgm:prSet>
      <dgm:spPr/>
      <dgm:t>
        <a:bodyPr/>
        <a:lstStyle/>
        <a:p>
          <a:endParaRPr lang="en-US"/>
        </a:p>
      </dgm:t>
    </dgm:pt>
    <dgm:pt modelId="{CD97B183-6193-4494-931C-63BAF638157F}" type="pres">
      <dgm:prSet presAssocID="{D19FBC25-169A-4178-8B7C-F5419BC4C717}" presName="spNode" presStyleCnt="0"/>
      <dgm:spPr/>
    </dgm:pt>
    <dgm:pt modelId="{DA87EC45-0BE3-48D3-881F-957834B5838F}" type="pres">
      <dgm:prSet presAssocID="{153F4E02-C21B-4FD1-9896-DBC0B8CB9AF0}" presName="sibTrans" presStyleLbl="sibTrans1D1" presStyleIdx="2" presStyleCnt="5"/>
      <dgm:spPr/>
      <dgm:t>
        <a:bodyPr/>
        <a:lstStyle/>
        <a:p>
          <a:endParaRPr lang="en-US"/>
        </a:p>
      </dgm:t>
    </dgm:pt>
    <dgm:pt modelId="{C05F39EC-B710-4E86-9547-BEABE0960379}" type="pres">
      <dgm:prSet presAssocID="{4FD299D7-98DE-445B-AD7A-2FD1C0ABB85A}" presName="node" presStyleLbl="node1" presStyleIdx="3" presStyleCnt="5" custScaleX="152029" custScaleY="123473" custRadScaleRad="125258" custRadScaleInc="37718">
        <dgm:presLayoutVars>
          <dgm:bulletEnabled val="1"/>
        </dgm:presLayoutVars>
      </dgm:prSet>
      <dgm:spPr/>
      <dgm:t>
        <a:bodyPr/>
        <a:lstStyle/>
        <a:p>
          <a:endParaRPr lang="en-US"/>
        </a:p>
      </dgm:t>
    </dgm:pt>
    <dgm:pt modelId="{D9E15E2E-FE79-476A-9710-A20D3721F263}" type="pres">
      <dgm:prSet presAssocID="{4FD299D7-98DE-445B-AD7A-2FD1C0ABB85A}" presName="spNode" presStyleCnt="0"/>
      <dgm:spPr/>
    </dgm:pt>
    <dgm:pt modelId="{88680C8D-CA0C-4EC4-8B62-ED7541CCD83F}" type="pres">
      <dgm:prSet presAssocID="{4DEE8917-DCB9-4C80-835E-730C81E0D4DD}" presName="sibTrans" presStyleLbl="sibTrans1D1" presStyleIdx="3" presStyleCnt="5"/>
      <dgm:spPr/>
      <dgm:t>
        <a:bodyPr/>
        <a:lstStyle/>
        <a:p>
          <a:endParaRPr lang="en-US"/>
        </a:p>
      </dgm:t>
    </dgm:pt>
    <dgm:pt modelId="{ED56F317-55C4-4A78-8412-5188F9C5E970}" type="pres">
      <dgm:prSet presAssocID="{40D06045-9DA7-4940-83CB-0D9630709FDB}" presName="node" presStyleLbl="node1" presStyleIdx="4" presStyleCnt="5" custScaleX="128247" custScaleY="123473" custRadScaleRad="113859" custRadScaleInc="-61706">
        <dgm:presLayoutVars>
          <dgm:bulletEnabled val="1"/>
        </dgm:presLayoutVars>
      </dgm:prSet>
      <dgm:spPr/>
      <dgm:t>
        <a:bodyPr/>
        <a:lstStyle/>
        <a:p>
          <a:endParaRPr lang="en-US"/>
        </a:p>
      </dgm:t>
    </dgm:pt>
    <dgm:pt modelId="{9E261DCA-449C-4FF1-A679-BAF7C4091189}" type="pres">
      <dgm:prSet presAssocID="{40D06045-9DA7-4940-83CB-0D9630709FDB}" presName="spNode" presStyleCnt="0"/>
      <dgm:spPr/>
    </dgm:pt>
    <dgm:pt modelId="{7849D312-6353-4F73-94B7-955775C1E8A2}" type="pres">
      <dgm:prSet presAssocID="{4D880298-08B1-4434-8B32-95B90DA3E3AA}" presName="sibTrans" presStyleLbl="sibTrans1D1" presStyleIdx="4" presStyleCnt="5"/>
      <dgm:spPr/>
      <dgm:t>
        <a:bodyPr/>
        <a:lstStyle/>
        <a:p>
          <a:endParaRPr lang="en-US"/>
        </a:p>
      </dgm:t>
    </dgm:pt>
  </dgm:ptLst>
  <dgm:cxnLst>
    <dgm:cxn modelId="{11204899-6661-4D2D-AF8D-AB8144AFB785}" srcId="{CE1A7D1B-BB9F-437B-90EC-85738B2E41D5}" destId="{8B73CB16-787D-4E69-ACFB-A7D65B874EAB}" srcOrd="1" destOrd="0" parTransId="{E02F2B59-3B8B-4B89-B19C-70B2336FE77C}" sibTransId="{20EEC2B5-9D02-4DEF-A662-219A6822F922}"/>
    <dgm:cxn modelId="{F6B9044D-CFF6-D845-ACE1-96C5224124F6}" type="presOf" srcId="{8B73CB16-787D-4E69-ACFB-A7D65B874EAB}" destId="{F59EF310-6F70-440C-A6BC-C60A24331AF8}" srcOrd="0" destOrd="0" presId="urn:microsoft.com/office/officeart/2005/8/layout/cycle5"/>
    <dgm:cxn modelId="{5CC38638-060B-4F8E-8372-3F163F69546E}" srcId="{CE1A7D1B-BB9F-437B-90EC-85738B2E41D5}" destId="{1DED69AB-C825-4A27-9135-B9659588798E}" srcOrd="0" destOrd="0" parTransId="{0C708B1C-5603-4FEF-BADD-695423B78C16}" sibTransId="{D8A04DDE-ECA6-4DB2-B6ED-394FBC183F59}"/>
    <dgm:cxn modelId="{A1D4782D-C70A-4C7D-AF3A-BBB0F4CD7B51}" srcId="{CE1A7D1B-BB9F-437B-90EC-85738B2E41D5}" destId="{D19FBC25-169A-4178-8B7C-F5419BC4C717}" srcOrd="2" destOrd="0" parTransId="{E6CBF32E-36A9-450B-A652-B3E28C6C3DCB}" sibTransId="{153F4E02-C21B-4FD1-9896-DBC0B8CB9AF0}"/>
    <dgm:cxn modelId="{3337D69A-CE81-9545-8A55-A0B9DCFFD983}" type="presOf" srcId="{153F4E02-C21B-4FD1-9896-DBC0B8CB9AF0}" destId="{DA87EC45-0BE3-48D3-881F-957834B5838F}" srcOrd="0" destOrd="0" presId="urn:microsoft.com/office/officeart/2005/8/layout/cycle5"/>
    <dgm:cxn modelId="{37F178A2-96E7-C147-B832-F0C535316FD1}" type="presOf" srcId="{4DEE8917-DCB9-4C80-835E-730C81E0D4DD}" destId="{88680C8D-CA0C-4EC4-8B62-ED7541CCD83F}" srcOrd="0" destOrd="0" presId="urn:microsoft.com/office/officeart/2005/8/layout/cycle5"/>
    <dgm:cxn modelId="{CAD1785E-B757-9542-9FA3-377CDE7320B9}" type="presOf" srcId="{D8A04DDE-ECA6-4DB2-B6ED-394FBC183F59}" destId="{26F91260-4DB7-45AE-9175-E37266C915C0}" srcOrd="0" destOrd="0" presId="urn:microsoft.com/office/officeart/2005/8/layout/cycle5"/>
    <dgm:cxn modelId="{4FD9E4F3-9043-5B46-971E-F97DD147A991}" type="presOf" srcId="{4FD299D7-98DE-445B-AD7A-2FD1C0ABB85A}" destId="{C05F39EC-B710-4E86-9547-BEABE0960379}" srcOrd="0" destOrd="0" presId="urn:microsoft.com/office/officeart/2005/8/layout/cycle5"/>
    <dgm:cxn modelId="{F4D4853D-D9BB-5F47-B743-3683203BF4B3}" type="presOf" srcId="{20EEC2B5-9D02-4DEF-A662-219A6822F922}" destId="{40831FF4-F057-4BF8-9BCD-6991231638E5}" srcOrd="0" destOrd="0" presId="urn:microsoft.com/office/officeart/2005/8/layout/cycle5"/>
    <dgm:cxn modelId="{6B0A1E7E-B5DE-1548-ABD9-CABEDBDEFE87}" type="presOf" srcId="{CE1A7D1B-BB9F-437B-90EC-85738B2E41D5}" destId="{5E10E91F-B1C4-437F-B530-B6836500E6BD}" srcOrd="0" destOrd="0" presId="urn:microsoft.com/office/officeart/2005/8/layout/cycle5"/>
    <dgm:cxn modelId="{FABB9EB0-550B-134E-9E51-0768844E4C23}" type="presOf" srcId="{40D06045-9DA7-4940-83CB-0D9630709FDB}" destId="{ED56F317-55C4-4A78-8412-5188F9C5E970}" srcOrd="0" destOrd="0" presId="urn:microsoft.com/office/officeart/2005/8/layout/cycle5"/>
    <dgm:cxn modelId="{87E92378-0051-154C-B658-8327AFD350AB}" type="presOf" srcId="{1DED69AB-C825-4A27-9135-B9659588798E}" destId="{0F0B274E-17D0-4FB3-BFE2-328AA83D205A}" srcOrd="0" destOrd="0" presId="urn:microsoft.com/office/officeart/2005/8/layout/cycle5"/>
    <dgm:cxn modelId="{A04D7DB4-209F-47B1-AE0D-316C47964E8F}" srcId="{CE1A7D1B-BB9F-437B-90EC-85738B2E41D5}" destId="{4FD299D7-98DE-445B-AD7A-2FD1C0ABB85A}" srcOrd="3" destOrd="0" parTransId="{C06B23D6-2280-469B-84D9-3DA646639B86}" sibTransId="{4DEE8917-DCB9-4C80-835E-730C81E0D4DD}"/>
    <dgm:cxn modelId="{9937759B-80B8-E147-B003-12B91F422FA6}" type="presOf" srcId="{D19FBC25-169A-4178-8B7C-F5419BC4C717}" destId="{1EAE41A8-7786-492D-8951-C3E0EC263C15}" srcOrd="0" destOrd="0" presId="urn:microsoft.com/office/officeart/2005/8/layout/cycle5"/>
    <dgm:cxn modelId="{F2C3ED7A-1E26-7041-9484-199D4F67A755}" type="presOf" srcId="{4D880298-08B1-4434-8B32-95B90DA3E3AA}" destId="{7849D312-6353-4F73-94B7-955775C1E8A2}" srcOrd="0" destOrd="0" presId="urn:microsoft.com/office/officeart/2005/8/layout/cycle5"/>
    <dgm:cxn modelId="{9420DCA2-3076-4B31-883E-3DF4C3F65863}" srcId="{CE1A7D1B-BB9F-437B-90EC-85738B2E41D5}" destId="{40D06045-9DA7-4940-83CB-0D9630709FDB}" srcOrd="4" destOrd="0" parTransId="{0DD7BF7C-C7D7-4E46-95AC-D8C36D030DDB}" sibTransId="{4D880298-08B1-4434-8B32-95B90DA3E3AA}"/>
    <dgm:cxn modelId="{1973B5F5-3234-ED41-B552-5ACF367EA7AB}" type="presParOf" srcId="{5E10E91F-B1C4-437F-B530-B6836500E6BD}" destId="{0F0B274E-17D0-4FB3-BFE2-328AA83D205A}" srcOrd="0" destOrd="0" presId="urn:microsoft.com/office/officeart/2005/8/layout/cycle5"/>
    <dgm:cxn modelId="{157305FE-53EB-7C47-B041-77343B46D6F5}" type="presParOf" srcId="{5E10E91F-B1C4-437F-B530-B6836500E6BD}" destId="{34C169F1-5535-4D0F-B9DA-592940A1C416}" srcOrd="1" destOrd="0" presId="urn:microsoft.com/office/officeart/2005/8/layout/cycle5"/>
    <dgm:cxn modelId="{063E0B58-8C11-D840-80EF-726DA92A51EA}" type="presParOf" srcId="{5E10E91F-B1C4-437F-B530-B6836500E6BD}" destId="{26F91260-4DB7-45AE-9175-E37266C915C0}" srcOrd="2" destOrd="0" presId="urn:microsoft.com/office/officeart/2005/8/layout/cycle5"/>
    <dgm:cxn modelId="{1AC375CE-C290-DA44-97EA-8452B6A7CBB5}" type="presParOf" srcId="{5E10E91F-B1C4-437F-B530-B6836500E6BD}" destId="{F59EF310-6F70-440C-A6BC-C60A24331AF8}" srcOrd="3" destOrd="0" presId="urn:microsoft.com/office/officeart/2005/8/layout/cycle5"/>
    <dgm:cxn modelId="{52CCFC72-AB67-6941-888F-25711395FA23}" type="presParOf" srcId="{5E10E91F-B1C4-437F-B530-B6836500E6BD}" destId="{5951CD7F-534A-4CC8-92DC-5C8962A54EDD}" srcOrd="4" destOrd="0" presId="urn:microsoft.com/office/officeart/2005/8/layout/cycle5"/>
    <dgm:cxn modelId="{59E93E5E-6890-8F42-96E6-584C6368E516}" type="presParOf" srcId="{5E10E91F-B1C4-437F-B530-B6836500E6BD}" destId="{40831FF4-F057-4BF8-9BCD-6991231638E5}" srcOrd="5" destOrd="0" presId="urn:microsoft.com/office/officeart/2005/8/layout/cycle5"/>
    <dgm:cxn modelId="{B06DC1C6-33DF-2A40-A141-5CADD1EE744B}" type="presParOf" srcId="{5E10E91F-B1C4-437F-B530-B6836500E6BD}" destId="{1EAE41A8-7786-492D-8951-C3E0EC263C15}" srcOrd="6" destOrd="0" presId="urn:microsoft.com/office/officeart/2005/8/layout/cycle5"/>
    <dgm:cxn modelId="{55C09491-4DC7-2F4B-A4FE-D27F05708B09}" type="presParOf" srcId="{5E10E91F-B1C4-437F-B530-B6836500E6BD}" destId="{CD97B183-6193-4494-931C-63BAF638157F}" srcOrd="7" destOrd="0" presId="urn:microsoft.com/office/officeart/2005/8/layout/cycle5"/>
    <dgm:cxn modelId="{672D50F5-2205-9143-9019-3E444FD95647}" type="presParOf" srcId="{5E10E91F-B1C4-437F-B530-B6836500E6BD}" destId="{DA87EC45-0BE3-48D3-881F-957834B5838F}" srcOrd="8" destOrd="0" presId="urn:microsoft.com/office/officeart/2005/8/layout/cycle5"/>
    <dgm:cxn modelId="{99348488-2104-DE4F-9AEB-906180000983}" type="presParOf" srcId="{5E10E91F-B1C4-437F-B530-B6836500E6BD}" destId="{C05F39EC-B710-4E86-9547-BEABE0960379}" srcOrd="9" destOrd="0" presId="urn:microsoft.com/office/officeart/2005/8/layout/cycle5"/>
    <dgm:cxn modelId="{5C79C8FD-194B-4B40-9944-F5C5F54A7C65}" type="presParOf" srcId="{5E10E91F-B1C4-437F-B530-B6836500E6BD}" destId="{D9E15E2E-FE79-476A-9710-A20D3721F263}" srcOrd="10" destOrd="0" presId="urn:microsoft.com/office/officeart/2005/8/layout/cycle5"/>
    <dgm:cxn modelId="{132672A7-225F-BC4C-BF08-2D194070FF58}" type="presParOf" srcId="{5E10E91F-B1C4-437F-B530-B6836500E6BD}" destId="{88680C8D-CA0C-4EC4-8B62-ED7541CCD83F}" srcOrd="11" destOrd="0" presId="urn:microsoft.com/office/officeart/2005/8/layout/cycle5"/>
    <dgm:cxn modelId="{7D388405-500A-8E46-B869-9ACA07A227FE}" type="presParOf" srcId="{5E10E91F-B1C4-437F-B530-B6836500E6BD}" destId="{ED56F317-55C4-4A78-8412-5188F9C5E970}" srcOrd="12" destOrd="0" presId="urn:microsoft.com/office/officeart/2005/8/layout/cycle5"/>
    <dgm:cxn modelId="{9D60C4BA-790F-2E4E-A263-690FA660B267}" type="presParOf" srcId="{5E10E91F-B1C4-437F-B530-B6836500E6BD}" destId="{9E261DCA-449C-4FF1-A679-BAF7C4091189}" srcOrd="13" destOrd="0" presId="urn:microsoft.com/office/officeart/2005/8/layout/cycle5"/>
    <dgm:cxn modelId="{FE37FA3B-9F0D-3047-9D91-DC3578A599FD}" type="presParOf" srcId="{5E10E91F-B1C4-437F-B530-B6836500E6BD}" destId="{7849D312-6353-4F73-94B7-955775C1E8A2}"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1A7D1B-BB9F-437B-90EC-85738B2E41D5}"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1DED69AB-C825-4A27-9135-B9659588798E}">
      <dgm:prSet phldrT="[Text]" custT="1"/>
      <dgm:spPr>
        <a:noFill/>
        <a:ln>
          <a:solidFill>
            <a:schemeClr val="accent5"/>
          </a:solidFill>
        </a:ln>
      </dgm:spPr>
      <dgm:t>
        <a:bodyPr/>
        <a:lstStyle/>
        <a:p>
          <a:pPr>
            <a:spcAft>
              <a:spcPts val="0"/>
            </a:spcAft>
          </a:pPr>
          <a:r>
            <a:rPr lang="en-US" sz="1600" b="1" dirty="0">
              <a:solidFill>
                <a:schemeClr val="tx1"/>
              </a:solidFill>
              <a:effectLst/>
              <a:latin typeface="+mn-lt"/>
            </a:rPr>
            <a:t>CONDUCTING </a:t>
          </a:r>
        </a:p>
        <a:p>
          <a:pPr>
            <a:spcAft>
              <a:spcPts val="0"/>
            </a:spcAft>
          </a:pPr>
          <a:r>
            <a:rPr lang="en-US" sz="1600" b="1" dirty="0">
              <a:solidFill>
                <a:schemeClr val="tx1"/>
              </a:solidFill>
              <a:effectLst/>
              <a:latin typeface="+mn-lt"/>
            </a:rPr>
            <a:t>INDUSTRIAL DIAGNOSIS</a:t>
          </a:r>
        </a:p>
      </dgm:t>
    </dgm:pt>
    <dgm:pt modelId="{0C708B1C-5603-4FEF-BADD-695423B78C16}" type="parTrans" cxnId="{5CC38638-060B-4F8E-8372-3F163F69546E}">
      <dgm:prSet/>
      <dgm:spPr/>
      <dgm:t>
        <a:bodyPr/>
        <a:lstStyle/>
        <a:p>
          <a:endParaRPr lang="en-US" sz="3200" b="1" dirty="0">
            <a:latin typeface="+mn-lt"/>
          </a:endParaRPr>
        </a:p>
      </dgm:t>
    </dgm:pt>
    <dgm:pt modelId="{D8A04DDE-ECA6-4DB2-B6ED-394FBC183F59}" type="sibTrans" cxnId="{5CC38638-060B-4F8E-8372-3F163F69546E}">
      <dgm:prSet/>
      <dgm:spPr/>
      <dgm:t>
        <a:bodyPr/>
        <a:lstStyle/>
        <a:p>
          <a:endParaRPr lang="en-US" sz="3200" b="1" dirty="0">
            <a:latin typeface="+mn-lt"/>
          </a:endParaRPr>
        </a:p>
      </dgm:t>
    </dgm:pt>
    <dgm:pt modelId="{8B73CB16-787D-4E69-ACFB-A7D65B874EAB}">
      <dgm:prSet phldrT="[Text]" custT="1"/>
      <dgm:spPr>
        <a:noFill/>
        <a:ln>
          <a:solidFill>
            <a:schemeClr val="accent5"/>
          </a:solidFill>
        </a:ln>
      </dgm:spPr>
      <dgm:t>
        <a:bodyPr/>
        <a:lstStyle/>
        <a:p>
          <a:pPr>
            <a:spcAft>
              <a:spcPts val="0"/>
            </a:spcAft>
          </a:pPr>
          <a:r>
            <a:rPr lang="en-US" sz="1600" b="1" dirty="0">
              <a:solidFill>
                <a:schemeClr val="tx1"/>
              </a:solidFill>
              <a:effectLst/>
              <a:latin typeface="+mn-lt"/>
            </a:rPr>
            <a:t>DEFINING </a:t>
          </a:r>
        </a:p>
        <a:p>
          <a:pPr>
            <a:spcAft>
              <a:spcPts val="0"/>
            </a:spcAft>
          </a:pPr>
          <a:r>
            <a:rPr lang="en-US" sz="1600" b="1" dirty="0">
              <a:solidFill>
                <a:schemeClr val="tx1"/>
              </a:solidFill>
              <a:effectLst/>
              <a:latin typeface="+mn-lt"/>
            </a:rPr>
            <a:t>STRATEGIC PRIORITIES</a:t>
          </a:r>
        </a:p>
      </dgm:t>
    </dgm:pt>
    <dgm:pt modelId="{E02F2B59-3B8B-4B89-B19C-70B2336FE77C}" type="parTrans" cxnId="{11204899-6661-4D2D-AF8D-AB8144AFB785}">
      <dgm:prSet/>
      <dgm:spPr/>
      <dgm:t>
        <a:bodyPr/>
        <a:lstStyle/>
        <a:p>
          <a:endParaRPr lang="en-US" sz="3200" b="1" dirty="0">
            <a:latin typeface="+mn-lt"/>
          </a:endParaRPr>
        </a:p>
      </dgm:t>
    </dgm:pt>
    <dgm:pt modelId="{20EEC2B5-9D02-4DEF-A662-219A6822F922}" type="sibTrans" cxnId="{11204899-6661-4D2D-AF8D-AB8144AFB785}">
      <dgm:prSet/>
      <dgm:spPr/>
      <dgm:t>
        <a:bodyPr/>
        <a:lstStyle/>
        <a:p>
          <a:endParaRPr lang="en-US" sz="3200" b="1" dirty="0">
            <a:latin typeface="+mn-lt"/>
          </a:endParaRPr>
        </a:p>
      </dgm:t>
    </dgm:pt>
    <dgm:pt modelId="{D19FBC25-169A-4178-8B7C-F5419BC4C717}">
      <dgm:prSet phldrT="[Text]" custT="1"/>
      <dgm:spPr>
        <a:solidFill>
          <a:srgbClr val="0099CC"/>
        </a:solidFill>
        <a:ln>
          <a:solidFill>
            <a:schemeClr val="accent5"/>
          </a:solidFill>
        </a:ln>
      </dgm:spPr>
      <dgm:t>
        <a:bodyPr/>
        <a:lstStyle/>
        <a:p>
          <a:pPr>
            <a:spcAft>
              <a:spcPts val="0"/>
            </a:spcAft>
          </a:pPr>
          <a:r>
            <a:rPr lang="en-US" sz="1600" b="1" dirty="0">
              <a:solidFill>
                <a:schemeClr val="bg1"/>
              </a:solidFill>
              <a:effectLst>
                <a:outerShdw blurRad="38100" dist="38100" dir="2700000" algn="tl">
                  <a:srgbClr val="000000">
                    <a:alpha val="43137"/>
                  </a:srgbClr>
                </a:outerShdw>
              </a:effectLst>
              <a:latin typeface="+mn-lt"/>
            </a:rPr>
            <a:t>DESIGNING AN INDUSTRIAL </a:t>
          </a:r>
        </a:p>
        <a:p>
          <a:pPr>
            <a:spcAft>
              <a:spcPts val="0"/>
            </a:spcAft>
          </a:pPr>
          <a:r>
            <a:rPr lang="en-US" sz="1600" b="1" dirty="0">
              <a:solidFill>
                <a:schemeClr val="bg1"/>
              </a:solidFill>
              <a:effectLst>
                <a:outerShdw blurRad="38100" dist="38100" dir="2700000" algn="tl">
                  <a:srgbClr val="000000">
                    <a:alpha val="43137"/>
                  </a:srgbClr>
                </a:outerShdw>
              </a:effectLst>
              <a:latin typeface="+mn-lt"/>
            </a:rPr>
            <a:t>POLICY PACKAGE</a:t>
          </a:r>
        </a:p>
      </dgm:t>
    </dgm:pt>
    <dgm:pt modelId="{E6CBF32E-36A9-450B-A652-B3E28C6C3DCB}" type="parTrans" cxnId="{A1D4782D-C70A-4C7D-AF3A-BBB0F4CD7B51}">
      <dgm:prSet/>
      <dgm:spPr/>
      <dgm:t>
        <a:bodyPr/>
        <a:lstStyle/>
        <a:p>
          <a:endParaRPr lang="en-US" sz="3200" b="1" dirty="0">
            <a:latin typeface="+mn-lt"/>
          </a:endParaRPr>
        </a:p>
      </dgm:t>
    </dgm:pt>
    <dgm:pt modelId="{153F4E02-C21B-4FD1-9896-DBC0B8CB9AF0}" type="sibTrans" cxnId="{A1D4782D-C70A-4C7D-AF3A-BBB0F4CD7B51}">
      <dgm:prSet/>
      <dgm:spPr/>
      <dgm:t>
        <a:bodyPr/>
        <a:lstStyle/>
        <a:p>
          <a:endParaRPr lang="en-US" sz="3200" b="1" dirty="0">
            <a:solidFill>
              <a:srgbClr val="800000"/>
            </a:solidFill>
            <a:latin typeface="+mn-lt"/>
          </a:endParaRPr>
        </a:p>
      </dgm:t>
    </dgm:pt>
    <dgm:pt modelId="{4FD299D7-98DE-445B-AD7A-2FD1C0ABB85A}">
      <dgm:prSet phldrT="[Text]" custT="1"/>
      <dgm:spPr>
        <a:noFill/>
        <a:ln>
          <a:solidFill>
            <a:schemeClr val="accent5"/>
          </a:solidFill>
        </a:ln>
      </dgm:spPr>
      <dgm:t>
        <a:bodyPr/>
        <a:lstStyle/>
        <a:p>
          <a:r>
            <a:rPr lang="en-US" sz="1600" b="1" dirty="0">
              <a:solidFill>
                <a:schemeClr val="tx1"/>
              </a:solidFill>
              <a:latin typeface="+mn-lt"/>
            </a:rPr>
            <a:t>IMPLEMENTING INDUSTRIAL POLICY INSTRUMENTS</a:t>
          </a:r>
        </a:p>
      </dgm:t>
    </dgm:pt>
    <dgm:pt modelId="{C06B23D6-2280-469B-84D9-3DA646639B86}" type="parTrans" cxnId="{A04D7DB4-209F-47B1-AE0D-316C47964E8F}">
      <dgm:prSet/>
      <dgm:spPr/>
      <dgm:t>
        <a:bodyPr/>
        <a:lstStyle/>
        <a:p>
          <a:endParaRPr lang="en-US" sz="3200" b="1" dirty="0">
            <a:latin typeface="+mn-lt"/>
          </a:endParaRPr>
        </a:p>
      </dgm:t>
    </dgm:pt>
    <dgm:pt modelId="{4DEE8917-DCB9-4C80-835E-730C81E0D4DD}" type="sibTrans" cxnId="{A04D7DB4-209F-47B1-AE0D-316C47964E8F}">
      <dgm:prSet/>
      <dgm:spPr/>
      <dgm:t>
        <a:bodyPr/>
        <a:lstStyle/>
        <a:p>
          <a:endParaRPr lang="en-US" sz="3200" b="1" dirty="0">
            <a:latin typeface="+mn-lt"/>
          </a:endParaRPr>
        </a:p>
      </dgm:t>
    </dgm:pt>
    <dgm:pt modelId="{40D06045-9DA7-4940-83CB-0D9630709FDB}">
      <dgm:prSet phldrT="[Text]" custT="1"/>
      <dgm:spPr>
        <a:noFill/>
        <a:ln>
          <a:solidFill>
            <a:schemeClr val="accent5"/>
          </a:solidFill>
        </a:ln>
      </dgm:spPr>
      <dgm:t>
        <a:bodyPr/>
        <a:lstStyle/>
        <a:p>
          <a:pPr>
            <a:spcAft>
              <a:spcPts val="0"/>
            </a:spcAft>
          </a:pPr>
          <a:r>
            <a:rPr lang="en-US" sz="1600" b="1" dirty="0">
              <a:solidFill>
                <a:schemeClr val="tx1"/>
              </a:solidFill>
              <a:latin typeface="+mn-lt"/>
            </a:rPr>
            <a:t>MONITORING &amp; EVALUATING </a:t>
          </a:r>
        </a:p>
        <a:p>
          <a:pPr>
            <a:spcAft>
              <a:spcPts val="0"/>
            </a:spcAft>
          </a:pPr>
          <a:r>
            <a:rPr lang="en-US" sz="1600" b="1" dirty="0">
              <a:solidFill>
                <a:schemeClr val="tx1"/>
              </a:solidFill>
              <a:latin typeface="+mn-lt"/>
            </a:rPr>
            <a:t>POLICY IMPACT</a:t>
          </a:r>
          <a:endParaRPr lang="en-US" sz="1800" b="1" dirty="0">
            <a:solidFill>
              <a:schemeClr val="tx1"/>
            </a:solidFill>
            <a:latin typeface="+mn-lt"/>
          </a:endParaRPr>
        </a:p>
      </dgm:t>
    </dgm:pt>
    <dgm:pt modelId="{0DD7BF7C-C7D7-4E46-95AC-D8C36D030DDB}" type="parTrans" cxnId="{9420DCA2-3076-4B31-883E-3DF4C3F65863}">
      <dgm:prSet/>
      <dgm:spPr/>
      <dgm:t>
        <a:bodyPr/>
        <a:lstStyle/>
        <a:p>
          <a:endParaRPr lang="en-US" sz="3200" b="1" dirty="0">
            <a:latin typeface="+mn-lt"/>
          </a:endParaRPr>
        </a:p>
      </dgm:t>
    </dgm:pt>
    <dgm:pt modelId="{4D880298-08B1-4434-8B32-95B90DA3E3AA}" type="sibTrans" cxnId="{9420DCA2-3076-4B31-883E-3DF4C3F65863}">
      <dgm:prSet/>
      <dgm:spPr/>
      <dgm:t>
        <a:bodyPr/>
        <a:lstStyle/>
        <a:p>
          <a:endParaRPr lang="en-US" sz="3200" b="1" dirty="0">
            <a:latin typeface="+mn-lt"/>
          </a:endParaRPr>
        </a:p>
      </dgm:t>
    </dgm:pt>
    <dgm:pt modelId="{5E10E91F-B1C4-437F-B530-B6836500E6BD}" type="pres">
      <dgm:prSet presAssocID="{CE1A7D1B-BB9F-437B-90EC-85738B2E41D5}" presName="cycle" presStyleCnt="0">
        <dgm:presLayoutVars>
          <dgm:dir/>
          <dgm:resizeHandles val="exact"/>
        </dgm:presLayoutVars>
      </dgm:prSet>
      <dgm:spPr/>
      <dgm:t>
        <a:bodyPr/>
        <a:lstStyle/>
        <a:p>
          <a:endParaRPr lang="en-US"/>
        </a:p>
      </dgm:t>
    </dgm:pt>
    <dgm:pt modelId="{0F0B274E-17D0-4FB3-BFE2-328AA83D205A}" type="pres">
      <dgm:prSet presAssocID="{1DED69AB-C825-4A27-9135-B9659588798E}" presName="node" presStyleLbl="node1" presStyleIdx="0" presStyleCnt="5" custScaleX="121745" custScaleY="123473" custRadScaleRad="82190" custRadScaleInc="12009">
        <dgm:presLayoutVars>
          <dgm:bulletEnabled val="1"/>
        </dgm:presLayoutVars>
      </dgm:prSet>
      <dgm:spPr/>
      <dgm:t>
        <a:bodyPr/>
        <a:lstStyle/>
        <a:p>
          <a:endParaRPr lang="en-US"/>
        </a:p>
      </dgm:t>
    </dgm:pt>
    <dgm:pt modelId="{34C169F1-5535-4D0F-B9DA-592940A1C416}" type="pres">
      <dgm:prSet presAssocID="{1DED69AB-C825-4A27-9135-B9659588798E}" presName="spNode" presStyleCnt="0"/>
      <dgm:spPr/>
    </dgm:pt>
    <dgm:pt modelId="{26F91260-4DB7-45AE-9175-E37266C915C0}" type="pres">
      <dgm:prSet presAssocID="{D8A04DDE-ECA6-4DB2-B6ED-394FBC183F59}" presName="sibTrans" presStyleLbl="sibTrans1D1" presStyleIdx="0" presStyleCnt="5"/>
      <dgm:spPr/>
      <dgm:t>
        <a:bodyPr/>
        <a:lstStyle/>
        <a:p>
          <a:endParaRPr lang="en-US"/>
        </a:p>
      </dgm:t>
    </dgm:pt>
    <dgm:pt modelId="{F59EF310-6F70-440C-A6BC-C60A24331AF8}" type="pres">
      <dgm:prSet presAssocID="{8B73CB16-787D-4E69-ACFB-A7D65B874EAB}" presName="node" presStyleLbl="node1" presStyleIdx="1" presStyleCnt="5" custScaleX="114528" custScaleY="123473" custRadScaleRad="119053" custRadScaleInc="57687">
        <dgm:presLayoutVars>
          <dgm:bulletEnabled val="1"/>
        </dgm:presLayoutVars>
      </dgm:prSet>
      <dgm:spPr/>
      <dgm:t>
        <a:bodyPr/>
        <a:lstStyle/>
        <a:p>
          <a:endParaRPr lang="en-US"/>
        </a:p>
      </dgm:t>
    </dgm:pt>
    <dgm:pt modelId="{5951CD7F-534A-4CC8-92DC-5C8962A54EDD}" type="pres">
      <dgm:prSet presAssocID="{8B73CB16-787D-4E69-ACFB-A7D65B874EAB}" presName="spNode" presStyleCnt="0"/>
      <dgm:spPr/>
    </dgm:pt>
    <dgm:pt modelId="{40831FF4-F057-4BF8-9BCD-6991231638E5}" type="pres">
      <dgm:prSet presAssocID="{20EEC2B5-9D02-4DEF-A662-219A6822F922}" presName="sibTrans" presStyleLbl="sibTrans1D1" presStyleIdx="1" presStyleCnt="5"/>
      <dgm:spPr/>
      <dgm:t>
        <a:bodyPr/>
        <a:lstStyle/>
        <a:p>
          <a:endParaRPr lang="en-US"/>
        </a:p>
      </dgm:t>
    </dgm:pt>
    <dgm:pt modelId="{1EAE41A8-7786-492D-8951-C3E0EC263C15}" type="pres">
      <dgm:prSet presAssocID="{D19FBC25-169A-4178-8B7C-F5419BC4C717}" presName="node" presStyleLbl="node1" presStyleIdx="2" presStyleCnt="5" custScaleX="136294" custScaleY="123473" custRadScaleRad="124388" custRadScaleInc="-39504">
        <dgm:presLayoutVars>
          <dgm:bulletEnabled val="1"/>
        </dgm:presLayoutVars>
      </dgm:prSet>
      <dgm:spPr/>
      <dgm:t>
        <a:bodyPr/>
        <a:lstStyle/>
        <a:p>
          <a:endParaRPr lang="en-US"/>
        </a:p>
      </dgm:t>
    </dgm:pt>
    <dgm:pt modelId="{CD97B183-6193-4494-931C-63BAF638157F}" type="pres">
      <dgm:prSet presAssocID="{D19FBC25-169A-4178-8B7C-F5419BC4C717}" presName="spNode" presStyleCnt="0"/>
      <dgm:spPr/>
    </dgm:pt>
    <dgm:pt modelId="{DA87EC45-0BE3-48D3-881F-957834B5838F}" type="pres">
      <dgm:prSet presAssocID="{153F4E02-C21B-4FD1-9896-DBC0B8CB9AF0}" presName="sibTrans" presStyleLbl="sibTrans1D1" presStyleIdx="2" presStyleCnt="5"/>
      <dgm:spPr/>
      <dgm:t>
        <a:bodyPr/>
        <a:lstStyle/>
        <a:p>
          <a:endParaRPr lang="en-US"/>
        </a:p>
      </dgm:t>
    </dgm:pt>
    <dgm:pt modelId="{C05F39EC-B710-4E86-9547-BEABE0960379}" type="pres">
      <dgm:prSet presAssocID="{4FD299D7-98DE-445B-AD7A-2FD1C0ABB85A}" presName="node" presStyleLbl="node1" presStyleIdx="3" presStyleCnt="5" custScaleX="152029" custScaleY="123473" custRadScaleRad="125258" custRadScaleInc="37718">
        <dgm:presLayoutVars>
          <dgm:bulletEnabled val="1"/>
        </dgm:presLayoutVars>
      </dgm:prSet>
      <dgm:spPr/>
      <dgm:t>
        <a:bodyPr/>
        <a:lstStyle/>
        <a:p>
          <a:endParaRPr lang="en-US"/>
        </a:p>
      </dgm:t>
    </dgm:pt>
    <dgm:pt modelId="{D9E15E2E-FE79-476A-9710-A20D3721F263}" type="pres">
      <dgm:prSet presAssocID="{4FD299D7-98DE-445B-AD7A-2FD1C0ABB85A}" presName="spNode" presStyleCnt="0"/>
      <dgm:spPr/>
    </dgm:pt>
    <dgm:pt modelId="{88680C8D-CA0C-4EC4-8B62-ED7541CCD83F}" type="pres">
      <dgm:prSet presAssocID="{4DEE8917-DCB9-4C80-835E-730C81E0D4DD}" presName="sibTrans" presStyleLbl="sibTrans1D1" presStyleIdx="3" presStyleCnt="5"/>
      <dgm:spPr/>
      <dgm:t>
        <a:bodyPr/>
        <a:lstStyle/>
        <a:p>
          <a:endParaRPr lang="en-US"/>
        </a:p>
      </dgm:t>
    </dgm:pt>
    <dgm:pt modelId="{ED56F317-55C4-4A78-8412-5188F9C5E970}" type="pres">
      <dgm:prSet presAssocID="{40D06045-9DA7-4940-83CB-0D9630709FDB}" presName="node" presStyleLbl="node1" presStyleIdx="4" presStyleCnt="5" custScaleX="128247" custScaleY="123473" custRadScaleRad="113859" custRadScaleInc="-61706">
        <dgm:presLayoutVars>
          <dgm:bulletEnabled val="1"/>
        </dgm:presLayoutVars>
      </dgm:prSet>
      <dgm:spPr/>
      <dgm:t>
        <a:bodyPr/>
        <a:lstStyle/>
        <a:p>
          <a:endParaRPr lang="en-US"/>
        </a:p>
      </dgm:t>
    </dgm:pt>
    <dgm:pt modelId="{9E261DCA-449C-4FF1-A679-BAF7C4091189}" type="pres">
      <dgm:prSet presAssocID="{40D06045-9DA7-4940-83CB-0D9630709FDB}" presName="spNode" presStyleCnt="0"/>
      <dgm:spPr/>
    </dgm:pt>
    <dgm:pt modelId="{7849D312-6353-4F73-94B7-955775C1E8A2}" type="pres">
      <dgm:prSet presAssocID="{4D880298-08B1-4434-8B32-95B90DA3E3AA}" presName="sibTrans" presStyleLbl="sibTrans1D1" presStyleIdx="4" presStyleCnt="5"/>
      <dgm:spPr/>
      <dgm:t>
        <a:bodyPr/>
        <a:lstStyle/>
        <a:p>
          <a:endParaRPr lang="en-US"/>
        </a:p>
      </dgm:t>
    </dgm:pt>
  </dgm:ptLst>
  <dgm:cxnLst>
    <dgm:cxn modelId="{11204899-6661-4D2D-AF8D-AB8144AFB785}" srcId="{CE1A7D1B-BB9F-437B-90EC-85738B2E41D5}" destId="{8B73CB16-787D-4E69-ACFB-A7D65B874EAB}" srcOrd="1" destOrd="0" parTransId="{E02F2B59-3B8B-4B89-B19C-70B2336FE77C}" sibTransId="{20EEC2B5-9D02-4DEF-A662-219A6822F922}"/>
    <dgm:cxn modelId="{F6B9044D-CFF6-D845-ACE1-96C5224124F6}" type="presOf" srcId="{8B73CB16-787D-4E69-ACFB-A7D65B874EAB}" destId="{F59EF310-6F70-440C-A6BC-C60A24331AF8}" srcOrd="0" destOrd="0" presId="urn:microsoft.com/office/officeart/2005/8/layout/cycle5"/>
    <dgm:cxn modelId="{5CC38638-060B-4F8E-8372-3F163F69546E}" srcId="{CE1A7D1B-BB9F-437B-90EC-85738B2E41D5}" destId="{1DED69AB-C825-4A27-9135-B9659588798E}" srcOrd="0" destOrd="0" parTransId="{0C708B1C-5603-4FEF-BADD-695423B78C16}" sibTransId="{D8A04DDE-ECA6-4DB2-B6ED-394FBC183F59}"/>
    <dgm:cxn modelId="{A1D4782D-C70A-4C7D-AF3A-BBB0F4CD7B51}" srcId="{CE1A7D1B-BB9F-437B-90EC-85738B2E41D5}" destId="{D19FBC25-169A-4178-8B7C-F5419BC4C717}" srcOrd="2" destOrd="0" parTransId="{E6CBF32E-36A9-450B-A652-B3E28C6C3DCB}" sibTransId="{153F4E02-C21B-4FD1-9896-DBC0B8CB9AF0}"/>
    <dgm:cxn modelId="{3337D69A-CE81-9545-8A55-A0B9DCFFD983}" type="presOf" srcId="{153F4E02-C21B-4FD1-9896-DBC0B8CB9AF0}" destId="{DA87EC45-0BE3-48D3-881F-957834B5838F}" srcOrd="0" destOrd="0" presId="urn:microsoft.com/office/officeart/2005/8/layout/cycle5"/>
    <dgm:cxn modelId="{37F178A2-96E7-C147-B832-F0C535316FD1}" type="presOf" srcId="{4DEE8917-DCB9-4C80-835E-730C81E0D4DD}" destId="{88680C8D-CA0C-4EC4-8B62-ED7541CCD83F}" srcOrd="0" destOrd="0" presId="urn:microsoft.com/office/officeart/2005/8/layout/cycle5"/>
    <dgm:cxn modelId="{CAD1785E-B757-9542-9FA3-377CDE7320B9}" type="presOf" srcId="{D8A04DDE-ECA6-4DB2-B6ED-394FBC183F59}" destId="{26F91260-4DB7-45AE-9175-E37266C915C0}" srcOrd="0" destOrd="0" presId="urn:microsoft.com/office/officeart/2005/8/layout/cycle5"/>
    <dgm:cxn modelId="{4FD9E4F3-9043-5B46-971E-F97DD147A991}" type="presOf" srcId="{4FD299D7-98DE-445B-AD7A-2FD1C0ABB85A}" destId="{C05F39EC-B710-4E86-9547-BEABE0960379}" srcOrd="0" destOrd="0" presId="urn:microsoft.com/office/officeart/2005/8/layout/cycle5"/>
    <dgm:cxn modelId="{F4D4853D-D9BB-5F47-B743-3683203BF4B3}" type="presOf" srcId="{20EEC2B5-9D02-4DEF-A662-219A6822F922}" destId="{40831FF4-F057-4BF8-9BCD-6991231638E5}" srcOrd="0" destOrd="0" presId="urn:microsoft.com/office/officeart/2005/8/layout/cycle5"/>
    <dgm:cxn modelId="{6B0A1E7E-B5DE-1548-ABD9-CABEDBDEFE87}" type="presOf" srcId="{CE1A7D1B-BB9F-437B-90EC-85738B2E41D5}" destId="{5E10E91F-B1C4-437F-B530-B6836500E6BD}" srcOrd="0" destOrd="0" presId="urn:microsoft.com/office/officeart/2005/8/layout/cycle5"/>
    <dgm:cxn modelId="{FABB9EB0-550B-134E-9E51-0768844E4C23}" type="presOf" srcId="{40D06045-9DA7-4940-83CB-0D9630709FDB}" destId="{ED56F317-55C4-4A78-8412-5188F9C5E970}" srcOrd="0" destOrd="0" presId="urn:microsoft.com/office/officeart/2005/8/layout/cycle5"/>
    <dgm:cxn modelId="{87E92378-0051-154C-B658-8327AFD350AB}" type="presOf" srcId="{1DED69AB-C825-4A27-9135-B9659588798E}" destId="{0F0B274E-17D0-4FB3-BFE2-328AA83D205A}" srcOrd="0" destOrd="0" presId="urn:microsoft.com/office/officeart/2005/8/layout/cycle5"/>
    <dgm:cxn modelId="{A04D7DB4-209F-47B1-AE0D-316C47964E8F}" srcId="{CE1A7D1B-BB9F-437B-90EC-85738B2E41D5}" destId="{4FD299D7-98DE-445B-AD7A-2FD1C0ABB85A}" srcOrd="3" destOrd="0" parTransId="{C06B23D6-2280-469B-84D9-3DA646639B86}" sibTransId="{4DEE8917-DCB9-4C80-835E-730C81E0D4DD}"/>
    <dgm:cxn modelId="{9937759B-80B8-E147-B003-12B91F422FA6}" type="presOf" srcId="{D19FBC25-169A-4178-8B7C-F5419BC4C717}" destId="{1EAE41A8-7786-492D-8951-C3E0EC263C15}" srcOrd="0" destOrd="0" presId="urn:microsoft.com/office/officeart/2005/8/layout/cycle5"/>
    <dgm:cxn modelId="{F2C3ED7A-1E26-7041-9484-199D4F67A755}" type="presOf" srcId="{4D880298-08B1-4434-8B32-95B90DA3E3AA}" destId="{7849D312-6353-4F73-94B7-955775C1E8A2}" srcOrd="0" destOrd="0" presId="urn:microsoft.com/office/officeart/2005/8/layout/cycle5"/>
    <dgm:cxn modelId="{9420DCA2-3076-4B31-883E-3DF4C3F65863}" srcId="{CE1A7D1B-BB9F-437B-90EC-85738B2E41D5}" destId="{40D06045-9DA7-4940-83CB-0D9630709FDB}" srcOrd="4" destOrd="0" parTransId="{0DD7BF7C-C7D7-4E46-95AC-D8C36D030DDB}" sibTransId="{4D880298-08B1-4434-8B32-95B90DA3E3AA}"/>
    <dgm:cxn modelId="{1973B5F5-3234-ED41-B552-5ACF367EA7AB}" type="presParOf" srcId="{5E10E91F-B1C4-437F-B530-B6836500E6BD}" destId="{0F0B274E-17D0-4FB3-BFE2-328AA83D205A}" srcOrd="0" destOrd="0" presId="urn:microsoft.com/office/officeart/2005/8/layout/cycle5"/>
    <dgm:cxn modelId="{157305FE-53EB-7C47-B041-77343B46D6F5}" type="presParOf" srcId="{5E10E91F-B1C4-437F-B530-B6836500E6BD}" destId="{34C169F1-5535-4D0F-B9DA-592940A1C416}" srcOrd="1" destOrd="0" presId="urn:microsoft.com/office/officeart/2005/8/layout/cycle5"/>
    <dgm:cxn modelId="{063E0B58-8C11-D840-80EF-726DA92A51EA}" type="presParOf" srcId="{5E10E91F-B1C4-437F-B530-B6836500E6BD}" destId="{26F91260-4DB7-45AE-9175-E37266C915C0}" srcOrd="2" destOrd="0" presId="urn:microsoft.com/office/officeart/2005/8/layout/cycle5"/>
    <dgm:cxn modelId="{1AC375CE-C290-DA44-97EA-8452B6A7CBB5}" type="presParOf" srcId="{5E10E91F-B1C4-437F-B530-B6836500E6BD}" destId="{F59EF310-6F70-440C-A6BC-C60A24331AF8}" srcOrd="3" destOrd="0" presId="urn:microsoft.com/office/officeart/2005/8/layout/cycle5"/>
    <dgm:cxn modelId="{52CCFC72-AB67-6941-888F-25711395FA23}" type="presParOf" srcId="{5E10E91F-B1C4-437F-B530-B6836500E6BD}" destId="{5951CD7F-534A-4CC8-92DC-5C8962A54EDD}" srcOrd="4" destOrd="0" presId="urn:microsoft.com/office/officeart/2005/8/layout/cycle5"/>
    <dgm:cxn modelId="{59E93E5E-6890-8F42-96E6-584C6368E516}" type="presParOf" srcId="{5E10E91F-B1C4-437F-B530-B6836500E6BD}" destId="{40831FF4-F057-4BF8-9BCD-6991231638E5}" srcOrd="5" destOrd="0" presId="urn:microsoft.com/office/officeart/2005/8/layout/cycle5"/>
    <dgm:cxn modelId="{B06DC1C6-33DF-2A40-A141-5CADD1EE744B}" type="presParOf" srcId="{5E10E91F-B1C4-437F-B530-B6836500E6BD}" destId="{1EAE41A8-7786-492D-8951-C3E0EC263C15}" srcOrd="6" destOrd="0" presId="urn:microsoft.com/office/officeart/2005/8/layout/cycle5"/>
    <dgm:cxn modelId="{55C09491-4DC7-2F4B-A4FE-D27F05708B09}" type="presParOf" srcId="{5E10E91F-B1C4-437F-B530-B6836500E6BD}" destId="{CD97B183-6193-4494-931C-63BAF638157F}" srcOrd="7" destOrd="0" presId="urn:microsoft.com/office/officeart/2005/8/layout/cycle5"/>
    <dgm:cxn modelId="{672D50F5-2205-9143-9019-3E444FD95647}" type="presParOf" srcId="{5E10E91F-B1C4-437F-B530-B6836500E6BD}" destId="{DA87EC45-0BE3-48D3-881F-957834B5838F}" srcOrd="8" destOrd="0" presId="urn:microsoft.com/office/officeart/2005/8/layout/cycle5"/>
    <dgm:cxn modelId="{99348488-2104-DE4F-9AEB-906180000983}" type="presParOf" srcId="{5E10E91F-B1C4-437F-B530-B6836500E6BD}" destId="{C05F39EC-B710-4E86-9547-BEABE0960379}" srcOrd="9" destOrd="0" presId="urn:microsoft.com/office/officeart/2005/8/layout/cycle5"/>
    <dgm:cxn modelId="{5C79C8FD-194B-4B40-9944-F5C5F54A7C65}" type="presParOf" srcId="{5E10E91F-B1C4-437F-B530-B6836500E6BD}" destId="{D9E15E2E-FE79-476A-9710-A20D3721F263}" srcOrd="10" destOrd="0" presId="urn:microsoft.com/office/officeart/2005/8/layout/cycle5"/>
    <dgm:cxn modelId="{132672A7-225F-BC4C-BF08-2D194070FF58}" type="presParOf" srcId="{5E10E91F-B1C4-437F-B530-B6836500E6BD}" destId="{88680C8D-CA0C-4EC4-8B62-ED7541CCD83F}" srcOrd="11" destOrd="0" presId="urn:microsoft.com/office/officeart/2005/8/layout/cycle5"/>
    <dgm:cxn modelId="{7D388405-500A-8E46-B869-9ACA07A227FE}" type="presParOf" srcId="{5E10E91F-B1C4-437F-B530-B6836500E6BD}" destId="{ED56F317-55C4-4A78-8412-5188F9C5E970}" srcOrd="12" destOrd="0" presId="urn:microsoft.com/office/officeart/2005/8/layout/cycle5"/>
    <dgm:cxn modelId="{9D60C4BA-790F-2E4E-A263-690FA660B267}" type="presParOf" srcId="{5E10E91F-B1C4-437F-B530-B6836500E6BD}" destId="{9E261DCA-449C-4FF1-A679-BAF7C4091189}" srcOrd="13" destOrd="0" presId="urn:microsoft.com/office/officeart/2005/8/layout/cycle5"/>
    <dgm:cxn modelId="{FE37FA3B-9F0D-3047-9D91-DC3578A599FD}" type="presParOf" srcId="{5E10E91F-B1C4-437F-B530-B6836500E6BD}" destId="{7849D312-6353-4F73-94B7-955775C1E8A2}"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1A7D1B-BB9F-437B-90EC-85738B2E41D5}"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1DED69AB-C825-4A27-9135-B9659588798E}">
      <dgm:prSet phldrT="[Text]" custT="1"/>
      <dgm:spPr>
        <a:noFill/>
        <a:ln>
          <a:solidFill>
            <a:schemeClr val="accent5"/>
          </a:solidFill>
        </a:ln>
      </dgm:spPr>
      <dgm:t>
        <a:bodyPr/>
        <a:lstStyle/>
        <a:p>
          <a:pPr>
            <a:spcAft>
              <a:spcPts val="0"/>
            </a:spcAft>
          </a:pPr>
          <a:r>
            <a:rPr lang="en-US" sz="1600" b="1" dirty="0">
              <a:solidFill>
                <a:schemeClr val="tx1"/>
              </a:solidFill>
              <a:effectLst/>
              <a:latin typeface="+mn-lt"/>
            </a:rPr>
            <a:t>CONDUCTING </a:t>
          </a:r>
        </a:p>
        <a:p>
          <a:pPr>
            <a:spcAft>
              <a:spcPts val="0"/>
            </a:spcAft>
          </a:pPr>
          <a:r>
            <a:rPr lang="en-US" sz="1600" b="1" dirty="0">
              <a:solidFill>
                <a:schemeClr val="tx1"/>
              </a:solidFill>
              <a:effectLst/>
              <a:latin typeface="+mn-lt"/>
            </a:rPr>
            <a:t>INDUSTRIAL DIAGNOSIS</a:t>
          </a:r>
        </a:p>
      </dgm:t>
    </dgm:pt>
    <dgm:pt modelId="{0C708B1C-5603-4FEF-BADD-695423B78C16}" type="parTrans" cxnId="{5CC38638-060B-4F8E-8372-3F163F69546E}">
      <dgm:prSet/>
      <dgm:spPr/>
      <dgm:t>
        <a:bodyPr/>
        <a:lstStyle/>
        <a:p>
          <a:endParaRPr lang="en-US" sz="3200" b="1" dirty="0">
            <a:latin typeface="+mn-lt"/>
          </a:endParaRPr>
        </a:p>
      </dgm:t>
    </dgm:pt>
    <dgm:pt modelId="{D8A04DDE-ECA6-4DB2-B6ED-394FBC183F59}" type="sibTrans" cxnId="{5CC38638-060B-4F8E-8372-3F163F69546E}">
      <dgm:prSet/>
      <dgm:spPr/>
      <dgm:t>
        <a:bodyPr/>
        <a:lstStyle/>
        <a:p>
          <a:endParaRPr lang="en-US" sz="3200" b="1" dirty="0">
            <a:latin typeface="+mn-lt"/>
          </a:endParaRPr>
        </a:p>
      </dgm:t>
    </dgm:pt>
    <dgm:pt modelId="{8B73CB16-787D-4E69-ACFB-A7D65B874EAB}">
      <dgm:prSet phldrT="[Text]" custT="1"/>
      <dgm:spPr>
        <a:noFill/>
        <a:ln>
          <a:solidFill>
            <a:schemeClr val="accent5"/>
          </a:solidFill>
        </a:ln>
      </dgm:spPr>
      <dgm:t>
        <a:bodyPr/>
        <a:lstStyle/>
        <a:p>
          <a:pPr>
            <a:spcAft>
              <a:spcPts val="0"/>
            </a:spcAft>
          </a:pPr>
          <a:r>
            <a:rPr lang="en-US" sz="1600" b="1" dirty="0">
              <a:solidFill>
                <a:schemeClr val="tx1"/>
              </a:solidFill>
              <a:effectLst/>
              <a:latin typeface="+mn-lt"/>
            </a:rPr>
            <a:t>DEFINING </a:t>
          </a:r>
        </a:p>
        <a:p>
          <a:pPr>
            <a:spcAft>
              <a:spcPts val="0"/>
            </a:spcAft>
          </a:pPr>
          <a:r>
            <a:rPr lang="en-US" sz="1600" b="1" dirty="0">
              <a:solidFill>
                <a:schemeClr val="tx1"/>
              </a:solidFill>
              <a:effectLst/>
              <a:latin typeface="+mn-lt"/>
            </a:rPr>
            <a:t>STRATEGIC PRIORITIES</a:t>
          </a:r>
        </a:p>
      </dgm:t>
    </dgm:pt>
    <dgm:pt modelId="{E02F2B59-3B8B-4B89-B19C-70B2336FE77C}" type="parTrans" cxnId="{11204899-6661-4D2D-AF8D-AB8144AFB785}">
      <dgm:prSet/>
      <dgm:spPr/>
      <dgm:t>
        <a:bodyPr/>
        <a:lstStyle/>
        <a:p>
          <a:endParaRPr lang="en-US" sz="3200" b="1" dirty="0">
            <a:latin typeface="+mn-lt"/>
          </a:endParaRPr>
        </a:p>
      </dgm:t>
    </dgm:pt>
    <dgm:pt modelId="{20EEC2B5-9D02-4DEF-A662-219A6822F922}" type="sibTrans" cxnId="{11204899-6661-4D2D-AF8D-AB8144AFB785}">
      <dgm:prSet/>
      <dgm:spPr/>
      <dgm:t>
        <a:bodyPr/>
        <a:lstStyle/>
        <a:p>
          <a:endParaRPr lang="en-US" sz="3200" b="1" dirty="0">
            <a:latin typeface="+mn-lt"/>
          </a:endParaRPr>
        </a:p>
      </dgm:t>
    </dgm:pt>
    <dgm:pt modelId="{D19FBC25-169A-4178-8B7C-F5419BC4C717}">
      <dgm:prSet phldrT="[Text]" custT="1"/>
      <dgm:spPr>
        <a:noFill/>
        <a:ln>
          <a:solidFill>
            <a:schemeClr val="accent5"/>
          </a:solidFill>
        </a:ln>
      </dgm:spPr>
      <dgm:t>
        <a:bodyPr/>
        <a:lstStyle/>
        <a:p>
          <a:pPr>
            <a:spcAft>
              <a:spcPts val="0"/>
            </a:spcAft>
          </a:pPr>
          <a:r>
            <a:rPr lang="en-US" sz="1600" b="1" dirty="0">
              <a:solidFill>
                <a:schemeClr val="tx1"/>
              </a:solidFill>
              <a:latin typeface="+mn-lt"/>
            </a:rPr>
            <a:t>DESIGNING AN INDUSTRIAL </a:t>
          </a:r>
        </a:p>
        <a:p>
          <a:pPr>
            <a:spcAft>
              <a:spcPts val="0"/>
            </a:spcAft>
          </a:pPr>
          <a:r>
            <a:rPr lang="en-US" sz="1600" b="1" dirty="0">
              <a:solidFill>
                <a:schemeClr val="tx1"/>
              </a:solidFill>
              <a:latin typeface="+mn-lt"/>
            </a:rPr>
            <a:t>POLICY PACKAGE</a:t>
          </a:r>
        </a:p>
      </dgm:t>
    </dgm:pt>
    <dgm:pt modelId="{E6CBF32E-36A9-450B-A652-B3E28C6C3DCB}" type="parTrans" cxnId="{A1D4782D-C70A-4C7D-AF3A-BBB0F4CD7B51}">
      <dgm:prSet/>
      <dgm:spPr/>
      <dgm:t>
        <a:bodyPr/>
        <a:lstStyle/>
        <a:p>
          <a:endParaRPr lang="en-US" sz="3200" b="1" dirty="0">
            <a:latin typeface="+mn-lt"/>
          </a:endParaRPr>
        </a:p>
      </dgm:t>
    </dgm:pt>
    <dgm:pt modelId="{153F4E02-C21B-4FD1-9896-DBC0B8CB9AF0}" type="sibTrans" cxnId="{A1D4782D-C70A-4C7D-AF3A-BBB0F4CD7B51}">
      <dgm:prSet/>
      <dgm:spPr/>
      <dgm:t>
        <a:bodyPr/>
        <a:lstStyle/>
        <a:p>
          <a:endParaRPr lang="en-US" sz="3200" b="1" dirty="0">
            <a:solidFill>
              <a:srgbClr val="800000"/>
            </a:solidFill>
            <a:latin typeface="+mn-lt"/>
          </a:endParaRPr>
        </a:p>
      </dgm:t>
    </dgm:pt>
    <dgm:pt modelId="{4FD299D7-98DE-445B-AD7A-2FD1C0ABB85A}">
      <dgm:prSet phldrT="[Text]" custT="1"/>
      <dgm:spPr>
        <a:solidFill>
          <a:srgbClr val="0099CC"/>
        </a:solidFill>
        <a:ln>
          <a:solidFill>
            <a:schemeClr val="accent5"/>
          </a:solidFill>
        </a:ln>
      </dgm:spPr>
      <dgm:t>
        <a:bodyPr/>
        <a:lstStyle/>
        <a:p>
          <a:r>
            <a:rPr lang="en-US" sz="1600" b="1" dirty="0">
              <a:solidFill>
                <a:schemeClr val="bg1"/>
              </a:solidFill>
              <a:effectLst>
                <a:outerShdw blurRad="38100" dist="38100" dir="2700000" algn="tl">
                  <a:srgbClr val="000000">
                    <a:alpha val="43137"/>
                  </a:srgbClr>
                </a:outerShdw>
              </a:effectLst>
              <a:latin typeface="+mn-lt"/>
            </a:rPr>
            <a:t>IMPLEMENTING INDUSTRIAL POLICY INSTRUMENTS</a:t>
          </a:r>
        </a:p>
      </dgm:t>
    </dgm:pt>
    <dgm:pt modelId="{C06B23D6-2280-469B-84D9-3DA646639B86}" type="parTrans" cxnId="{A04D7DB4-209F-47B1-AE0D-316C47964E8F}">
      <dgm:prSet/>
      <dgm:spPr/>
      <dgm:t>
        <a:bodyPr/>
        <a:lstStyle/>
        <a:p>
          <a:endParaRPr lang="en-US" sz="3200" b="1" dirty="0">
            <a:latin typeface="+mn-lt"/>
          </a:endParaRPr>
        </a:p>
      </dgm:t>
    </dgm:pt>
    <dgm:pt modelId="{4DEE8917-DCB9-4C80-835E-730C81E0D4DD}" type="sibTrans" cxnId="{A04D7DB4-209F-47B1-AE0D-316C47964E8F}">
      <dgm:prSet/>
      <dgm:spPr/>
      <dgm:t>
        <a:bodyPr/>
        <a:lstStyle/>
        <a:p>
          <a:endParaRPr lang="en-US" sz="3200" b="1" dirty="0">
            <a:latin typeface="+mn-lt"/>
          </a:endParaRPr>
        </a:p>
      </dgm:t>
    </dgm:pt>
    <dgm:pt modelId="{40D06045-9DA7-4940-83CB-0D9630709FDB}">
      <dgm:prSet phldrT="[Text]" custT="1"/>
      <dgm:spPr>
        <a:noFill/>
        <a:ln>
          <a:solidFill>
            <a:schemeClr val="accent5"/>
          </a:solidFill>
        </a:ln>
      </dgm:spPr>
      <dgm:t>
        <a:bodyPr/>
        <a:lstStyle/>
        <a:p>
          <a:pPr>
            <a:spcAft>
              <a:spcPts val="0"/>
            </a:spcAft>
          </a:pPr>
          <a:r>
            <a:rPr lang="en-US" sz="1600" b="1" dirty="0">
              <a:solidFill>
                <a:schemeClr val="tx1"/>
              </a:solidFill>
              <a:latin typeface="+mn-lt"/>
            </a:rPr>
            <a:t>MONITORING &amp; EVALUATING </a:t>
          </a:r>
        </a:p>
        <a:p>
          <a:pPr>
            <a:spcAft>
              <a:spcPts val="0"/>
            </a:spcAft>
          </a:pPr>
          <a:r>
            <a:rPr lang="en-US" sz="1600" b="1" dirty="0">
              <a:solidFill>
                <a:schemeClr val="tx1"/>
              </a:solidFill>
              <a:latin typeface="+mn-lt"/>
            </a:rPr>
            <a:t>POLICY IMPACT</a:t>
          </a:r>
          <a:endParaRPr lang="en-US" sz="1800" b="1" dirty="0">
            <a:solidFill>
              <a:schemeClr val="tx1"/>
            </a:solidFill>
            <a:latin typeface="+mn-lt"/>
          </a:endParaRPr>
        </a:p>
      </dgm:t>
    </dgm:pt>
    <dgm:pt modelId="{0DD7BF7C-C7D7-4E46-95AC-D8C36D030DDB}" type="parTrans" cxnId="{9420DCA2-3076-4B31-883E-3DF4C3F65863}">
      <dgm:prSet/>
      <dgm:spPr/>
      <dgm:t>
        <a:bodyPr/>
        <a:lstStyle/>
        <a:p>
          <a:endParaRPr lang="en-US" sz="3200" b="1" dirty="0">
            <a:latin typeface="+mn-lt"/>
          </a:endParaRPr>
        </a:p>
      </dgm:t>
    </dgm:pt>
    <dgm:pt modelId="{4D880298-08B1-4434-8B32-95B90DA3E3AA}" type="sibTrans" cxnId="{9420DCA2-3076-4B31-883E-3DF4C3F65863}">
      <dgm:prSet/>
      <dgm:spPr/>
      <dgm:t>
        <a:bodyPr/>
        <a:lstStyle/>
        <a:p>
          <a:endParaRPr lang="en-US" sz="3200" b="1" dirty="0">
            <a:latin typeface="+mn-lt"/>
          </a:endParaRPr>
        </a:p>
      </dgm:t>
    </dgm:pt>
    <dgm:pt modelId="{5E10E91F-B1C4-437F-B530-B6836500E6BD}" type="pres">
      <dgm:prSet presAssocID="{CE1A7D1B-BB9F-437B-90EC-85738B2E41D5}" presName="cycle" presStyleCnt="0">
        <dgm:presLayoutVars>
          <dgm:dir/>
          <dgm:resizeHandles val="exact"/>
        </dgm:presLayoutVars>
      </dgm:prSet>
      <dgm:spPr/>
      <dgm:t>
        <a:bodyPr/>
        <a:lstStyle/>
        <a:p>
          <a:endParaRPr lang="en-US"/>
        </a:p>
      </dgm:t>
    </dgm:pt>
    <dgm:pt modelId="{0F0B274E-17D0-4FB3-BFE2-328AA83D205A}" type="pres">
      <dgm:prSet presAssocID="{1DED69AB-C825-4A27-9135-B9659588798E}" presName="node" presStyleLbl="node1" presStyleIdx="0" presStyleCnt="5" custScaleX="121745" custScaleY="123473" custRadScaleRad="82190" custRadScaleInc="12009">
        <dgm:presLayoutVars>
          <dgm:bulletEnabled val="1"/>
        </dgm:presLayoutVars>
      </dgm:prSet>
      <dgm:spPr/>
      <dgm:t>
        <a:bodyPr/>
        <a:lstStyle/>
        <a:p>
          <a:endParaRPr lang="en-US"/>
        </a:p>
      </dgm:t>
    </dgm:pt>
    <dgm:pt modelId="{34C169F1-5535-4D0F-B9DA-592940A1C416}" type="pres">
      <dgm:prSet presAssocID="{1DED69AB-C825-4A27-9135-B9659588798E}" presName="spNode" presStyleCnt="0"/>
      <dgm:spPr/>
    </dgm:pt>
    <dgm:pt modelId="{26F91260-4DB7-45AE-9175-E37266C915C0}" type="pres">
      <dgm:prSet presAssocID="{D8A04DDE-ECA6-4DB2-B6ED-394FBC183F59}" presName="sibTrans" presStyleLbl="sibTrans1D1" presStyleIdx="0" presStyleCnt="5"/>
      <dgm:spPr/>
      <dgm:t>
        <a:bodyPr/>
        <a:lstStyle/>
        <a:p>
          <a:endParaRPr lang="en-US"/>
        </a:p>
      </dgm:t>
    </dgm:pt>
    <dgm:pt modelId="{F59EF310-6F70-440C-A6BC-C60A24331AF8}" type="pres">
      <dgm:prSet presAssocID="{8B73CB16-787D-4E69-ACFB-A7D65B874EAB}" presName="node" presStyleLbl="node1" presStyleIdx="1" presStyleCnt="5" custScaleX="114528" custScaleY="123473" custRadScaleRad="119053" custRadScaleInc="57687">
        <dgm:presLayoutVars>
          <dgm:bulletEnabled val="1"/>
        </dgm:presLayoutVars>
      </dgm:prSet>
      <dgm:spPr/>
      <dgm:t>
        <a:bodyPr/>
        <a:lstStyle/>
        <a:p>
          <a:endParaRPr lang="en-US"/>
        </a:p>
      </dgm:t>
    </dgm:pt>
    <dgm:pt modelId="{5951CD7F-534A-4CC8-92DC-5C8962A54EDD}" type="pres">
      <dgm:prSet presAssocID="{8B73CB16-787D-4E69-ACFB-A7D65B874EAB}" presName="spNode" presStyleCnt="0"/>
      <dgm:spPr/>
    </dgm:pt>
    <dgm:pt modelId="{40831FF4-F057-4BF8-9BCD-6991231638E5}" type="pres">
      <dgm:prSet presAssocID="{20EEC2B5-9D02-4DEF-A662-219A6822F922}" presName="sibTrans" presStyleLbl="sibTrans1D1" presStyleIdx="1" presStyleCnt="5"/>
      <dgm:spPr/>
      <dgm:t>
        <a:bodyPr/>
        <a:lstStyle/>
        <a:p>
          <a:endParaRPr lang="en-US"/>
        </a:p>
      </dgm:t>
    </dgm:pt>
    <dgm:pt modelId="{1EAE41A8-7786-492D-8951-C3E0EC263C15}" type="pres">
      <dgm:prSet presAssocID="{D19FBC25-169A-4178-8B7C-F5419BC4C717}" presName="node" presStyleLbl="node1" presStyleIdx="2" presStyleCnt="5" custScaleX="136294" custScaleY="123473" custRadScaleRad="124388" custRadScaleInc="-39504">
        <dgm:presLayoutVars>
          <dgm:bulletEnabled val="1"/>
        </dgm:presLayoutVars>
      </dgm:prSet>
      <dgm:spPr/>
      <dgm:t>
        <a:bodyPr/>
        <a:lstStyle/>
        <a:p>
          <a:endParaRPr lang="en-US"/>
        </a:p>
      </dgm:t>
    </dgm:pt>
    <dgm:pt modelId="{CD97B183-6193-4494-931C-63BAF638157F}" type="pres">
      <dgm:prSet presAssocID="{D19FBC25-169A-4178-8B7C-F5419BC4C717}" presName="spNode" presStyleCnt="0"/>
      <dgm:spPr/>
    </dgm:pt>
    <dgm:pt modelId="{DA87EC45-0BE3-48D3-881F-957834B5838F}" type="pres">
      <dgm:prSet presAssocID="{153F4E02-C21B-4FD1-9896-DBC0B8CB9AF0}" presName="sibTrans" presStyleLbl="sibTrans1D1" presStyleIdx="2" presStyleCnt="5"/>
      <dgm:spPr/>
      <dgm:t>
        <a:bodyPr/>
        <a:lstStyle/>
        <a:p>
          <a:endParaRPr lang="en-US"/>
        </a:p>
      </dgm:t>
    </dgm:pt>
    <dgm:pt modelId="{C05F39EC-B710-4E86-9547-BEABE0960379}" type="pres">
      <dgm:prSet presAssocID="{4FD299D7-98DE-445B-AD7A-2FD1C0ABB85A}" presName="node" presStyleLbl="node1" presStyleIdx="3" presStyleCnt="5" custScaleX="152029" custScaleY="123473" custRadScaleRad="125258" custRadScaleInc="37718">
        <dgm:presLayoutVars>
          <dgm:bulletEnabled val="1"/>
        </dgm:presLayoutVars>
      </dgm:prSet>
      <dgm:spPr/>
      <dgm:t>
        <a:bodyPr/>
        <a:lstStyle/>
        <a:p>
          <a:endParaRPr lang="en-US"/>
        </a:p>
      </dgm:t>
    </dgm:pt>
    <dgm:pt modelId="{D9E15E2E-FE79-476A-9710-A20D3721F263}" type="pres">
      <dgm:prSet presAssocID="{4FD299D7-98DE-445B-AD7A-2FD1C0ABB85A}" presName="spNode" presStyleCnt="0"/>
      <dgm:spPr/>
    </dgm:pt>
    <dgm:pt modelId="{88680C8D-CA0C-4EC4-8B62-ED7541CCD83F}" type="pres">
      <dgm:prSet presAssocID="{4DEE8917-DCB9-4C80-835E-730C81E0D4DD}" presName="sibTrans" presStyleLbl="sibTrans1D1" presStyleIdx="3" presStyleCnt="5"/>
      <dgm:spPr/>
      <dgm:t>
        <a:bodyPr/>
        <a:lstStyle/>
        <a:p>
          <a:endParaRPr lang="en-US"/>
        </a:p>
      </dgm:t>
    </dgm:pt>
    <dgm:pt modelId="{ED56F317-55C4-4A78-8412-5188F9C5E970}" type="pres">
      <dgm:prSet presAssocID="{40D06045-9DA7-4940-83CB-0D9630709FDB}" presName="node" presStyleLbl="node1" presStyleIdx="4" presStyleCnt="5" custScaleX="128247" custScaleY="123473" custRadScaleRad="113859" custRadScaleInc="-61706">
        <dgm:presLayoutVars>
          <dgm:bulletEnabled val="1"/>
        </dgm:presLayoutVars>
      </dgm:prSet>
      <dgm:spPr/>
      <dgm:t>
        <a:bodyPr/>
        <a:lstStyle/>
        <a:p>
          <a:endParaRPr lang="en-US"/>
        </a:p>
      </dgm:t>
    </dgm:pt>
    <dgm:pt modelId="{9E261DCA-449C-4FF1-A679-BAF7C4091189}" type="pres">
      <dgm:prSet presAssocID="{40D06045-9DA7-4940-83CB-0D9630709FDB}" presName="spNode" presStyleCnt="0"/>
      <dgm:spPr/>
    </dgm:pt>
    <dgm:pt modelId="{7849D312-6353-4F73-94B7-955775C1E8A2}" type="pres">
      <dgm:prSet presAssocID="{4D880298-08B1-4434-8B32-95B90DA3E3AA}" presName="sibTrans" presStyleLbl="sibTrans1D1" presStyleIdx="4" presStyleCnt="5"/>
      <dgm:spPr/>
      <dgm:t>
        <a:bodyPr/>
        <a:lstStyle/>
        <a:p>
          <a:endParaRPr lang="en-US"/>
        </a:p>
      </dgm:t>
    </dgm:pt>
  </dgm:ptLst>
  <dgm:cxnLst>
    <dgm:cxn modelId="{11204899-6661-4D2D-AF8D-AB8144AFB785}" srcId="{CE1A7D1B-BB9F-437B-90EC-85738B2E41D5}" destId="{8B73CB16-787D-4E69-ACFB-A7D65B874EAB}" srcOrd="1" destOrd="0" parTransId="{E02F2B59-3B8B-4B89-B19C-70B2336FE77C}" sibTransId="{20EEC2B5-9D02-4DEF-A662-219A6822F922}"/>
    <dgm:cxn modelId="{F6B9044D-CFF6-D845-ACE1-96C5224124F6}" type="presOf" srcId="{8B73CB16-787D-4E69-ACFB-A7D65B874EAB}" destId="{F59EF310-6F70-440C-A6BC-C60A24331AF8}" srcOrd="0" destOrd="0" presId="urn:microsoft.com/office/officeart/2005/8/layout/cycle5"/>
    <dgm:cxn modelId="{5CC38638-060B-4F8E-8372-3F163F69546E}" srcId="{CE1A7D1B-BB9F-437B-90EC-85738B2E41D5}" destId="{1DED69AB-C825-4A27-9135-B9659588798E}" srcOrd="0" destOrd="0" parTransId="{0C708B1C-5603-4FEF-BADD-695423B78C16}" sibTransId="{D8A04DDE-ECA6-4DB2-B6ED-394FBC183F59}"/>
    <dgm:cxn modelId="{A1D4782D-C70A-4C7D-AF3A-BBB0F4CD7B51}" srcId="{CE1A7D1B-BB9F-437B-90EC-85738B2E41D5}" destId="{D19FBC25-169A-4178-8B7C-F5419BC4C717}" srcOrd="2" destOrd="0" parTransId="{E6CBF32E-36A9-450B-A652-B3E28C6C3DCB}" sibTransId="{153F4E02-C21B-4FD1-9896-DBC0B8CB9AF0}"/>
    <dgm:cxn modelId="{3337D69A-CE81-9545-8A55-A0B9DCFFD983}" type="presOf" srcId="{153F4E02-C21B-4FD1-9896-DBC0B8CB9AF0}" destId="{DA87EC45-0BE3-48D3-881F-957834B5838F}" srcOrd="0" destOrd="0" presId="urn:microsoft.com/office/officeart/2005/8/layout/cycle5"/>
    <dgm:cxn modelId="{37F178A2-96E7-C147-B832-F0C535316FD1}" type="presOf" srcId="{4DEE8917-DCB9-4C80-835E-730C81E0D4DD}" destId="{88680C8D-CA0C-4EC4-8B62-ED7541CCD83F}" srcOrd="0" destOrd="0" presId="urn:microsoft.com/office/officeart/2005/8/layout/cycle5"/>
    <dgm:cxn modelId="{CAD1785E-B757-9542-9FA3-377CDE7320B9}" type="presOf" srcId="{D8A04DDE-ECA6-4DB2-B6ED-394FBC183F59}" destId="{26F91260-4DB7-45AE-9175-E37266C915C0}" srcOrd="0" destOrd="0" presId="urn:microsoft.com/office/officeart/2005/8/layout/cycle5"/>
    <dgm:cxn modelId="{4FD9E4F3-9043-5B46-971E-F97DD147A991}" type="presOf" srcId="{4FD299D7-98DE-445B-AD7A-2FD1C0ABB85A}" destId="{C05F39EC-B710-4E86-9547-BEABE0960379}" srcOrd="0" destOrd="0" presId="urn:microsoft.com/office/officeart/2005/8/layout/cycle5"/>
    <dgm:cxn modelId="{F4D4853D-D9BB-5F47-B743-3683203BF4B3}" type="presOf" srcId="{20EEC2B5-9D02-4DEF-A662-219A6822F922}" destId="{40831FF4-F057-4BF8-9BCD-6991231638E5}" srcOrd="0" destOrd="0" presId="urn:microsoft.com/office/officeart/2005/8/layout/cycle5"/>
    <dgm:cxn modelId="{6B0A1E7E-B5DE-1548-ABD9-CABEDBDEFE87}" type="presOf" srcId="{CE1A7D1B-BB9F-437B-90EC-85738B2E41D5}" destId="{5E10E91F-B1C4-437F-B530-B6836500E6BD}" srcOrd="0" destOrd="0" presId="urn:microsoft.com/office/officeart/2005/8/layout/cycle5"/>
    <dgm:cxn modelId="{FABB9EB0-550B-134E-9E51-0768844E4C23}" type="presOf" srcId="{40D06045-9DA7-4940-83CB-0D9630709FDB}" destId="{ED56F317-55C4-4A78-8412-5188F9C5E970}" srcOrd="0" destOrd="0" presId="urn:microsoft.com/office/officeart/2005/8/layout/cycle5"/>
    <dgm:cxn modelId="{87E92378-0051-154C-B658-8327AFD350AB}" type="presOf" srcId="{1DED69AB-C825-4A27-9135-B9659588798E}" destId="{0F0B274E-17D0-4FB3-BFE2-328AA83D205A}" srcOrd="0" destOrd="0" presId="urn:microsoft.com/office/officeart/2005/8/layout/cycle5"/>
    <dgm:cxn modelId="{A04D7DB4-209F-47B1-AE0D-316C47964E8F}" srcId="{CE1A7D1B-BB9F-437B-90EC-85738B2E41D5}" destId="{4FD299D7-98DE-445B-AD7A-2FD1C0ABB85A}" srcOrd="3" destOrd="0" parTransId="{C06B23D6-2280-469B-84D9-3DA646639B86}" sibTransId="{4DEE8917-DCB9-4C80-835E-730C81E0D4DD}"/>
    <dgm:cxn modelId="{9937759B-80B8-E147-B003-12B91F422FA6}" type="presOf" srcId="{D19FBC25-169A-4178-8B7C-F5419BC4C717}" destId="{1EAE41A8-7786-492D-8951-C3E0EC263C15}" srcOrd="0" destOrd="0" presId="urn:microsoft.com/office/officeart/2005/8/layout/cycle5"/>
    <dgm:cxn modelId="{F2C3ED7A-1E26-7041-9484-199D4F67A755}" type="presOf" srcId="{4D880298-08B1-4434-8B32-95B90DA3E3AA}" destId="{7849D312-6353-4F73-94B7-955775C1E8A2}" srcOrd="0" destOrd="0" presId="urn:microsoft.com/office/officeart/2005/8/layout/cycle5"/>
    <dgm:cxn modelId="{9420DCA2-3076-4B31-883E-3DF4C3F65863}" srcId="{CE1A7D1B-BB9F-437B-90EC-85738B2E41D5}" destId="{40D06045-9DA7-4940-83CB-0D9630709FDB}" srcOrd="4" destOrd="0" parTransId="{0DD7BF7C-C7D7-4E46-95AC-D8C36D030DDB}" sibTransId="{4D880298-08B1-4434-8B32-95B90DA3E3AA}"/>
    <dgm:cxn modelId="{1973B5F5-3234-ED41-B552-5ACF367EA7AB}" type="presParOf" srcId="{5E10E91F-B1C4-437F-B530-B6836500E6BD}" destId="{0F0B274E-17D0-4FB3-BFE2-328AA83D205A}" srcOrd="0" destOrd="0" presId="urn:microsoft.com/office/officeart/2005/8/layout/cycle5"/>
    <dgm:cxn modelId="{157305FE-53EB-7C47-B041-77343B46D6F5}" type="presParOf" srcId="{5E10E91F-B1C4-437F-B530-B6836500E6BD}" destId="{34C169F1-5535-4D0F-B9DA-592940A1C416}" srcOrd="1" destOrd="0" presId="urn:microsoft.com/office/officeart/2005/8/layout/cycle5"/>
    <dgm:cxn modelId="{063E0B58-8C11-D840-80EF-726DA92A51EA}" type="presParOf" srcId="{5E10E91F-B1C4-437F-B530-B6836500E6BD}" destId="{26F91260-4DB7-45AE-9175-E37266C915C0}" srcOrd="2" destOrd="0" presId="urn:microsoft.com/office/officeart/2005/8/layout/cycle5"/>
    <dgm:cxn modelId="{1AC375CE-C290-DA44-97EA-8452B6A7CBB5}" type="presParOf" srcId="{5E10E91F-B1C4-437F-B530-B6836500E6BD}" destId="{F59EF310-6F70-440C-A6BC-C60A24331AF8}" srcOrd="3" destOrd="0" presId="urn:microsoft.com/office/officeart/2005/8/layout/cycle5"/>
    <dgm:cxn modelId="{52CCFC72-AB67-6941-888F-25711395FA23}" type="presParOf" srcId="{5E10E91F-B1C4-437F-B530-B6836500E6BD}" destId="{5951CD7F-534A-4CC8-92DC-5C8962A54EDD}" srcOrd="4" destOrd="0" presId="urn:microsoft.com/office/officeart/2005/8/layout/cycle5"/>
    <dgm:cxn modelId="{59E93E5E-6890-8F42-96E6-584C6368E516}" type="presParOf" srcId="{5E10E91F-B1C4-437F-B530-B6836500E6BD}" destId="{40831FF4-F057-4BF8-9BCD-6991231638E5}" srcOrd="5" destOrd="0" presId="urn:microsoft.com/office/officeart/2005/8/layout/cycle5"/>
    <dgm:cxn modelId="{B06DC1C6-33DF-2A40-A141-5CADD1EE744B}" type="presParOf" srcId="{5E10E91F-B1C4-437F-B530-B6836500E6BD}" destId="{1EAE41A8-7786-492D-8951-C3E0EC263C15}" srcOrd="6" destOrd="0" presId="urn:microsoft.com/office/officeart/2005/8/layout/cycle5"/>
    <dgm:cxn modelId="{55C09491-4DC7-2F4B-A4FE-D27F05708B09}" type="presParOf" srcId="{5E10E91F-B1C4-437F-B530-B6836500E6BD}" destId="{CD97B183-6193-4494-931C-63BAF638157F}" srcOrd="7" destOrd="0" presId="urn:microsoft.com/office/officeart/2005/8/layout/cycle5"/>
    <dgm:cxn modelId="{672D50F5-2205-9143-9019-3E444FD95647}" type="presParOf" srcId="{5E10E91F-B1C4-437F-B530-B6836500E6BD}" destId="{DA87EC45-0BE3-48D3-881F-957834B5838F}" srcOrd="8" destOrd="0" presId="urn:microsoft.com/office/officeart/2005/8/layout/cycle5"/>
    <dgm:cxn modelId="{99348488-2104-DE4F-9AEB-906180000983}" type="presParOf" srcId="{5E10E91F-B1C4-437F-B530-B6836500E6BD}" destId="{C05F39EC-B710-4E86-9547-BEABE0960379}" srcOrd="9" destOrd="0" presId="urn:microsoft.com/office/officeart/2005/8/layout/cycle5"/>
    <dgm:cxn modelId="{5C79C8FD-194B-4B40-9944-F5C5F54A7C65}" type="presParOf" srcId="{5E10E91F-B1C4-437F-B530-B6836500E6BD}" destId="{D9E15E2E-FE79-476A-9710-A20D3721F263}" srcOrd="10" destOrd="0" presId="urn:microsoft.com/office/officeart/2005/8/layout/cycle5"/>
    <dgm:cxn modelId="{132672A7-225F-BC4C-BF08-2D194070FF58}" type="presParOf" srcId="{5E10E91F-B1C4-437F-B530-B6836500E6BD}" destId="{88680C8D-CA0C-4EC4-8B62-ED7541CCD83F}" srcOrd="11" destOrd="0" presId="urn:microsoft.com/office/officeart/2005/8/layout/cycle5"/>
    <dgm:cxn modelId="{7D388405-500A-8E46-B869-9ACA07A227FE}" type="presParOf" srcId="{5E10E91F-B1C4-437F-B530-B6836500E6BD}" destId="{ED56F317-55C4-4A78-8412-5188F9C5E970}" srcOrd="12" destOrd="0" presId="urn:microsoft.com/office/officeart/2005/8/layout/cycle5"/>
    <dgm:cxn modelId="{9D60C4BA-790F-2E4E-A263-690FA660B267}" type="presParOf" srcId="{5E10E91F-B1C4-437F-B530-B6836500E6BD}" destId="{9E261DCA-449C-4FF1-A679-BAF7C4091189}" srcOrd="13" destOrd="0" presId="urn:microsoft.com/office/officeart/2005/8/layout/cycle5"/>
    <dgm:cxn modelId="{FE37FA3B-9F0D-3047-9D91-DC3578A599FD}" type="presParOf" srcId="{5E10E91F-B1C4-437F-B530-B6836500E6BD}" destId="{7849D312-6353-4F73-94B7-955775C1E8A2}"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1A7D1B-BB9F-437B-90EC-85738B2E41D5}"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1DED69AB-C825-4A27-9135-B9659588798E}">
      <dgm:prSet phldrT="[Text]" custT="1"/>
      <dgm:spPr>
        <a:noFill/>
        <a:ln>
          <a:solidFill>
            <a:schemeClr val="accent5"/>
          </a:solidFill>
        </a:ln>
      </dgm:spPr>
      <dgm:t>
        <a:bodyPr/>
        <a:lstStyle/>
        <a:p>
          <a:pPr>
            <a:spcAft>
              <a:spcPts val="0"/>
            </a:spcAft>
          </a:pPr>
          <a:r>
            <a:rPr lang="en-US" sz="1600" b="1" dirty="0">
              <a:solidFill>
                <a:schemeClr val="tx1"/>
              </a:solidFill>
              <a:effectLst/>
              <a:latin typeface="+mn-lt"/>
            </a:rPr>
            <a:t>CONDUCTING </a:t>
          </a:r>
        </a:p>
        <a:p>
          <a:pPr>
            <a:spcAft>
              <a:spcPts val="0"/>
            </a:spcAft>
          </a:pPr>
          <a:r>
            <a:rPr lang="en-US" sz="1600" b="1" dirty="0">
              <a:solidFill>
                <a:schemeClr val="tx1"/>
              </a:solidFill>
              <a:effectLst/>
              <a:latin typeface="+mn-lt"/>
            </a:rPr>
            <a:t>INDUSTRIAL DIAGNOSIS</a:t>
          </a:r>
        </a:p>
      </dgm:t>
    </dgm:pt>
    <dgm:pt modelId="{0C708B1C-5603-4FEF-BADD-695423B78C16}" type="parTrans" cxnId="{5CC38638-060B-4F8E-8372-3F163F69546E}">
      <dgm:prSet/>
      <dgm:spPr/>
      <dgm:t>
        <a:bodyPr/>
        <a:lstStyle/>
        <a:p>
          <a:endParaRPr lang="en-US" sz="3200" b="1" dirty="0">
            <a:latin typeface="+mn-lt"/>
          </a:endParaRPr>
        </a:p>
      </dgm:t>
    </dgm:pt>
    <dgm:pt modelId="{D8A04DDE-ECA6-4DB2-B6ED-394FBC183F59}" type="sibTrans" cxnId="{5CC38638-060B-4F8E-8372-3F163F69546E}">
      <dgm:prSet/>
      <dgm:spPr/>
      <dgm:t>
        <a:bodyPr/>
        <a:lstStyle/>
        <a:p>
          <a:endParaRPr lang="en-US" sz="3200" b="1" dirty="0">
            <a:latin typeface="+mn-lt"/>
          </a:endParaRPr>
        </a:p>
      </dgm:t>
    </dgm:pt>
    <dgm:pt modelId="{8B73CB16-787D-4E69-ACFB-A7D65B874EAB}">
      <dgm:prSet phldrT="[Text]" custT="1"/>
      <dgm:spPr>
        <a:noFill/>
        <a:ln>
          <a:solidFill>
            <a:schemeClr val="accent5"/>
          </a:solidFill>
        </a:ln>
      </dgm:spPr>
      <dgm:t>
        <a:bodyPr/>
        <a:lstStyle/>
        <a:p>
          <a:pPr>
            <a:spcAft>
              <a:spcPts val="0"/>
            </a:spcAft>
          </a:pPr>
          <a:r>
            <a:rPr lang="en-US" sz="1600" b="1" dirty="0">
              <a:solidFill>
                <a:schemeClr val="tx1"/>
              </a:solidFill>
              <a:effectLst/>
              <a:latin typeface="+mn-lt"/>
            </a:rPr>
            <a:t>DEFINING </a:t>
          </a:r>
        </a:p>
        <a:p>
          <a:pPr>
            <a:spcAft>
              <a:spcPts val="0"/>
            </a:spcAft>
          </a:pPr>
          <a:r>
            <a:rPr lang="en-US" sz="1600" b="1" dirty="0">
              <a:solidFill>
                <a:schemeClr val="tx1"/>
              </a:solidFill>
              <a:effectLst/>
              <a:latin typeface="+mn-lt"/>
            </a:rPr>
            <a:t>STRATEGIC PRIORITIES</a:t>
          </a:r>
        </a:p>
      </dgm:t>
    </dgm:pt>
    <dgm:pt modelId="{E02F2B59-3B8B-4B89-B19C-70B2336FE77C}" type="parTrans" cxnId="{11204899-6661-4D2D-AF8D-AB8144AFB785}">
      <dgm:prSet/>
      <dgm:spPr/>
      <dgm:t>
        <a:bodyPr/>
        <a:lstStyle/>
        <a:p>
          <a:endParaRPr lang="en-US" sz="3200" b="1" dirty="0">
            <a:latin typeface="+mn-lt"/>
          </a:endParaRPr>
        </a:p>
      </dgm:t>
    </dgm:pt>
    <dgm:pt modelId="{20EEC2B5-9D02-4DEF-A662-219A6822F922}" type="sibTrans" cxnId="{11204899-6661-4D2D-AF8D-AB8144AFB785}">
      <dgm:prSet/>
      <dgm:spPr/>
      <dgm:t>
        <a:bodyPr/>
        <a:lstStyle/>
        <a:p>
          <a:endParaRPr lang="en-US" sz="3200" b="1" dirty="0">
            <a:latin typeface="+mn-lt"/>
          </a:endParaRPr>
        </a:p>
      </dgm:t>
    </dgm:pt>
    <dgm:pt modelId="{D19FBC25-169A-4178-8B7C-F5419BC4C717}">
      <dgm:prSet phldrT="[Text]" custT="1"/>
      <dgm:spPr>
        <a:noFill/>
        <a:ln>
          <a:solidFill>
            <a:schemeClr val="accent5"/>
          </a:solidFill>
        </a:ln>
      </dgm:spPr>
      <dgm:t>
        <a:bodyPr/>
        <a:lstStyle/>
        <a:p>
          <a:pPr>
            <a:spcAft>
              <a:spcPts val="0"/>
            </a:spcAft>
          </a:pPr>
          <a:r>
            <a:rPr lang="en-US" sz="1600" b="1" dirty="0">
              <a:solidFill>
                <a:schemeClr val="tx1"/>
              </a:solidFill>
              <a:latin typeface="+mn-lt"/>
            </a:rPr>
            <a:t>DESIGNING AN INDUSTRIAL </a:t>
          </a:r>
        </a:p>
        <a:p>
          <a:pPr>
            <a:spcAft>
              <a:spcPts val="0"/>
            </a:spcAft>
          </a:pPr>
          <a:r>
            <a:rPr lang="en-US" sz="1600" b="1" dirty="0">
              <a:solidFill>
                <a:schemeClr val="tx1"/>
              </a:solidFill>
              <a:latin typeface="+mn-lt"/>
            </a:rPr>
            <a:t>POLICY PACKAGE</a:t>
          </a:r>
        </a:p>
      </dgm:t>
    </dgm:pt>
    <dgm:pt modelId="{E6CBF32E-36A9-450B-A652-B3E28C6C3DCB}" type="parTrans" cxnId="{A1D4782D-C70A-4C7D-AF3A-BBB0F4CD7B51}">
      <dgm:prSet/>
      <dgm:spPr/>
      <dgm:t>
        <a:bodyPr/>
        <a:lstStyle/>
        <a:p>
          <a:endParaRPr lang="en-US" sz="3200" b="1" dirty="0">
            <a:latin typeface="+mn-lt"/>
          </a:endParaRPr>
        </a:p>
      </dgm:t>
    </dgm:pt>
    <dgm:pt modelId="{153F4E02-C21B-4FD1-9896-DBC0B8CB9AF0}" type="sibTrans" cxnId="{A1D4782D-C70A-4C7D-AF3A-BBB0F4CD7B51}">
      <dgm:prSet/>
      <dgm:spPr/>
      <dgm:t>
        <a:bodyPr/>
        <a:lstStyle/>
        <a:p>
          <a:endParaRPr lang="en-US" sz="3200" b="1" dirty="0">
            <a:solidFill>
              <a:srgbClr val="800000"/>
            </a:solidFill>
            <a:latin typeface="+mn-lt"/>
          </a:endParaRPr>
        </a:p>
      </dgm:t>
    </dgm:pt>
    <dgm:pt modelId="{4FD299D7-98DE-445B-AD7A-2FD1C0ABB85A}">
      <dgm:prSet phldrT="[Text]" custT="1"/>
      <dgm:spPr>
        <a:noFill/>
        <a:ln>
          <a:solidFill>
            <a:schemeClr val="accent5"/>
          </a:solidFill>
        </a:ln>
      </dgm:spPr>
      <dgm:t>
        <a:bodyPr/>
        <a:lstStyle/>
        <a:p>
          <a:r>
            <a:rPr lang="en-US" sz="1600" b="1" dirty="0">
              <a:solidFill>
                <a:schemeClr val="tx1"/>
              </a:solidFill>
              <a:latin typeface="+mn-lt"/>
            </a:rPr>
            <a:t>IMPLEMENTING INDUSTRIAL POLICY INSTRUMENTS</a:t>
          </a:r>
        </a:p>
      </dgm:t>
    </dgm:pt>
    <dgm:pt modelId="{C06B23D6-2280-469B-84D9-3DA646639B86}" type="parTrans" cxnId="{A04D7DB4-209F-47B1-AE0D-316C47964E8F}">
      <dgm:prSet/>
      <dgm:spPr/>
      <dgm:t>
        <a:bodyPr/>
        <a:lstStyle/>
        <a:p>
          <a:endParaRPr lang="en-US" sz="3200" b="1" dirty="0">
            <a:latin typeface="+mn-lt"/>
          </a:endParaRPr>
        </a:p>
      </dgm:t>
    </dgm:pt>
    <dgm:pt modelId="{4DEE8917-DCB9-4C80-835E-730C81E0D4DD}" type="sibTrans" cxnId="{A04D7DB4-209F-47B1-AE0D-316C47964E8F}">
      <dgm:prSet/>
      <dgm:spPr/>
      <dgm:t>
        <a:bodyPr/>
        <a:lstStyle/>
        <a:p>
          <a:endParaRPr lang="en-US" sz="3200" b="1" dirty="0">
            <a:latin typeface="+mn-lt"/>
          </a:endParaRPr>
        </a:p>
      </dgm:t>
    </dgm:pt>
    <dgm:pt modelId="{40D06045-9DA7-4940-83CB-0D9630709FDB}">
      <dgm:prSet phldrT="[Text]" custT="1"/>
      <dgm:spPr>
        <a:solidFill>
          <a:srgbClr val="0099CC"/>
        </a:solidFill>
        <a:ln>
          <a:solidFill>
            <a:schemeClr val="accent5"/>
          </a:solidFill>
        </a:ln>
      </dgm:spPr>
      <dgm:t>
        <a:bodyPr/>
        <a:lstStyle/>
        <a:p>
          <a:pPr>
            <a:spcAft>
              <a:spcPts val="0"/>
            </a:spcAft>
          </a:pPr>
          <a:r>
            <a:rPr lang="en-US" sz="1600" b="1" dirty="0">
              <a:solidFill>
                <a:schemeClr val="bg1"/>
              </a:solidFill>
              <a:effectLst>
                <a:outerShdw blurRad="38100" dist="38100" dir="2700000" algn="tl">
                  <a:srgbClr val="000000">
                    <a:alpha val="43137"/>
                  </a:srgbClr>
                </a:outerShdw>
              </a:effectLst>
              <a:latin typeface="+mn-lt"/>
            </a:rPr>
            <a:t>MONITORING &amp; EVALUATING </a:t>
          </a:r>
        </a:p>
        <a:p>
          <a:pPr>
            <a:spcAft>
              <a:spcPts val="0"/>
            </a:spcAft>
          </a:pPr>
          <a:r>
            <a:rPr lang="en-US" sz="1600" b="1" dirty="0">
              <a:solidFill>
                <a:schemeClr val="bg1"/>
              </a:solidFill>
              <a:effectLst>
                <a:outerShdw blurRad="38100" dist="38100" dir="2700000" algn="tl">
                  <a:srgbClr val="000000">
                    <a:alpha val="43137"/>
                  </a:srgbClr>
                </a:outerShdw>
              </a:effectLst>
              <a:latin typeface="+mn-lt"/>
            </a:rPr>
            <a:t>POLICY IMPACT</a:t>
          </a:r>
          <a:endParaRPr lang="en-US" sz="1800" b="1" dirty="0">
            <a:solidFill>
              <a:schemeClr val="bg1"/>
            </a:solidFill>
            <a:effectLst>
              <a:outerShdw blurRad="38100" dist="38100" dir="2700000" algn="tl">
                <a:srgbClr val="000000">
                  <a:alpha val="43137"/>
                </a:srgbClr>
              </a:outerShdw>
            </a:effectLst>
            <a:latin typeface="+mn-lt"/>
          </a:endParaRPr>
        </a:p>
      </dgm:t>
    </dgm:pt>
    <dgm:pt modelId="{0DD7BF7C-C7D7-4E46-95AC-D8C36D030DDB}" type="parTrans" cxnId="{9420DCA2-3076-4B31-883E-3DF4C3F65863}">
      <dgm:prSet/>
      <dgm:spPr/>
      <dgm:t>
        <a:bodyPr/>
        <a:lstStyle/>
        <a:p>
          <a:endParaRPr lang="en-US" sz="3200" b="1" dirty="0">
            <a:latin typeface="+mn-lt"/>
          </a:endParaRPr>
        </a:p>
      </dgm:t>
    </dgm:pt>
    <dgm:pt modelId="{4D880298-08B1-4434-8B32-95B90DA3E3AA}" type="sibTrans" cxnId="{9420DCA2-3076-4B31-883E-3DF4C3F65863}">
      <dgm:prSet/>
      <dgm:spPr/>
      <dgm:t>
        <a:bodyPr/>
        <a:lstStyle/>
        <a:p>
          <a:endParaRPr lang="en-US" sz="3200" b="1" dirty="0">
            <a:latin typeface="+mn-lt"/>
          </a:endParaRPr>
        </a:p>
      </dgm:t>
    </dgm:pt>
    <dgm:pt modelId="{5E10E91F-B1C4-437F-B530-B6836500E6BD}" type="pres">
      <dgm:prSet presAssocID="{CE1A7D1B-BB9F-437B-90EC-85738B2E41D5}" presName="cycle" presStyleCnt="0">
        <dgm:presLayoutVars>
          <dgm:dir/>
          <dgm:resizeHandles val="exact"/>
        </dgm:presLayoutVars>
      </dgm:prSet>
      <dgm:spPr/>
      <dgm:t>
        <a:bodyPr/>
        <a:lstStyle/>
        <a:p>
          <a:endParaRPr lang="en-US"/>
        </a:p>
      </dgm:t>
    </dgm:pt>
    <dgm:pt modelId="{0F0B274E-17D0-4FB3-BFE2-328AA83D205A}" type="pres">
      <dgm:prSet presAssocID="{1DED69AB-C825-4A27-9135-B9659588798E}" presName="node" presStyleLbl="node1" presStyleIdx="0" presStyleCnt="5" custScaleX="121745" custScaleY="123473" custRadScaleRad="82190" custRadScaleInc="12009">
        <dgm:presLayoutVars>
          <dgm:bulletEnabled val="1"/>
        </dgm:presLayoutVars>
      </dgm:prSet>
      <dgm:spPr/>
      <dgm:t>
        <a:bodyPr/>
        <a:lstStyle/>
        <a:p>
          <a:endParaRPr lang="en-US"/>
        </a:p>
      </dgm:t>
    </dgm:pt>
    <dgm:pt modelId="{34C169F1-5535-4D0F-B9DA-592940A1C416}" type="pres">
      <dgm:prSet presAssocID="{1DED69AB-C825-4A27-9135-B9659588798E}" presName="spNode" presStyleCnt="0"/>
      <dgm:spPr/>
    </dgm:pt>
    <dgm:pt modelId="{26F91260-4DB7-45AE-9175-E37266C915C0}" type="pres">
      <dgm:prSet presAssocID="{D8A04DDE-ECA6-4DB2-B6ED-394FBC183F59}" presName="sibTrans" presStyleLbl="sibTrans1D1" presStyleIdx="0" presStyleCnt="5"/>
      <dgm:spPr/>
      <dgm:t>
        <a:bodyPr/>
        <a:lstStyle/>
        <a:p>
          <a:endParaRPr lang="en-US"/>
        </a:p>
      </dgm:t>
    </dgm:pt>
    <dgm:pt modelId="{F59EF310-6F70-440C-A6BC-C60A24331AF8}" type="pres">
      <dgm:prSet presAssocID="{8B73CB16-787D-4E69-ACFB-A7D65B874EAB}" presName="node" presStyleLbl="node1" presStyleIdx="1" presStyleCnt="5" custScaleX="114528" custScaleY="123473" custRadScaleRad="119053" custRadScaleInc="57687">
        <dgm:presLayoutVars>
          <dgm:bulletEnabled val="1"/>
        </dgm:presLayoutVars>
      </dgm:prSet>
      <dgm:spPr/>
      <dgm:t>
        <a:bodyPr/>
        <a:lstStyle/>
        <a:p>
          <a:endParaRPr lang="en-US"/>
        </a:p>
      </dgm:t>
    </dgm:pt>
    <dgm:pt modelId="{5951CD7F-534A-4CC8-92DC-5C8962A54EDD}" type="pres">
      <dgm:prSet presAssocID="{8B73CB16-787D-4E69-ACFB-A7D65B874EAB}" presName="spNode" presStyleCnt="0"/>
      <dgm:spPr/>
    </dgm:pt>
    <dgm:pt modelId="{40831FF4-F057-4BF8-9BCD-6991231638E5}" type="pres">
      <dgm:prSet presAssocID="{20EEC2B5-9D02-4DEF-A662-219A6822F922}" presName="sibTrans" presStyleLbl="sibTrans1D1" presStyleIdx="1" presStyleCnt="5"/>
      <dgm:spPr/>
      <dgm:t>
        <a:bodyPr/>
        <a:lstStyle/>
        <a:p>
          <a:endParaRPr lang="en-US"/>
        </a:p>
      </dgm:t>
    </dgm:pt>
    <dgm:pt modelId="{1EAE41A8-7786-492D-8951-C3E0EC263C15}" type="pres">
      <dgm:prSet presAssocID="{D19FBC25-169A-4178-8B7C-F5419BC4C717}" presName="node" presStyleLbl="node1" presStyleIdx="2" presStyleCnt="5" custScaleX="136294" custScaleY="123473" custRadScaleRad="124388" custRadScaleInc="-39504">
        <dgm:presLayoutVars>
          <dgm:bulletEnabled val="1"/>
        </dgm:presLayoutVars>
      </dgm:prSet>
      <dgm:spPr/>
      <dgm:t>
        <a:bodyPr/>
        <a:lstStyle/>
        <a:p>
          <a:endParaRPr lang="en-US"/>
        </a:p>
      </dgm:t>
    </dgm:pt>
    <dgm:pt modelId="{CD97B183-6193-4494-931C-63BAF638157F}" type="pres">
      <dgm:prSet presAssocID="{D19FBC25-169A-4178-8B7C-F5419BC4C717}" presName="spNode" presStyleCnt="0"/>
      <dgm:spPr/>
    </dgm:pt>
    <dgm:pt modelId="{DA87EC45-0BE3-48D3-881F-957834B5838F}" type="pres">
      <dgm:prSet presAssocID="{153F4E02-C21B-4FD1-9896-DBC0B8CB9AF0}" presName="sibTrans" presStyleLbl="sibTrans1D1" presStyleIdx="2" presStyleCnt="5"/>
      <dgm:spPr/>
      <dgm:t>
        <a:bodyPr/>
        <a:lstStyle/>
        <a:p>
          <a:endParaRPr lang="en-US"/>
        </a:p>
      </dgm:t>
    </dgm:pt>
    <dgm:pt modelId="{C05F39EC-B710-4E86-9547-BEABE0960379}" type="pres">
      <dgm:prSet presAssocID="{4FD299D7-98DE-445B-AD7A-2FD1C0ABB85A}" presName="node" presStyleLbl="node1" presStyleIdx="3" presStyleCnt="5" custScaleX="152029" custScaleY="123473" custRadScaleRad="125258" custRadScaleInc="37718">
        <dgm:presLayoutVars>
          <dgm:bulletEnabled val="1"/>
        </dgm:presLayoutVars>
      </dgm:prSet>
      <dgm:spPr/>
      <dgm:t>
        <a:bodyPr/>
        <a:lstStyle/>
        <a:p>
          <a:endParaRPr lang="en-US"/>
        </a:p>
      </dgm:t>
    </dgm:pt>
    <dgm:pt modelId="{D9E15E2E-FE79-476A-9710-A20D3721F263}" type="pres">
      <dgm:prSet presAssocID="{4FD299D7-98DE-445B-AD7A-2FD1C0ABB85A}" presName="spNode" presStyleCnt="0"/>
      <dgm:spPr/>
    </dgm:pt>
    <dgm:pt modelId="{88680C8D-CA0C-4EC4-8B62-ED7541CCD83F}" type="pres">
      <dgm:prSet presAssocID="{4DEE8917-DCB9-4C80-835E-730C81E0D4DD}" presName="sibTrans" presStyleLbl="sibTrans1D1" presStyleIdx="3" presStyleCnt="5"/>
      <dgm:spPr/>
      <dgm:t>
        <a:bodyPr/>
        <a:lstStyle/>
        <a:p>
          <a:endParaRPr lang="en-US"/>
        </a:p>
      </dgm:t>
    </dgm:pt>
    <dgm:pt modelId="{ED56F317-55C4-4A78-8412-5188F9C5E970}" type="pres">
      <dgm:prSet presAssocID="{40D06045-9DA7-4940-83CB-0D9630709FDB}" presName="node" presStyleLbl="node1" presStyleIdx="4" presStyleCnt="5" custScaleX="128247" custScaleY="123473" custRadScaleRad="113859" custRadScaleInc="-61706">
        <dgm:presLayoutVars>
          <dgm:bulletEnabled val="1"/>
        </dgm:presLayoutVars>
      </dgm:prSet>
      <dgm:spPr/>
      <dgm:t>
        <a:bodyPr/>
        <a:lstStyle/>
        <a:p>
          <a:endParaRPr lang="en-US"/>
        </a:p>
      </dgm:t>
    </dgm:pt>
    <dgm:pt modelId="{9E261DCA-449C-4FF1-A679-BAF7C4091189}" type="pres">
      <dgm:prSet presAssocID="{40D06045-9DA7-4940-83CB-0D9630709FDB}" presName="spNode" presStyleCnt="0"/>
      <dgm:spPr/>
    </dgm:pt>
    <dgm:pt modelId="{7849D312-6353-4F73-94B7-955775C1E8A2}" type="pres">
      <dgm:prSet presAssocID="{4D880298-08B1-4434-8B32-95B90DA3E3AA}" presName="sibTrans" presStyleLbl="sibTrans1D1" presStyleIdx="4" presStyleCnt="5"/>
      <dgm:spPr/>
      <dgm:t>
        <a:bodyPr/>
        <a:lstStyle/>
        <a:p>
          <a:endParaRPr lang="en-US"/>
        </a:p>
      </dgm:t>
    </dgm:pt>
  </dgm:ptLst>
  <dgm:cxnLst>
    <dgm:cxn modelId="{11204899-6661-4D2D-AF8D-AB8144AFB785}" srcId="{CE1A7D1B-BB9F-437B-90EC-85738B2E41D5}" destId="{8B73CB16-787D-4E69-ACFB-A7D65B874EAB}" srcOrd="1" destOrd="0" parTransId="{E02F2B59-3B8B-4B89-B19C-70B2336FE77C}" sibTransId="{20EEC2B5-9D02-4DEF-A662-219A6822F922}"/>
    <dgm:cxn modelId="{F6B9044D-CFF6-D845-ACE1-96C5224124F6}" type="presOf" srcId="{8B73CB16-787D-4E69-ACFB-A7D65B874EAB}" destId="{F59EF310-6F70-440C-A6BC-C60A24331AF8}" srcOrd="0" destOrd="0" presId="urn:microsoft.com/office/officeart/2005/8/layout/cycle5"/>
    <dgm:cxn modelId="{5CC38638-060B-4F8E-8372-3F163F69546E}" srcId="{CE1A7D1B-BB9F-437B-90EC-85738B2E41D5}" destId="{1DED69AB-C825-4A27-9135-B9659588798E}" srcOrd="0" destOrd="0" parTransId="{0C708B1C-5603-4FEF-BADD-695423B78C16}" sibTransId="{D8A04DDE-ECA6-4DB2-B6ED-394FBC183F59}"/>
    <dgm:cxn modelId="{A1D4782D-C70A-4C7D-AF3A-BBB0F4CD7B51}" srcId="{CE1A7D1B-BB9F-437B-90EC-85738B2E41D5}" destId="{D19FBC25-169A-4178-8B7C-F5419BC4C717}" srcOrd="2" destOrd="0" parTransId="{E6CBF32E-36A9-450B-A652-B3E28C6C3DCB}" sibTransId="{153F4E02-C21B-4FD1-9896-DBC0B8CB9AF0}"/>
    <dgm:cxn modelId="{3337D69A-CE81-9545-8A55-A0B9DCFFD983}" type="presOf" srcId="{153F4E02-C21B-4FD1-9896-DBC0B8CB9AF0}" destId="{DA87EC45-0BE3-48D3-881F-957834B5838F}" srcOrd="0" destOrd="0" presId="urn:microsoft.com/office/officeart/2005/8/layout/cycle5"/>
    <dgm:cxn modelId="{37F178A2-96E7-C147-B832-F0C535316FD1}" type="presOf" srcId="{4DEE8917-DCB9-4C80-835E-730C81E0D4DD}" destId="{88680C8D-CA0C-4EC4-8B62-ED7541CCD83F}" srcOrd="0" destOrd="0" presId="urn:microsoft.com/office/officeart/2005/8/layout/cycle5"/>
    <dgm:cxn modelId="{CAD1785E-B757-9542-9FA3-377CDE7320B9}" type="presOf" srcId="{D8A04DDE-ECA6-4DB2-B6ED-394FBC183F59}" destId="{26F91260-4DB7-45AE-9175-E37266C915C0}" srcOrd="0" destOrd="0" presId="urn:microsoft.com/office/officeart/2005/8/layout/cycle5"/>
    <dgm:cxn modelId="{4FD9E4F3-9043-5B46-971E-F97DD147A991}" type="presOf" srcId="{4FD299D7-98DE-445B-AD7A-2FD1C0ABB85A}" destId="{C05F39EC-B710-4E86-9547-BEABE0960379}" srcOrd="0" destOrd="0" presId="urn:microsoft.com/office/officeart/2005/8/layout/cycle5"/>
    <dgm:cxn modelId="{F4D4853D-D9BB-5F47-B743-3683203BF4B3}" type="presOf" srcId="{20EEC2B5-9D02-4DEF-A662-219A6822F922}" destId="{40831FF4-F057-4BF8-9BCD-6991231638E5}" srcOrd="0" destOrd="0" presId="urn:microsoft.com/office/officeart/2005/8/layout/cycle5"/>
    <dgm:cxn modelId="{6B0A1E7E-B5DE-1548-ABD9-CABEDBDEFE87}" type="presOf" srcId="{CE1A7D1B-BB9F-437B-90EC-85738B2E41D5}" destId="{5E10E91F-B1C4-437F-B530-B6836500E6BD}" srcOrd="0" destOrd="0" presId="urn:microsoft.com/office/officeart/2005/8/layout/cycle5"/>
    <dgm:cxn modelId="{FABB9EB0-550B-134E-9E51-0768844E4C23}" type="presOf" srcId="{40D06045-9DA7-4940-83CB-0D9630709FDB}" destId="{ED56F317-55C4-4A78-8412-5188F9C5E970}" srcOrd="0" destOrd="0" presId="urn:microsoft.com/office/officeart/2005/8/layout/cycle5"/>
    <dgm:cxn modelId="{87E92378-0051-154C-B658-8327AFD350AB}" type="presOf" srcId="{1DED69AB-C825-4A27-9135-B9659588798E}" destId="{0F0B274E-17D0-4FB3-BFE2-328AA83D205A}" srcOrd="0" destOrd="0" presId="urn:microsoft.com/office/officeart/2005/8/layout/cycle5"/>
    <dgm:cxn modelId="{A04D7DB4-209F-47B1-AE0D-316C47964E8F}" srcId="{CE1A7D1B-BB9F-437B-90EC-85738B2E41D5}" destId="{4FD299D7-98DE-445B-AD7A-2FD1C0ABB85A}" srcOrd="3" destOrd="0" parTransId="{C06B23D6-2280-469B-84D9-3DA646639B86}" sibTransId="{4DEE8917-DCB9-4C80-835E-730C81E0D4DD}"/>
    <dgm:cxn modelId="{9937759B-80B8-E147-B003-12B91F422FA6}" type="presOf" srcId="{D19FBC25-169A-4178-8B7C-F5419BC4C717}" destId="{1EAE41A8-7786-492D-8951-C3E0EC263C15}" srcOrd="0" destOrd="0" presId="urn:microsoft.com/office/officeart/2005/8/layout/cycle5"/>
    <dgm:cxn modelId="{F2C3ED7A-1E26-7041-9484-199D4F67A755}" type="presOf" srcId="{4D880298-08B1-4434-8B32-95B90DA3E3AA}" destId="{7849D312-6353-4F73-94B7-955775C1E8A2}" srcOrd="0" destOrd="0" presId="urn:microsoft.com/office/officeart/2005/8/layout/cycle5"/>
    <dgm:cxn modelId="{9420DCA2-3076-4B31-883E-3DF4C3F65863}" srcId="{CE1A7D1B-BB9F-437B-90EC-85738B2E41D5}" destId="{40D06045-9DA7-4940-83CB-0D9630709FDB}" srcOrd="4" destOrd="0" parTransId="{0DD7BF7C-C7D7-4E46-95AC-D8C36D030DDB}" sibTransId="{4D880298-08B1-4434-8B32-95B90DA3E3AA}"/>
    <dgm:cxn modelId="{1973B5F5-3234-ED41-B552-5ACF367EA7AB}" type="presParOf" srcId="{5E10E91F-B1C4-437F-B530-B6836500E6BD}" destId="{0F0B274E-17D0-4FB3-BFE2-328AA83D205A}" srcOrd="0" destOrd="0" presId="urn:microsoft.com/office/officeart/2005/8/layout/cycle5"/>
    <dgm:cxn modelId="{157305FE-53EB-7C47-B041-77343B46D6F5}" type="presParOf" srcId="{5E10E91F-B1C4-437F-B530-B6836500E6BD}" destId="{34C169F1-5535-4D0F-B9DA-592940A1C416}" srcOrd="1" destOrd="0" presId="urn:microsoft.com/office/officeart/2005/8/layout/cycle5"/>
    <dgm:cxn modelId="{063E0B58-8C11-D840-80EF-726DA92A51EA}" type="presParOf" srcId="{5E10E91F-B1C4-437F-B530-B6836500E6BD}" destId="{26F91260-4DB7-45AE-9175-E37266C915C0}" srcOrd="2" destOrd="0" presId="urn:microsoft.com/office/officeart/2005/8/layout/cycle5"/>
    <dgm:cxn modelId="{1AC375CE-C290-DA44-97EA-8452B6A7CBB5}" type="presParOf" srcId="{5E10E91F-B1C4-437F-B530-B6836500E6BD}" destId="{F59EF310-6F70-440C-A6BC-C60A24331AF8}" srcOrd="3" destOrd="0" presId="urn:microsoft.com/office/officeart/2005/8/layout/cycle5"/>
    <dgm:cxn modelId="{52CCFC72-AB67-6941-888F-25711395FA23}" type="presParOf" srcId="{5E10E91F-B1C4-437F-B530-B6836500E6BD}" destId="{5951CD7F-534A-4CC8-92DC-5C8962A54EDD}" srcOrd="4" destOrd="0" presId="urn:microsoft.com/office/officeart/2005/8/layout/cycle5"/>
    <dgm:cxn modelId="{59E93E5E-6890-8F42-96E6-584C6368E516}" type="presParOf" srcId="{5E10E91F-B1C4-437F-B530-B6836500E6BD}" destId="{40831FF4-F057-4BF8-9BCD-6991231638E5}" srcOrd="5" destOrd="0" presId="urn:microsoft.com/office/officeart/2005/8/layout/cycle5"/>
    <dgm:cxn modelId="{B06DC1C6-33DF-2A40-A141-5CADD1EE744B}" type="presParOf" srcId="{5E10E91F-B1C4-437F-B530-B6836500E6BD}" destId="{1EAE41A8-7786-492D-8951-C3E0EC263C15}" srcOrd="6" destOrd="0" presId="urn:microsoft.com/office/officeart/2005/8/layout/cycle5"/>
    <dgm:cxn modelId="{55C09491-4DC7-2F4B-A4FE-D27F05708B09}" type="presParOf" srcId="{5E10E91F-B1C4-437F-B530-B6836500E6BD}" destId="{CD97B183-6193-4494-931C-63BAF638157F}" srcOrd="7" destOrd="0" presId="urn:microsoft.com/office/officeart/2005/8/layout/cycle5"/>
    <dgm:cxn modelId="{672D50F5-2205-9143-9019-3E444FD95647}" type="presParOf" srcId="{5E10E91F-B1C4-437F-B530-B6836500E6BD}" destId="{DA87EC45-0BE3-48D3-881F-957834B5838F}" srcOrd="8" destOrd="0" presId="urn:microsoft.com/office/officeart/2005/8/layout/cycle5"/>
    <dgm:cxn modelId="{99348488-2104-DE4F-9AEB-906180000983}" type="presParOf" srcId="{5E10E91F-B1C4-437F-B530-B6836500E6BD}" destId="{C05F39EC-B710-4E86-9547-BEABE0960379}" srcOrd="9" destOrd="0" presId="urn:microsoft.com/office/officeart/2005/8/layout/cycle5"/>
    <dgm:cxn modelId="{5C79C8FD-194B-4B40-9944-F5C5F54A7C65}" type="presParOf" srcId="{5E10E91F-B1C4-437F-B530-B6836500E6BD}" destId="{D9E15E2E-FE79-476A-9710-A20D3721F263}" srcOrd="10" destOrd="0" presId="urn:microsoft.com/office/officeart/2005/8/layout/cycle5"/>
    <dgm:cxn modelId="{132672A7-225F-BC4C-BF08-2D194070FF58}" type="presParOf" srcId="{5E10E91F-B1C4-437F-B530-B6836500E6BD}" destId="{88680C8D-CA0C-4EC4-8B62-ED7541CCD83F}" srcOrd="11" destOrd="0" presId="urn:microsoft.com/office/officeart/2005/8/layout/cycle5"/>
    <dgm:cxn modelId="{7D388405-500A-8E46-B869-9ACA07A227FE}" type="presParOf" srcId="{5E10E91F-B1C4-437F-B530-B6836500E6BD}" destId="{ED56F317-55C4-4A78-8412-5188F9C5E970}" srcOrd="12" destOrd="0" presId="urn:microsoft.com/office/officeart/2005/8/layout/cycle5"/>
    <dgm:cxn modelId="{9D60C4BA-790F-2E4E-A263-690FA660B267}" type="presParOf" srcId="{5E10E91F-B1C4-437F-B530-B6836500E6BD}" destId="{9E261DCA-449C-4FF1-A679-BAF7C4091189}" srcOrd="13" destOrd="0" presId="urn:microsoft.com/office/officeart/2005/8/layout/cycle5"/>
    <dgm:cxn modelId="{FE37FA3B-9F0D-3047-9D91-DC3578A599FD}" type="presParOf" srcId="{5E10E91F-B1C4-437F-B530-B6836500E6BD}" destId="{7849D312-6353-4F73-94B7-955775C1E8A2}"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EE9B1-57BB-43FB-B078-A5DD82F49259}" type="datetimeFigureOut">
              <a:rPr lang="en-US" smtClean="0"/>
              <a:t>11/12/2018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9798F-8651-41CE-9EF0-DEB37E35359C}" type="slidenum">
              <a:rPr lang="en-US" smtClean="0"/>
              <a:t>‹#›</a:t>
            </a:fld>
            <a:endParaRPr lang="en-US"/>
          </a:p>
        </p:txBody>
      </p:sp>
    </p:spTree>
    <p:extLst>
      <p:ext uri="{BB962C8B-B14F-4D97-AF65-F5344CB8AC3E}">
        <p14:creationId xmlns:p14="http://schemas.microsoft.com/office/powerpoint/2010/main" val="46928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0E39798F-8651-41CE-9EF0-DEB37E35359C}" type="slidenum">
              <a:rPr lang="en-US" smtClean="0"/>
              <a:t>1</a:t>
            </a:fld>
            <a:endParaRPr lang="en-US"/>
          </a:p>
        </p:txBody>
      </p:sp>
    </p:spTree>
    <p:extLst>
      <p:ext uri="{BB962C8B-B14F-4D97-AF65-F5344CB8AC3E}">
        <p14:creationId xmlns:p14="http://schemas.microsoft.com/office/powerpoint/2010/main" val="221658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working</a:t>
            </a:r>
            <a:r>
              <a:rPr lang="en-US" baseline="0" dirty="0"/>
              <a:t> in industrial policy, these are some of the most common IP objectives we have encountered. In practice, countries define their own IP objectives but we use these 10 to help stimulate discussion and to help countries consider a broad range of potential objectives. </a:t>
            </a:r>
            <a:endParaRPr lang="en-US" dirty="0"/>
          </a:p>
        </p:txBody>
      </p:sp>
      <p:sp>
        <p:nvSpPr>
          <p:cNvPr id="4" name="Slide Number Placeholder 3"/>
          <p:cNvSpPr>
            <a:spLocks noGrp="1"/>
          </p:cNvSpPr>
          <p:nvPr>
            <p:ph type="sldNum" sz="quarter" idx="10"/>
          </p:nvPr>
        </p:nvSpPr>
        <p:spPr/>
        <p:txBody>
          <a:bodyPr/>
          <a:lstStyle/>
          <a:p>
            <a:fld id="{0E39798F-8651-41CE-9EF0-DEB37E35359C}" type="slidenum">
              <a:rPr lang="en-US" smtClean="0"/>
              <a:t>26</a:t>
            </a:fld>
            <a:endParaRPr lang="en-US"/>
          </a:p>
        </p:txBody>
      </p:sp>
    </p:spTree>
    <p:extLst>
      <p:ext uri="{BB962C8B-B14F-4D97-AF65-F5344CB8AC3E}">
        <p14:creationId xmlns:p14="http://schemas.microsoft.com/office/powerpoint/2010/main" val="214087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0E39798F-8651-41CE-9EF0-DEB37E35359C}" type="slidenum">
              <a:rPr lang="en-US" smtClean="0"/>
              <a:t>27</a:t>
            </a:fld>
            <a:endParaRPr lang="en-US"/>
          </a:p>
        </p:txBody>
      </p:sp>
    </p:spTree>
    <p:extLst>
      <p:ext uri="{BB962C8B-B14F-4D97-AF65-F5344CB8AC3E}">
        <p14:creationId xmlns:p14="http://schemas.microsoft.com/office/powerpoint/2010/main" val="299103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0E39798F-8651-41CE-9EF0-DEB37E35359C}" type="slidenum">
              <a:rPr lang="en-US" smtClean="0"/>
              <a:t>28</a:t>
            </a:fld>
            <a:endParaRPr lang="en-US"/>
          </a:p>
        </p:txBody>
      </p:sp>
    </p:spTree>
    <p:extLst>
      <p:ext uri="{BB962C8B-B14F-4D97-AF65-F5344CB8AC3E}">
        <p14:creationId xmlns:p14="http://schemas.microsoft.com/office/powerpoint/2010/main" val="217840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EQuIP</a:t>
            </a:r>
            <a:r>
              <a:rPr lang="en-US" dirty="0"/>
              <a:t> is formulated around the notion of industrial policy cycle</a:t>
            </a:r>
          </a:p>
        </p:txBody>
      </p:sp>
      <p:sp>
        <p:nvSpPr>
          <p:cNvPr id="4" name="Marcador de número de diapositiva 3"/>
          <p:cNvSpPr>
            <a:spLocks noGrp="1"/>
          </p:cNvSpPr>
          <p:nvPr>
            <p:ph type="sldNum" sz="quarter" idx="5"/>
          </p:nvPr>
        </p:nvSpPr>
        <p:spPr/>
        <p:txBody>
          <a:bodyPr/>
          <a:lstStyle/>
          <a:p>
            <a:fld id="{0E39798F-8651-41CE-9EF0-DEB37E35359C}" type="slidenum">
              <a:rPr lang="en-US" smtClean="0"/>
              <a:t>30</a:t>
            </a:fld>
            <a:endParaRPr lang="en-US"/>
          </a:p>
        </p:txBody>
      </p:sp>
    </p:spTree>
    <p:extLst>
      <p:ext uri="{BB962C8B-B14F-4D97-AF65-F5344CB8AC3E}">
        <p14:creationId xmlns:p14="http://schemas.microsoft.com/office/powerpoint/2010/main" val="159121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EQuIP</a:t>
            </a:r>
            <a:r>
              <a:rPr lang="en-US" dirty="0"/>
              <a:t> is formulated around the notion of industrial policy cycle</a:t>
            </a:r>
          </a:p>
        </p:txBody>
      </p:sp>
      <p:sp>
        <p:nvSpPr>
          <p:cNvPr id="4" name="Marcador de número de diapositiva 3"/>
          <p:cNvSpPr>
            <a:spLocks noGrp="1"/>
          </p:cNvSpPr>
          <p:nvPr>
            <p:ph type="sldNum" sz="quarter" idx="5"/>
          </p:nvPr>
        </p:nvSpPr>
        <p:spPr/>
        <p:txBody>
          <a:bodyPr/>
          <a:lstStyle/>
          <a:p>
            <a:fld id="{0E39798F-8651-41CE-9EF0-DEB37E35359C}" type="slidenum">
              <a:rPr lang="en-US" smtClean="0"/>
              <a:t>31</a:t>
            </a:fld>
            <a:endParaRPr lang="en-US"/>
          </a:p>
        </p:txBody>
      </p:sp>
    </p:spTree>
    <p:extLst>
      <p:ext uri="{BB962C8B-B14F-4D97-AF65-F5344CB8AC3E}">
        <p14:creationId xmlns:p14="http://schemas.microsoft.com/office/powerpoint/2010/main" val="255258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EQuIP</a:t>
            </a:r>
            <a:r>
              <a:rPr lang="en-US" dirty="0"/>
              <a:t> is formulated around the notion of industrial policy cycle</a:t>
            </a:r>
          </a:p>
        </p:txBody>
      </p:sp>
      <p:sp>
        <p:nvSpPr>
          <p:cNvPr id="4" name="Marcador de número de diapositiva 3"/>
          <p:cNvSpPr>
            <a:spLocks noGrp="1"/>
          </p:cNvSpPr>
          <p:nvPr>
            <p:ph type="sldNum" sz="quarter" idx="5"/>
          </p:nvPr>
        </p:nvSpPr>
        <p:spPr/>
        <p:txBody>
          <a:bodyPr/>
          <a:lstStyle/>
          <a:p>
            <a:fld id="{0E39798F-8651-41CE-9EF0-DEB37E35359C}" type="slidenum">
              <a:rPr lang="en-US" smtClean="0"/>
              <a:t>32</a:t>
            </a:fld>
            <a:endParaRPr lang="en-US"/>
          </a:p>
        </p:txBody>
      </p:sp>
    </p:spTree>
    <p:extLst>
      <p:ext uri="{BB962C8B-B14F-4D97-AF65-F5344CB8AC3E}">
        <p14:creationId xmlns:p14="http://schemas.microsoft.com/office/powerpoint/2010/main" val="355810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EQuIP</a:t>
            </a:r>
            <a:r>
              <a:rPr lang="en-US" dirty="0"/>
              <a:t> is formulated around the notion of industrial policy cycle</a:t>
            </a:r>
          </a:p>
        </p:txBody>
      </p:sp>
      <p:sp>
        <p:nvSpPr>
          <p:cNvPr id="4" name="Marcador de número de diapositiva 3"/>
          <p:cNvSpPr>
            <a:spLocks noGrp="1"/>
          </p:cNvSpPr>
          <p:nvPr>
            <p:ph type="sldNum" sz="quarter" idx="5"/>
          </p:nvPr>
        </p:nvSpPr>
        <p:spPr/>
        <p:txBody>
          <a:bodyPr/>
          <a:lstStyle/>
          <a:p>
            <a:fld id="{0E39798F-8651-41CE-9EF0-DEB37E35359C}" type="slidenum">
              <a:rPr lang="en-US" smtClean="0"/>
              <a:t>33</a:t>
            </a:fld>
            <a:endParaRPr lang="en-US"/>
          </a:p>
        </p:txBody>
      </p:sp>
    </p:spTree>
    <p:extLst>
      <p:ext uri="{BB962C8B-B14F-4D97-AF65-F5344CB8AC3E}">
        <p14:creationId xmlns:p14="http://schemas.microsoft.com/office/powerpoint/2010/main" val="3672826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EQuIP</a:t>
            </a:r>
            <a:r>
              <a:rPr lang="en-US" dirty="0"/>
              <a:t> is formulated around the notion of industrial policy cycle</a:t>
            </a:r>
          </a:p>
        </p:txBody>
      </p:sp>
      <p:sp>
        <p:nvSpPr>
          <p:cNvPr id="4" name="Marcador de número de diapositiva 3"/>
          <p:cNvSpPr>
            <a:spLocks noGrp="1"/>
          </p:cNvSpPr>
          <p:nvPr>
            <p:ph type="sldNum" sz="quarter" idx="5"/>
          </p:nvPr>
        </p:nvSpPr>
        <p:spPr/>
        <p:txBody>
          <a:bodyPr/>
          <a:lstStyle/>
          <a:p>
            <a:fld id="{0E39798F-8651-41CE-9EF0-DEB37E35359C}" type="slidenum">
              <a:rPr lang="en-US" smtClean="0"/>
              <a:t>34</a:t>
            </a:fld>
            <a:endParaRPr lang="en-US"/>
          </a:p>
        </p:txBody>
      </p:sp>
    </p:spTree>
    <p:extLst>
      <p:ext uri="{BB962C8B-B14F-4D97-AF65-F5344CB8AC3E}">
        <p14:creationId xmlns:p14="http://schemas.microsoft.com/office/powerpoint/2010/main" val="209962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EQuIP</a:t>
            </a:r>
            <a:r>
              <a:rPr lang="en-US" dirty="0"/>
              <a:t> is formulated around the notion of industrial policy cycle</a:t>
            </a:r>
          </a:p>
        </p:txBody>
      </p:sp>
      <p:sp>
        <p:nvSpPr>
          <p:cNvPr id="4" name="Marcador de número de diapositiva 3"/>
          <p:cNvSpPr>
            <a:spLocks noGrp="1"/>
          </p:cNvSpPr>
          <p:nvPr>
            <p:ph type="sldNum" sz="quarter" idx="5"/>
          </p:nvPr>
        </p:nvSpPr>
        <p:spPr/>
        <p:txBody>
          <a:bodyPr/>
          <a:lstStyle/>
          <a:p>
            <a:fld id="{0E39798F-8651-41CE-9EF0-DEB37E35359C}" type="slidenum">
              <a:rPr lang="en-US" smtClean="0"/>
              <a:t>35</a:t>
            </a:fld>
            <a:endParaRPr lang="en-US"/>
          </a:p>
        </p:txBody>
      </p:sp>
    </p:spTree>
    <p:extLst>
      <p:ext uri="{BB962C8B-B14F-4D97-AF65-F5344CB8AC3E}">
        <p14:creationId xmlns:p14="http://schemas.microsoft.com/office/powerpoint/2010/main" val="365872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0E39798F-8651-41CE-9EF0-DEB37E35359C}" type="slidenum">
              <a:rPr lang="en-US" smtClean="0"/>
              <a:t>38</a:t>
            </a:fld>
            <a:endParaRPr lang="en-US"/>
          </a:p>
        </p:txBody>
      </p:sp>
    </p:spTree>
    <p:extLst>
      <p:ext uri="{BB962C8B-B14F-4D97-AF65-F5344CB8AC3E}">
        <p14:creationId xmlns:p14="http://schemas.microsoft.com/office/powerpoint/2010/main" val="355059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Industrial policy formulation has reappeared as a central component of development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Despite this shift in the discourse, a key challenge for many developing countries is the lack of appropriate capacities.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Many developing countries are not yet in the position to independently manage an effective industrial policy process. However the significant gap of industrial policy design and management capacities in developing countries needs to be approached in a pragmatic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EQuIP</a:t>
            </a:r>
            <a:r>
              <a:rPr lang="en-US" baseline="0" dirty="0"/>
              <a:t> approach focus on providing tools to support developing countries’ efforts to independently design context-appropriate industrial policy packages that can help them to achieve the structural transformation they envision.</a:t>
            </a:r>
            <a:endParaRPr lang="en-US" dirty="0"/>
          </a:p>
        </p:txBody>
      </p:sp>
      <p:sp>
        <p:nvSpPr>
          <p:cNvPr id="4" name="Marcador de número de diapositiva 3"/>
          <p:cNvSpPr>
            <a:spLocks noGrp="1"/>
          </p:cNvSpPr>
          <p:nvPr>
            <p:ph type="sldNum" sz="quarter" idx="5"/>
          </p:nvPr>
        </p:nvSpPr>
        <p:spPr/>
        <p:txBody>
          <a:bodyPr/>
          <a:lstStyle/>
          <a:p>
            <a:fld id="{0E39798F-8651-41CE-9EF0-DEB37E35359C}" type="slidenum">
              <a:rPr lang="en-US" smtClean="0"/>
              <a:t>4</a:t>
            </a:fld>
            <a:endParaRPr lang="en-US"/>
          </a:p>
        </p:txBody>
      </p:sp>
    </p:spTree>
    <p:extLst>
      <p:ext uri="{BB962C8B-B14F-4D97-AF65-F5344CB8AC3E}">
        <p14:creationId xmlns:p14="http://schemas.microsoft.com/office/powerpoint/2010/main" val="89024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Font typeface="Wingdings" panose="05000000000000000000" pitchFamily="2" charset="2"/>
              <a:buNone/>
            </a:pPr>
            <a:r>
              <a:rPr lang="en-US" sz="1200" dirty="0"/>
              <a:t>A key challenge for many developing country governments is a shortage of adequately trained national analysts leading to an extensive dependency on international advisers and, thus, the lack of appropriate capacities to follow an industrial strategy formulation process. </a:t>
            </a:r>
          </a:p>
          <a:p>
            <a:pPr>
              <a:spcBef>
                <a:spcPts val="600"/>
              </a:spcBef>
              <a:spcAft>
                <a:spcPts val="600"/>
              </a:spcAft>
              <a:buFont typeface="Wingdings" panose="05000000000000000000" pitchFamily="2" charset="2"/>
              <a:buNone/>
            </a:pPr>
            <a:r>
              <a:rPr lang="en-US" sz="1200" dirty="0"/>
              <a:t>Lack of engagement</a:t>
            </a:r>
          </a:p>
          <a:p>
            <a:pPr marL="171450" indent="-171450">
              <a:buFont typeface="Wingdings" panose="05000000000000000000" pitchFamily="2" charset="2"/>
              <a:buChar char="à"/>
            </a:pPr>
            <a:endParaRPr lang="en-US" dirty="0"/>
          </a:p>
        </p:txBody>
      </p:sp>
      <p:sp>
        <p:nvSpPr>
          <p:cNvPr id="4" name="Slide Number Placeholder 3"/>
          <p:cNvSpPr>
            <a:spLocks noGrp="1"/>
          </p:cNvSpPr>
          <p:nvPr>
            <p:ph type="sldNum" sz="quarter" idx="10"/>
          </p:nvPr>
        </p:nvSpPr>
        <p:spPr/>
        <p:txBody>
          <a:bodyPr/>
          <a:lstStyle/>
          <a:p>
            <a:fld id="{0E39798F-8651-41CE-9EF0-DEB37E35359C}" type="slidenum">
              <a:rPr lang="en-US" smtClean="0"/>
              <a:t>6</a:t>
            </a:fld>
            <a:endParaRPr lang="en-US"/>
          </a:p>
        </p:txBody>
      </p:sp>
    </p:spTree>
    <p:extLst>
      <p:ext uri="{BB962C8B-B14F-4D97-AF65-F5344CB8AC3E}">
        <p14:creationId xmlns:p14="http://schemas.microsoft.com/office/powerpoint/2010/main" val="189170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a:t>
            </a:r>
            <a:r>
              <a:rPr lang="en-US" baseline="0" dirty="0"/>
              <a:t> In development, too often consultants purposely use complicated models and jargon to intimidate the counterparts so as to ensure passive acceptance of their “expertise”. As a result, there is no questioning or engagement. </a:t>
            </a:r>
            <a:endParaRPr lang="en-US" dirty="0"/>
          </a:p>
        </p:txBody>
      </p:sp>
      <p:sp>
        <p:nvSpPr>
          <p:cNvPr id="4" name="Slide Number Placeholder 3"/>
          <p:cNvSpPr>
            <a:spLocks noGrp="1"/>
          </p:cNvSpPr>
          <p:nvPr>
            <p:ph type="sldNum" sz="quarter" idx="10"/>
          </p:nvPr>
        </p:nvSpPr>
        <p:spPr/>
        <p:txBody>
          <a:bodyPr/>
          <a:lstStyle/>
          <a:p>
            <a:fld id="{0E39798F-8651-41CE-9EF0-DEB37E35359C}" type="slidenum">
              <a:rPr lang="en-US" smtClean="0"/>
              <a:t>8</a:t>
            </a:fld>
            <a:endParaRPr lang="en-US"/>
          </a:p>
        </p:txBody>
      </p:sp>
    </p:spTree>
    <p:extLst>
      <p:ext uri="{BB962C8B-B14F-4D97-AF65-F5344CB8AC3E}">
        <p14:creationId xmlns:p14="http://schemas.microsoft.com/office/powerpoint/2010/main" val="235997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9798F-8651-41CE-9EF0-DEB37E35359C}" type="slidenum">
              <a:rPr lang="en-US" smtClean="0"/>
              <a:t>10</a:t>
            </a:fld>
            <a:endParaRPr lang="en-US"/>
          </a:p>
        </p:txBody>
      </p:sp>
    </p:spTree>
    <p:extLst>
      <p:ext uri="{BB962C8B-B14F-4D97-AF65-F5344CB8AC3E}">
        <p14:creationId xmlns:p14="http://schemas.microsoft.com/office/powerpoint/2010/main" val="181187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EQuIP</a:t>
            </a:r>
            <a:r>
              <a:rPr lang="en-US" dirty="0"/>
              <a:t> uses international databases with good data availability (the best data available for these indicators globally)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Generally speaking, trade data is more easily available than production data (WITS&gt;WDI&gt;INDSTAT)</a:t>
            </a:r>
          </a:p>
          <a:p>
            <a:endParaRPr lang="en-US" dirty="0"/>
          </a:p>
        </p:txBody>
      </p:sp>
      <p:sp>
        <p:nvSpPr>
          <p:cNvPr id="4" name="Marcador de número de diapositiva 3"/>
          <p:cNvSpPr>
            <a:spLocks noGrp="1"/>
          </p:cNvSpPr>
          <p:nvPr>
            <p:ph type="sldNum" sz="quarter" idx="5"/>
          </p:nvPr>
        </p:nvSpPr>
        <p:spPr/>
        <p:txBody>
          <a:bodyPr/>
          <a:lstStyle/>
          <a:p>
            <a:fld id="{0E39798F-8651-41CE-9EF0-DEB37E35359C}" type="slidenum">
              <a:rPr lang="en-US" smtClean="0"/>
              <a:t>17</a:t>
            </a:fld>
            <a:endParaRPr lang="en-US"/>
          </a:p>
        </p:txBody>
      </p:sp>
    </p:spTree>
    <p:extLst>
      <p:ext uri="{BB962C8B-B14F-4D97-AF65-F5344CB8AC3E}">
        <p14:creationId xmlns:p14="http://schemas.microsoft.com/office/powerpoint/2010/main" val="329012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Why do we need evidence-based IP:</a:t>
            </a:r>
          </a:p>
          <a:p>
            <a:pPr marL="171450" indent="-171450">
              <a:buFontTx/>
              <a:buChar char="-"/>
            </a:pPr>
            <a:r>
              <a:rPr lang="en-US" dirty="0"/>
              <a:t>A strategic approach to IP requires the selection of some priorities over others</a:t>
            </a:r>
          </a:p>
          <a:p>
            <a:pPr marL="171450" indent="-171450">
              <a:buFontTx/>
              <a:buChar char="-"/>
            </a:pPr>
            <a:r>
              <a:rPr lang="en-US" dirty="0"/>
              <a:t>Making these choices is difficult and requires a systematic approach</a:t>
            </a:r>
          </a:p>
          <a:p>
            <a:pPr marL="0" indent="0">
              <a:buFontTx/>
              <a:buNone/>
            </a:pPr>
            <a:r>
              <a:rPr lang="en-US" dirty="0"/>
              <a:t>Using evidence for decision-making is key</a:t>
            </a:r>
          </a:p>
          <a:p>
            <a:pPr marL="0" indent="0">
              <a:buFontTx/>
              <a:buNone/>
            </a:pPr>
            <a:r>
              <a:rPr lang="en-US" dirty="0"/>
              <a:t>-Where do we stand today?</a:t>
            </a:r>
          </a:p>
          <a:p>
            <a:pPr marL="171450" indent="-171450">
              <a:buFontTx/>
              <a:buChar char="-"/>
            </a:pPr>
            <a:r>
              <a:rPr lang="en-US" dirty="0"/>
              <a:t>Where do we see opportunities?</a:t>
            </a:r>
          </a:p>
          <a:p>
            <a:pPr marL="171450" indent="-171450">
              <a:buFontTx/>
              <a:buChar char="-"/>
            </a:pPr>
            <a:r>
              <a:rPr lang="en-US" dirty="0"/>
              <a:t>How are other countries doing?</a:t>
            </a:r>
          </a:p>
          <a:p>
            <a:pPr marL="171450" indent="-171450">
              <a:buFontTx/>
              <a:buChar char="-"/>
            </a:pPr>
            <a:r>
              <a:rPr lang="en-US" dirty="0"/>
              <a:t>Where can we go in the next 10 years?</a:t>
            </a:r>
          </a:p>
        </p:txBody>
      </p:sp>
      <p:sp>
        <p:nvSpPr>
          <p:cNvPr id="4" name="Marcador de número de diapositiva 3"/>
          <p:cNvSpPr>
            <a:spLocks noGrp="1"/>
          </p:cNvSpPr>
          <p:nvPr>
            <p:ph type="sldNum" sz="quarter" idx="5"/>
          </p:nvPr>
        </p:nvSpPr>
        <p:spPr/>
        <p:txBody>
          <a:bodyPr/>
          <a:lstStyle/>
          <a:p>
            <a:fld id="{0E39798F-8651-41CE-9EF0-DEB37E35359C}" type="slidenum">
              <a:rPr lang="en-US" smtClean="0"/>
              <a:t>23</a:t>
            </a:fld>
            <a:endParaRPr lang="en-US"/>
          </a:p>
        </p:txBody>
      </p:sp>
    </p:spTree>
    <p:extLst>
      <p:ext uri="{BB962C8B-B14F-4D97-AF65-F5344CB8AC3E}">
        <p14:creationId xmlns:p14="http://schemas.microsoft.com/office/powerpoint/2010/main" val="252242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Why do we need evidence-based IP:</a:t>
            </a:r>
          </a:p>
          <a:p>
            <a:pPr marL="171450" indent="-171450">
              <a:buFontTx/>
              <a:buChar char="-"/>
            </a:pPr>
            <a:r>
              <a:rPr lang="en-US" dirty="0"/>
              <a:t>A strategic approach to IP requires the selection of some priorities over others</a:t>
            </a:r>
          </a:p>
          <a:p>
            <a:pPr marL="171450" indent="-171450">
              <a:buFontTx/>
              <a:buChar char="-"/>
            </a:pPr>
            <a:r>
              <a:rPr lang="en-US" dirty="0"/>
              <a:t>Making these choices is difficult and requires a systematic approach</a:t>
            </a:r>
          </a:p>
          <a:p>
            <a:pPr marL="0" indent="0">
              <a:buFontTx/>
              <a:buNone/>
            </a:pPr>
            <a:r>
              <a:rPr lang="en-US" dirty="0"/>
              <a:t>Using evidence for decision-making is key</a:t>
            </a:r>
          </a:p>
          <a:p>
            <a:pPr marL="0" indent="0">
              <a:buFontTx/>
              <a:buNone/>
            </a:pPr>
            <a:r>
              <a:rPr lang="en-US" dirty="0"/>
              <a:t>-Where do we stand today?</a:t>
            </a:r>
          </a:p>
          <a:p>
            <a:pPr marL="171450" indent="-171450">
              <a:buFontTx/>
              <a:buChar char="-"/>
            </a:pPr>
            <a:r>
              <a:rPr lang="en-US" dirty="0"/>
              <a:t>Where do we see opportunities?</a:t>
            </a:r>
          </a:p>
          <a:p>
            <a:pPr marL="171450" indent="-171450">
              <a:buFontTx/>
              <a:buChar char="-"/>
            </a:pPr>
            <a:r>
              <a:rPr lang="en-US" dirty="0"/>
              <a:t>How are other countries doing?</a:t>
            </a:r>
          </a:p>
          <a:p>
            <a:pPr marL="171450" indent="-171450">
              <a:buFontTx/>
              <a:buChar char="-"/>
            </a:pPr>
            <a:r>
              <a:rPr lang="en-US" dirty="0"/>
              <a:t>Where can we go in the next 10 years?</a:t>
            </a:r>
          </a:p>
        </p:txBody>
      </p:sp>
      <p:sp>
        <p:nvSpPr>
          <p:cNvPr id="4" name="Marcador de número de diapositiva 3"/>
          <p:cNvSpPr>
            <a:spLocks noGrp="1"/>
          </p:cNvSpPr>
          <p:nvPr>
            <p:ph type="sldNum" sz="quarter" idx="5"/>
          </p:nvPr>
        </p:nvSpPr>
        <p:spPr/>
        <p:txBody>
          <a:bodyPr/>
          <a:lstStyle/>
          <a:p>
            <a:fld id="{0E39798F-8651-41CE-9EF0-DEB37E35359C}" type="slidenum">
              <a:rPr lang="en-US" smtClean="0"/>
              <a:t>24</a:t>
            </a:fld>
            <a:endParaRPr lang="en-US"/>
          </a:p>
        </p:txBody>
      </p:sp>
    </p:spTree>
    <p:extLst>
      <p:ext uri="{BB962C8B-B14F-4D97-AF65-F5344CB8AC3E}">
        <p14:creationId xmlns:p14="http://schemas.microsoft.com/office/powerpoint/2010/main" val="296837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Why do we need evidence-based IP:</a:t>
            </a:r>
          </a:p>
          <a:p>
            <a:pPr marL="171450" indent="-171450">
              <a:buFontTx/>
              <a:buChar char="-"/>
            </a:pPr>
            <a:r>
              <a:rPr lang="en-US" dirty="0"/>
              <a:t>A strategic approach to IP requires the selection of some priorities over others</a:t>
            </a:r>
          </a:p>
          <a:p>
            <a:pPr marL="171450" indent="-171450">
              <a:buFontTx/>
              <a:buChar char="-"/>
            </a:pPr>
            <a:r>
              <a:rPr lang="en-US" dirty="0"/>
              <a:t>Making these choices is difficult and requires a systematic approach</a:t>
            </a:r>
          </a:p>
          <a:p>
            <a:pPr marL="0" indent="0">
              <a:buFontTx/>
              <a:buNone/>
            </a:pPr>
            <a:r>
              <a:rPr lang="en-US" dirty="0"/>
              <a:t>Using evidence for decision-making is key</a:t>
            </a:r>
          </a:p>
          <a:p>
            <a:pPr marL="0" indent="0">
              <a:buFontTx/>
              <a:buNone/>
            </a:pPr>
            <a:r>
              <a:rPr lang="en-US" dirty="0"/>
              <a:t>-Where do we stand today?</a:t>
            </a:r>
          </a:p>
          <a:p>
            <a:pPr marL="171450" indent="-171450">
              <a:buFontTx/>
              <a:buChar char="-"/>
            </a:pPr>
            <a:r>
              <a:rPr lang="en-US" dirty="0"/>
              <a:t>Where do we see opportunities?</a:t>
            </a:r>
          </a:p>
          <a:p>
            <a:pPr marL="171450" indent="-171450">
              <a:buFontTx/>
              <a:buChar char="-"/>
            </a:pPr>
            <a:r>
              <a:rPr lang="en-US" dirty="0"/>
              <a:t>How are other countries doing?</a:t>
            </a:r>
          </a:p>
          <a:p>
            <a:pPr marL="171450" indent="-171450">
              <a:buFontTx/>
              <a:buChar char="-"/>
            </a:pPr>
            <a:r>
              <a:rPr lang="en-US" dirty="0"/>
              <a:t>Where can we go in the next 10 years?</a:t>
            </a:r>
          </a:p>
        </p:txBody>
      </p:sp>
      <p:sp>
        <p:nvSpPr>
          <p:cNvPr id="4" name="Marcador de número de diapositiva 3"/>
          <p:cNvSpPr>
            <a:spLocks noGrp="1"/>
          </p:cNvSpPr>
          <p:nvPr>
            <p:ph type="sldNum" sz="quarter" idx="5"/>
          </p:nvPr>
        </p:nvSpPr>
        <p:spPr/>
        <p:txBody>
          <a:bodyPr/>
          <a:lstStyle/>
          <a:p>
            <a:fld id="{0E39798F-8651-41CE-9EF0-DEB37E35359C}" type="slidenum">
              <a:rPr lang="en-US" smtClean="0"/>
              <a:t>25</a:t>
            </a:fld>
            <a:endParaRPr lang="en-US"/>
          </a:p>
        </p:txBody>
      </p:sp>
    </p:spTree>
    <p:extLst>
      <p:ext uri="{BB962C8B-B14F-4D97-AF65-F5344CB8AC3E}">
        <p14:creationId xmlns:p14="http://schemas.microsoft.com/office/powerpoint/2010/main" val="213749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211921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14th March 2018, Vienna</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346821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14th March 2018, Vienna</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99453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2075457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73302"/>
            <a:ext cx="7886700" cy="899579"/>
          </a:xfrm>
        </p:spPr>
        <p:txBody>
          <a:bodyPr/>
          <a:lstStyle>
            <a:lvl1pPr>
              <a:defRPr b="1">
                <a:solidFill>
                  <a:schemeClr val="accent5">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28650" y="1918091"/>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49030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81538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233329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304495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411351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124278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14th March 2018, Vienna</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26947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73302"/>
            <a:ext cx="7886700" cy="899579"/>
          </a:xfrm>
        </p:spPr>
        <p:txBody>
          <a:bodyPr/>
          <a:lstStyle>
            <a:lvl1pPr>
              <a:defRPr b="1">
                <a:solidFill>
                  <a:schemeClr val="accent5">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28650" y="1918091"/>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3923853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14th March 2018, Vienna</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3603761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14th March 2018, Vienna</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54725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14th March 2018, Vienna</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78209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283674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136629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381371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85301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315696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14th March 2018, Vienna</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45144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14th March 2018, Vienna</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87442-83AE-46D3-8A83-B1E007FB2991}" type="slidenum">
              <a:rPr lang="en-US" smtClean="0"/>
              <a:t>‹#›</a:t>
            </a:fld>
            <a:endParaRPr lang="en-US"/>
          </a:p>
        </p:txBody>
      </p:sp>
    </p:spTree>
    <p:extLst>
      <p:ext uri="{BB962C8B-B14F-4D97-AF65-F5344CB8AC3E}">
        <p14:creationId xmlns:p14="http://schemas.microsoft.com/office/powerpoint/2010/main" val="15449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gi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91110"/>
            <a:ext cx="7886700" cy="8995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&lt;#&gt;</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07479" y="9558"/>
            <a:ext cx="1363485" cy="9144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70964" y="9558"/>
            <a:ext cx="946865" cy="9144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424493" y="9558"/>
            <a:ext cx="1677303" cy="914400"/>
          </a:xfrm>
          <a:prstGeom prst="rect">
            <a:avLst/>
          </a:prstGeom>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4662" y="9554"/>
            <a:ext cx="4797335" cy="914400"/>
          </a:xfrm>
          <a:prstGeom prst="rect">
            <a:avLst/>
          </a:prstGeom>
        </p:spPr>
      </p:pic>
    </p:spTree>
    <p:extLst>
      <p:ext uri="{BB962C8B-B14F-4D97-AF65-F5344CB8AC3E}">
        <p14:creationId xmlns:p14="http://schemas.microsoft.com/office/powerpoint/2010/main" val="2528088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91110"/>
            <a:ext cx="7886700" cy="8995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&lt;#&gt;</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07479" y="9558"/>
            <a:ext cx="1363485" cy="9144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70964" y="9558"/>
            <a:ext cx="946865" cy="9144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424493" y="9558"/>
            <a:ext cx="1677303" cy="914400"/>
          </a:xfrm>
          <a:prstGeom prst="rect">
            <a:avLst/>
          </a:prstGeom>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4662" y="9554"/>
            <a:ext cx="4797335" cy="914400"/>
          </a:xfrm>
          <a:prstGeom prst="rect">
            <a:avLst/>
          </a:prstGeom>
        </p:spPr>
      </p:pic>
    </p:spTree>
    <p:extLst>
      <p:ext uri="{BB962C8B-B14F-4D97-AF65-F5344CB8AC3E}">
        <p14:creationId xmlns:p14="http://schemas.microsoft.com/office/powerpoint/2010/main" val="403380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895" y="1445741"/>
            <a:ext cx="8454683" cy="3132958"/>
          </a:xfrm>
        </p:spPr>
        <p:txBody>
          <a:bodyPr>
            <a:normAutofit/>
          </a:bodyPr>
          <a:lstStyle/>
          <a:p>
            <a:r>
              <a:rPr lang="en-US" sz="5400" b="1" dirty="0">
                <a:solidFill>
                  <a:schemeClr val="accent5">
                    <a:lumMod val="75000"/>
                  </a:schemeClr>
                </a:solidFill>
                <a:latin typeface="+mn-lt"/>
              </a:rPr>
              <a:t>Introduction to </a:t>
            </a:r>
            <a:r>
              <a:rPr lang="en-US" sz="5400" b="1" dirty="0" err="1">
                <a:solidFill>
                  <a:schemeClr val="accent5">
                    <a:lumMod val="75000"/>
                  </a:schemeClr>
                </a:solidFill>
                <a:latin typeface="+mn-lt"/>
              </a:rPr>
              <a:t>EQuIP</a:t>
            </a:r>
            <a:r>
              <a:rPr lang="en-US" sz="5400" b="1" dirty="0">
                <a:solidFill>
                  <a:schemeClr val="accent5">
                    <a:lumMod val="75000"/>
                  </a:schemeClr>
                </a:solidFill>
                <a:latin typeface="+mn-lt"/>
              </a:rPr>
              <a:t/>
            </a:r>
            <a:br>
              <a:rPr lang="en-US" sz="5400" b="1" dirty="0">
                <a:solidFill>
                  <a:schemeClr val="accent5">
                    <a:lumMod val="75000"/>
                  </a:schemeClr>
                </a:solidFill>
                <a:latin typeface="+mn-lt"/>
              </a:rPr>
            </a:br>
            <a:r>
              <a:rPr lang="en-US" sz="5400" b="1" i="1" dirty="0">
                <a:solidFill>
                  <a:schemeClr val="accent5">
                    <a:lumMod val="75000"/>
                  </a:schemeClr>
                </a:solidFill>
                <a:latin typeface="+mn-lt"/>
              </a:rPr>
              <a:t/>
            </a:r>
            <a:br>
              <a:rPr lang="en-US" sz="5400" b="1" i="1" dirty="0">
                <a:solidFill>
                  <a:schemeClr val="accent5">
                    <a:lumMod val="75000"/>
                  </a:schemeClr>
                </a:solidFill>
                <a:latin typeface="+mn-lt"/>
              </a:rPr>
            </a:br>
            <a:r>
              <a:rPr lang="en-US" sz="2800" dirty="0">
                <a:latin typeface="+mn-lt"/>
              </a:rPr>
              <a:t>Philipp </a:t>
            </a:r>
            <a:r>
              <a:rPr lang="en-US" sz="2800" dirty="0" err="1">
                <a:latin typeface="+mn-lt"/>
              </a:rPr>
              <a:t>Neuerburg</a:t>
            </a:r>
            <a:r>
              <a:rPr lang="en-US" sz="2800" dirty="0">
                <a:latin typeface="+mn-lt"/>
              </a:rPr>
              <a:t>, Denisse Navarro &amp; Andrea Heredia</a:t>
            </a:r>
            <a:endParaRPr lang="en-US" sz="5400" dirty="0">
              <a:latin typeface="+mn-lt"/>
            </a:endParaRPr>
          </a:p>
        </p:txBody>
      </p:sp>
      <p:sp>
        <p:nvSpPr>
          <p:cNvPr id="5" name="Subtitle 2"/>
          <p:cNvSpPr>
            <a:spLocks noGrp="1"/>
          </p:cNvSpPr>
          <p:nvPr>
            <p:ph type="subTitle" idx="1"/>
          </p:nvPr>
        </p:nvSpPr>
        <p:spPr>
          <a:xfrm>
            <a:off x="1143000" y="5431315"/>
            <a:ext cx="6858000" cy="1104947"/>
          </a:xfrm>
        </p:spPr>
        <p:txBody>
          <a:bodyPr>
            <a:normAutofit fontScale="92500" lnSpcReduction="20000"/>
          </a:bodyPr>
          <a:lstStyle/>
          <a:p>
            <a:endParaRPr lang="en-US" dirty="0"/>
          </a:p>
          <a:p>
            <a:r>
              <a:rPr lang="en-US" dirty="0"/>
              <a:t>12</a:t>
            </a:r>
            <a:r>
              <a:rPr lang="en-US" baseline="30000" dirty="0"/>
              <a:t>th</a:t>
            </a:r>
            <a:r>
              <a:rPr lang="en-US" dirty="0"/>
              <a:t> November 2018 </a:t>
            </a:r>
          </a:p>
          <a:p>
            <a:r>
              <a:rPr lang="en-US" dirty="0"/>
              <a:t>Bonn, Germany </a:t>
            </a:r>
          </a:p>
        </p:txBody>
      </p:sp>
      <p:grpSp>
        <p:nvGrpSpPr>
          <p:cNvPr id="4" name="15 Grupo">
            <a:extLst>
              <a:ext uri="{FF2B5EF4-FFF2-40B4-BE49-F238E27FC236}">
                <a16:creationId xmlns="" xmlns:a16="http://schemas.microsoft.com/office/drawing/2014/main" id="{BBEC83BB-DFB3-4ABD-8B3F-122A5B8EBC6B}"/>
              </a:ext>
            </a:extLst>
          </p:cNvPr>
          <p:cNvGrpSpPr/>
          <p:nvPr/>
        </p:nvGrpSpPr>
        <p:grpSpPr>
          <a:xfrm>
            <a:off x="175197" y="912452"/>
            <a:ext cx="8869680" cy="4192"/>
            <a:chOff x="360040" y="1052736"/>
            <a:chExt cx="8460432" cy="4192"/>
          </a:xfrm>
        </p:grpSpPr>
        <p:cxnSp>
          <p:nvCxnSpPr>
            <p:cNvPr id="6" name="3 Conector recto">
              <a:extLst>
                <a:ext uri="{FF2B5EF4-FFF2-40B4-BE49-F238E27FC236}">
                  <a16:creationId xmlns="" xmlns:a16="http://schemas.microsoft.com/office/drawing/2014/main" id="{4EFE6E42-0A5A-4ADE-891F-A2EF2FE2CF64}"/>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4 Conector recto">
              <a:extLst>
                <a:ext uri="{FF2B5EF4-FFF2-40B4-BE49-F238E27FC236}">
                  <a16:creationId xmlns="" xmlns:a16="http://schemas.microsoft.com/office/drawing/2014/main" id="{65354B6C-7E5F-47E9-8895-5FF555B48CE4}"/>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376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7F87442-83AE-46D3-8A83-B1E007FB2991}" type="slidenum">
              <a:rPr lang="en-US" smtClean="0"/>
              <a:t>10</a:t>
            </a:fld>
            <a:endParaRPr lang="en-US"/>
          </a:p>
        </p:txBody>
      </p:sp>
      <p:sp>
        <p:nvSpPr>
          <p:cNvPr id="3" name="Title 2"/>
          <p:cNvSpPr>
            <a:spLocks noGrp="1"/>
          </p:cNvSpPr>
          <p:nvPr>
            <p:ph type="title"/>
          </p:nvPr>
        </p:nvSpPr>
        <p:spPr/>
        <p:txBody>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81" y="0"/>
            <a:ext cx="8995719" cy="1863321"/>
          </a:xfrm>
          <a:prstGeom prst="rect">
            <a:avLst/>
          </a:prstGeom>
          <a:solidFill>
            <a:schemeClr val="bg1"/>
          </a:solidFill>
        </p:spPr>
      </p:pic>
      <p:pic>
        <p:nvPicPr>
          <p:cNvPr id="12" name="Picture 11"/>
          <p:cNvPicPr>
            <a:picLocks noChangeAspect="1"/>
          </p:cNvPicPr>
          <p:nvPr/>
        </p:nvPicPr>
        <p:blipFill>
          <a:blip r:embed="rId4"/>
          <a:stretch>
            <a:fillRect/>
          </a:stretch>
        </p:blipFill>
        <p:spPr>
          <a:xfrm>
            <a:off x="793304" y="4111939"/>
            <a:ext cx="6746979" cy="1156468"/>
          </a:xfrm>
          <a:prstGeom prst="rect">
            <a:avLst/>
          </a:prstGeom>
        </p:spPr>
      </p:pic>
      <p:pic>
        <p:nvPicPr>
          <p:cNvPr id="13" name="Picture 12"/>
          <p:cNvPicPr>
            <a:picLocks noChangeAspect="1"/>
          </p:cNvPicPr>
          <p:nvPr/>
        </p:nvPicPr>
        <p:blipFill>
          <a:blip r:embed="rId5"/>
          <a:stretch>
            <a:fillRect/>
          </a:stretch>
        </p:blipFill>
        <p:spPr>
          <a:xfrm>
            <a:off x="393035" y="1975504"/>
            <a:ext cx="6626744" cy="1981735"/>
          </a:xfrm>
          <a:prstGeom prst="rect">
            <a:avLst/>
          </a:prstGeom>
        </p:spPr>
      </p:pic>
      <p:sp>
        <p:nvSpPr>
          <p:cNvPr id="2" name="TextBox 1"/>
          <p:cNvSpPr txBox="1"/>
          <p:nvPr/>
        </p:nvSpPr>
        <p:spPr>
          <a:xfrm>
            <a:off x="5600700" y="1755545"/>
            <a:ext cx="2914650" cy="646331"/>
          </a:xfrm>
          <a:prstGeom prst="rect">
            <a:avLst/>
          </a:prstGeom>
          <a:noFill/>
        </p:spPr>
        <p:txBody>
          <a:bodyPr wrap="square" rtlCol="0">
            <a:spAutoFit/>
          </a:bodyPr>
          <a:lstStyle/>
          <a:p>
            <a:r>
              <a:rPr lang="en-US" sz="3600" b="1" dirty="0">
                <a:solidFill>
                  <a:schemeClr val="accent1">
                    <a:lumMod val="50000"/>
                  </a:schemeClr>
                </a:solidFill>
              </a:rPr>
              <a:t>…since 2014!</a:t>
            </a:r>
          </a:p>
        </p:txBody>
      </p:sp>
      <p:sp>
        <p:nvSpPr>
          <p:cNvPr id="8" name="TextBox 7"/>
          <p:cNvSpPr txBox="1"/>
          <p:nvPr/>
        </p:nvSpPr>
        <p:spPr>
          <a:xfrm>
            <a:off x="1248501" y="5789660"/>
            <a:ext cx="7048501" cy="769441"/>
          </a:xfrm>
          <a:prstGeom prst="rect">
            <a:avLst/>
          </a:prstGeom>
          <a:noFill/>
        </p:spPr>
        <p:txBody>
          <a:bodyPr wrap="square" rtlCol="0">
            <a:spAutoFit/>
          </a:bodyPr>
          <a:lstStyle/>
          <a:p>
            <a:r>
              <a:rPr lang="en-US" sz="3600" b="1" dirty="0">
                <a:solidFill>
                  <a:schemeClr val="accent1">
                    <a:lumMod val="50000"/>
                  </a:schemeClr>
                </a:solidFill>
                <a:sym typeface="Wingdings" panose="05000000000000000000" pitchFamily="2" charset="2"/>
              </a:rPr>
              <a:t>  </a:t>
            </a:r>
            <a:r>
              <a:rPr lang="en-US" sz="4400" b="1" dirty="0">
                <a:solidFill>
                  <a:schemeClr val="accent1">
                    <a:lumMod val="50000"/>
                  </a:schemeClr>
                </a:solidFill>
              </a:rPr>
              <a:t>www.equip-project.org</a:t>
            </a:r>
          </a:p>
        </p:txBody>
      </p:sp>
    </p:spTree>
    <p:extLst>
      <p:ext uri="{BB962C8B-B14F-4D97-AF65-F5344CB8AC3E}">
        <p14:creationId xmlns:p14="http://schemas.microsoft.com/office/powerpoint/2010/main" val="349250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F87442-83AE-46D3-8A83-B1E007FB2991}" type="slidenum">
              <a:rPr lang="en-US" smtClean="0"/>
              <a:t>11</a:t>
            </a:fld>
            <a:endParaRPr lang="en-US"/>
          </a:p>
        </p:txBody>
      </p:sp>
      <p:graphicFrame>
        <p:nvGraphicFramePr>
          <p:cNvPr id="6" name="Content Placeholder 2"/>
          <p:cNvGraphicFramePr>
            <a:graphicFrameLocks/>
          </p:cNvGraphicFramePr>
          <p:nvPr>
            <p:extLst>
              <p:ext uri="{D42A27DB-BD31-4B8C-83A1-F6EECF244321}">
                <p14:modId xmlns:p14="http://schemas.microsoft.com/office/powerpoint/2010/main" val="343020621"/>
              </p:ext>
            </p:extLst>
          </p:nvPr>
        </p:nvGraphicFramePr>
        <p:xfrm>
          <a:off x="0" y="2082018"/>
          <a:ext cx="9143999" cy="4775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15 Grupo">
            <a:extLst>
              <a:ext uri="{FF2B5EF4-FFF2-40B4-BE49-F238E27FC236}">
                <a16:creationId xmlns="" xmlns:a16="http://schemas.microsoft.com/office/drawing/2014/main" id="{1EEB17F7-A2E8-41E2-AFF1-43718AD20960}"/>
              </a:ext>
            </a:extLst>
          </p:cNvPr>
          <p:cNvGrpSpPr/>
          <p:nvPr/>
        </p:nvGrpSpPr>
        <p:grpSpPr>
          <a:xfrm>
            <a:off x="175197" y="912452"/>
            <a:ext cx="8869680" cy="4192"/>
            <a:chOff x="360040" y="1052736"/>
            <a:chExt cx="8460432" cy="4192"/>
          </a:xfrm>
        </p:grpSpPr>
        <p:cxnSp>
          <p:nvCxnSpPr>
            <p:cNvPr id="8" name="3 Conector recto">
              <a:extLst>
                <a:ext uri="{FF2B5EF4-FFF2-40B4-BE49-F238E27FC236}">
                  <a16:creationId xmlns="" xmlns:a16="http://schemas.microsoft.com/office/drawing/2014/main" id="{7377F059-B48F-482E-8B84-9B95A8DA47F5}"/>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4 Conector recto">
              <a:extLst>
                <a:ext uri="{FF2B5EF4-FFF2-40B4-BE49-F238E27FC236}">
                  <a16:creationId xmlns="" xmlns:a16="http://schemas.microsoft.com/office/drawing/2014/main" id="{B54070B2-F4E1-4AE4-8F33-243FA211245E}"/>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itel 1">
            <a:extLst>
              <a:ext uri="{FF2B5EF4-FFF2-40B4-BE49-F238E27FC236}">
                <a16:creationId xmlns="" xmlns:a16="http://schemas.microsoft.com/office/drawing/2014/main" id="{965CD947-340A-407C-861F-C73CF1495334}"/>
              </a:ext>
            </a:extLst>
          </p:cNvPr>
          <p:cNvSpPr txBox="1">
            <a:spLocks/>
          </p:cNvSpPr>
          <p:nvPr/>
        </p:nvSpPr>
        <p:spPr>
          <a:xfrm>
            <a:off x="377912" y="1021080"/>
            <a:ext cx="7886700" cy="89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n-US" altLang="en-US" sz="3200" dirty="0"/>
              <a:t>How to make Industrial Policy effective?</a:t>
            </a:r>
          </a:p>
        </p:txBody>
      </p:sp>
    </p:spTree>
    <p:extLst>
      <p:ext uri="{BB962C8B-B14F-4D97-AF65-F5344CB8AC3E}">
        <p14:creationId xmlns:p14="http://schemas.microsoft.com/office/powerpoint/2010/main" val="185122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6D5822F6-4DF4-4A38-8153-50076EEE8FB3}"/>
              </a:ext>
            </a:extLst>
          </p:cNvPr>
          <p:cNvSpPr>
            <a:spLocks noGrp="1"/>
          </p:cNvSpPr>
          <p:nvPr>
            <p:ph type="sldNum" sz="quarter" idx="12"/>
          </p:nvPr>
        </p:nvSpPr>
        <p:spPr>
          <a:xfrm>
            <a:off x="7086600" y="6492875"/>
            <a:ext cx="2057400" cy="365125"/>
          </a:xfrm>
        </p:spPr>
        <p:txBody>
          <a:bodyPr/>
          <a:lstStyle/>
          <a:p>
            <a:fld id="{17F87442-83AE-46D3-8A83-B1E007FB2991}" type="slidenum">
              <a:rPr lang="en-US" smtClean="0"/>
              <a:t>12</a:t>
            </a:fld>
            <a:endParaRPr lang="en-US"/>
          </a:p>
        </p:txBody>
      </p:sp>
      <p:grpSp>
        <p:nvGrpSpPr>
          <p:cNvPr id="6" name="15 Grupo">
            <a:extLst>
              <a:ext uri="{FF2B5EF4-FFF2-40B4-BE49-F238E27FC236}">
                <a16:creationId xmlns="" xmlns:a16="http://schemas.microsoft.com/office/drawing/2014/main" id="{922824F9-6DC5-4923-A0C2-8A511A621409}"/>
              </a:ext>
            </a:extLst>
          </p:cNvPr>
          <p:cNvGrpSpPr/>
          <p:nvPr/>
        </p:nvGrpSpPr>
        <p:grpSpPr>
          <a:xfrm>
            <a:off x="175197" y="912452"/>
            <a:ext cx="8869680" cy="4192"/>
            <a:chOff x="360040" y="1052736"/>
            <a:chExt cx="8460432" cy="4192"/>
          </a:xfrm>
        </p:grpSpPr>
        <p:cxnSp>
          <p:nvCxnSpPr>
            <p:cNvPr id="7" name="3 Conector recto">
              <a:extLst>
                <a:ext uri="{FF2B5EF4-FFF2-40B4-BE49-F238E27FC236}">
                  <a16:creationId xmlns="" xmlns:a16="http://schemas.microsoft.com/office/drawing/2014/main" id="{3E1808DD-CD11-4BAC-81C9-27CD57A30994}"/>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4 Conector recto">
              <a:extLst>
                <a:ext uri="{FF2B5EF4-FFF2-40B4-BE49-F238E27FC236}">
                  <a16:creationId xmlns="" xmlns:a16="http://schemas.microsoft.com/office/drawing/2014/main" id="{8CEB0F8A-898C-4A06-A630-41596BAE7D27}"/>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 xmlns:a16="http://schemas.microsoft.com/office/drawing/2014/main" id="{12788AE9-6CBD-48A6-80BC-772B1AF14BEF}"/>
              </a:ext>
            </a:extLst>
          </p:cNvPr>
          <p:cNvSpPr>
            <a:spLocks noGrp="1"/>
          </p:cNvSpPr>
          <p:nvPr>
            <p:ph type="title"/>
          </p:nvPr>
        </p:nvSpPr>
        <p:spPr>
          <a:xfrm>
            <a:off x="360274" y="1020317"/>
            <a:ext cx="8219463" cy="899579"/>
          </a:xfrm>
        </p:spPr>
        <p:txBody>
          <a:bodyPr>
            <a:normAutofit/>
          </a:bodyPr>
          <a:lstStyle/>
          <a:p>
            <a:r>
              <a:rPr lang="en-US" sz="3200" dirty="0"/>
              <a:t>As a result…</a:t>
            </a:r>
          </a:p>
        </p:txBody>
      </p:sp>
      <p:sp>
        <p:nvSpPr>
          <p:cNvPr id="11" name="Content Placeholder 5">
            <a:extLst>
              <a:ext uri="{FF2B5EF4-FFF2-40B4-BE49-F238E27FC236}">
                <a16:creationId xmlns="" xmlns:a16="http://schemas.microsoft.com/office/drawing/2014/main" id="{51E3AF86-CEB8-4705-8FD2-D2410199568A}"/>
              </a:ext>
            </a:extLst>
          </p:cNvPr>
          <p:cNvSpPr txBox="1">
            <a:spLocks/>
          </p:cNvSpPr>
          <p:nvPr/>
        </p:nvSpPr>
        <p:spPr>
          <a:xfrm>
            <a:off x="405660" y="3160712"/>
            <a:ext cx="4128009" cy="3514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457200" defTabSz="914400" rtl="0" eaLnBrk="1" fontAlgn="auto" latinLnBrk="0" hangingPunct="1">
              <a:lnSpc>
                <a:spcPct val="100000"/>
              </a:lnSpc>
              <a:spcBef>
                <a:spcPts val="1200"/>
              </a:spcBef>
              <a:spcAft>
                <a:spcPts val="0"/>
              </a:spcAft>
              <a:buClrTx/>
              <a:buSzTx/>
              <a:buFontTx/>
              <a:buNone/>
              <a:tabLst/>
              <a:defRPr/>
            </a:pPr>
            <a:r>
              <a:rPr kumimoji="0" lang="en-US" sz="2000" b="1"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Objective</a:t>
            </a:r>
            <a:r>
              <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 Best possible policy document</a:t>
            </a:r>
          </a:p>
          <a:p>
            <a:pPr marL="0" marR="0" lvl="0" indent="-457200" defTabSz="914400" rtl="0" eaLnBrk="1" fontAlgn="auto" latinLnBrk="0" hangingPunct="1">
              <a:lnSpc>
                <a:spcPct val="100000"/>
              </a:lnSpc>
              <a:spcBef>
                <a:spcPts val="1200"/>
              </a:spcBef>
              <a:spcAft>
                <a:spcPts val="0"/>
              </a:spcAft>
              <a:buClrTx/>
              <a:buSzTx/>
              <a:buFontTx/>
              <a:buNone/>
              <a:tabLst/>
              <a:defRPr/>
            </a:pPr>
            <a:r>
              <a:rPr lang="en-US" sz="2000" b="1" dirty="0">
                <a:solidFill>
                  <a:sysClr val="windowText" lastClr="000000"/>
                </a:solidFill>
                <a:latin typeface="Calibri" charset="0"/>
                <a:ea typeface="Calibri" charset="0"/>
                <a:cs typeface="Calibri" charset="0"/>
              </a:rPr>
              <a:t>Responsibility</a:t>
            </a:r>
            <a:r>
              <a:rPr lang="en-US" sz="1800" dirty="0">
                <a:solidFill>
                  <a:sysClr val="windowText" lastClr="000000"/>
                </a:solidFill>
                <a:latin typeface="Calibri" charset="0"/>
                <a:ea typeface="Calibri" charset="0"/>
                <a:cs typeface="Calibri" charset="0"/>
              </a:rPr>
              <a:t>: </a:t>
            </a:r>
            <a:r>
              <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International expert taking lead</a:t>
            </a:r>
          </a:p>
          <a:p>
            <a:pPr marL="0" marR="0" lvl="0" indent="-457200" defTabSz="914400" rtl="0" eaLnBrk="1" fontAlgn="auto" latinLnBrk="0" hangingPunct="1">
              <a:lnSpc>
                <a:spcPct val="100000"/>
              </a:lnSpc>
              <a:spcBef>
                <a:spcPts val="1200"/>
              </a:spcBef>
              <a:spcAft>
                <a:spcPts val="0"/>
              </a:spcAft>
              <a:buClrTx/>
              <a:buSzTx/>
              <a:buFontTx/>
              <a:buNone/>
              <a:tabLst/>
              <a:defRPr/>
            </a:pPr>
            <a:r>
              <a:rPr lang="en-US" sz="2000" b="1" dirty="0">
                <a:solidFill>
                  <a:sysClr val="windowText" lastClr="000000"/>
                </a:solidFill>
                <a:latin typeface="Calibri" charset="0"/>
                <a:ea typeface="Calibri" charset="0"/>
                <a:cs typeface="Calibri" charset="0"/>
              </a:rPr>
              <a:t>Priorities</a:t>
            </a:r>
            <a:r>
              <a:rPr lang="en-US" sz="1800" dirty="0">
                <a:solidFill>
                  <a:sysClr val="windowText" lastClr="000000"/>
                </a:solidFill>
                <a:latin typeface="Calibri" charset="0"/>
                <a:ea typeface="Calibri" charset="0"/>
                <a:cs typeface="Calibri" charset="0"/>
              </a:rPr>
              <a:t>: </a:t>
            </a:r>
            <a:r>
              <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growth and export competitiveness</a:t>
            </a:r>
          </a:p>
          <a:p>
            <a:pPr marL="0" marR="0" lvl="0" indent="-457200" defTabSz="914400" rtl="0" eaLnBrk="1" fontAlgn="auto" latinLnBrk="0" hangingPunct="1">
              <a:lnSpc>
                <a:spcPct val="100000"/>
              </a:lnSpc>
              <a:spcBef>
                <a:spcPts val="1200"/>
              </a:spcBef>
              <a:spcAft>
                <a:spcPts val="0"/>
              </a:spcAft>
              <a:buClrTx/>
              <a:buSzTx/>
              <a:buFontTx/>
              <a:buNone/>
              <a:tabLst/>
              <a:defRPr/>
            </a:pPr>
            <a:r>
              <a:rPr lang="en-US" sz="2000" b="1" dirty="0">
                <a:solidFill>
                  <a:sysClr val="windowText" lastClr="000000"/>
                </a:solidFill>
                <a:latin typeface="Calibri" charset="0"/>
                <a:ea typeface="Calibri" charset="0"/>
                <a:cs typeface="Calibri" charset="0"/>
              </a:rPr>
              <a:t>Challenge</a:t>
            </a:r>
            <a:r>
              <a:rPr lang="en-US" sz="1800" dirty="0">
                <a:solidFill>
                  <a:sysClr val="windowText" lastClr="000000"/>
                </a:solidFill>
                <a:latin typeface="Calibri" charset="0"/>
                <a:ea typeface="Calibri" charset="0"/>
                <a:cs typeface="Calibri" charset="0"/>
              </a:rPr>
              <a:t>: </a:t>
            </a:r>
            <a:r>
              <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limited implementation, no sustainability</a:t>
            </a:r>
          </a:p>
          <a:p>
            <a:pPr marL="457200" marR="0" lvl="0" indent="-45720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endParaRPr>
          </a:p>
        </p:txBody>
      </p:sp>
      <p:sp>
        <p:nvSpPr>
          <p:cNvPr id="12" name="Content Placeholder 7">
            <a:extLst>
              <a:ext uri="{FF2B5EF4-FFF2-40B4-BE49-F238E27FC236}">
                <a16:creationId xmlns="" xmlns:a16="http://schemas.microsoft.com/office/drawing/2014/main" id="{2709BCE4-267E-483F-B2F6-06602CFD27A4}"/>
              </a:ext>
            </a:extLst>
          </p:cNvPr>
          <p:cNvSpPr txBox="1">
            <a:spLocks/>
          </p:cNvSpPr>
          <p:nvPr/>
        </p:nvSpPr>
        <p:spPr>
          <a:xfrm>
            <a:off x="5259757" y="3160712"/>
            <a:ext cx="3785120" cy="3514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Self-sufficient policy-making process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Building local capacities for industrial policy design</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2000" dirty="0">
                <a:solidFill>
                  <a:sysClr val="windowText" lastClr="000000"/>
                </a:solidFill>
                <a:latin typeface="Calibri" charset="0"/>
                <a:ea typeface="Calibri" charset="0"/>
                <a:cs typeface="Calibri" charset="0"/>
              </a:rPr>
              <a:t>Recognize multi-dimensional nature of development </a:t>
            </a:r>
            <a:endPar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Fully owned policy that will be</a:t>
            </a:r>
            <a:r>
              <a:rPr kumimoji="0" lang="en-US" sz="2000" b="0" i="0" u="none" strike="noStrike" kern="1200" cap="none" spc="0" normalizeH="0" noProof="0" dirty="0">
                <a:ln>
                  <a:noFill/>
                </a:ln>
                <a:solidFill>
                  <a:sysClr val="windowText" lastClr="000000"/>
                </a:solidFill>
                <a:effectLst/>
                <a:uLnTx/>
                <a:uFillTx/>
                <a:latin typeface="Calibri" charset="0"/>
                <a:ea typeface="Calibri" charset="0"/>
                <a:cs typeface="Calibri" charset="0"/>
              </a:rPr>
              <a:t> </a:t>
            </a:r>
            <a:r>
              <a:rPr kumimoji="0" lang="en-US" sz="20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implemented</a:t>
            </a:r>
          </a:p>
        </p:txBody>
      </p:sp>
      <p:sp>
        <p:nvSpPr>
          <p:cNvPr id="13" name="Right Arrow 16">
            <a:extLst>
              <a:ext uri="{FF2B5EF4-FFF2-40B4-BE49-F238E27FC236}">
                <a16:creationId xmlns="" xmlns:a16="http://schemas.microsoft.com/office/drawing/2014/main" id="{20570E31-A622-48C6-AA2B-6F7B32B57F4C}"/>
              </a:ext>
            </a:extLst>
          </p:cNvPr>
          <p:cNvSpPr>
            <a:spLocks noChangeArrowheads="1"/>
          </p:cNvSpPr>
          <p:nvPr/>
        </p:nvSpPr>
        <p:spPr bwMode="auto">
          <a:xfrm>
            <a:off x="4499590" y="3300550"/>
            <a:ext cx="357187" cy="285750"/>
          </a:xfrm>
          <a:prstGeom prst="rightArrow">
            <a:avLst>
              <a:gd name="adj1" fmla="val 50000"/>
              <a:gd name="adj2" fmla="val 50000"/>
            </a:avLst>
          </a:prstGeom>
          <a:solidFill>
            <a:srgbClr val="002060"/>
          </a:solidFill>
          <a:ln w="9525" algn="ctr">
            <a:solidFill>
              <a:srgbClr val="888189"/>
            </a:solidFill>
            <a:round/>
            <a:headEnd/>
            <a:tailEnd/>
          </a:ln>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charset="0"/>
              <a:ea typeface="Calibri" charset="0"/>
              <a:cs typeface="Calibri" charset="0"/>
            </a:endParaRPr>
          </a:p>
        </p:txBody>
      </p:sp>
      <p:sp>
        <p:nvSpPr>
          <p:cNvPr id="14" name="Right Arrow 17">
            <a:extLst>
              <a:ext uri="{FF2B5EF4-FFF2-40B4-BE49-F238E27FC236}">
                <a16:creationId xmlns="" xmlns:a16="http://schemas.microsoft.com/office/drawing/2014/main" id="{79CD0C99-876D-48E1-9B51-38BDB8593CD6}"/>
              </a:ext>
            </a:extLst>
          </p:cNvPr>
          <p:cNvSpPr>
            <a:spLocks noChangeArrowheads="1"/>
          </p:cNvSpPr>
          <p:nvPr/>
        </p:nvSpPr>
        <p:spPr bwMode="auto">
          <a:xfrm>
            <a:off x="4499590" y="4145629"/>
            <a:ext cx="357187" cy="285750"/>
          </a:xfrm>
          <a:prstGeom prst="rightArrow">
            <a:avLst>
              <a:gd name="adj1" fmla="val 50000"/>
              <a:gd name="adj2" fmla="val 50000"/>
            </a:avLst>
          </a:prstGeom>
          <a:solidFill>
            <a:srgbClr val="002060"/>
          </a:solidFill>
          <a:ln w="9525" algn="ctr">
            <a:solidFill>
              <a:srgbClr val="888189"/>
            </a:solidFill>
            <a:round/>
            <a:headEnd/>
            <a:tailEnd/>
          </a:ln>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charset="0"/>
              <a:ea typeface="Calibri" charset="0"/>
              <a:cs typeface="Calibri" charset="0"/>
            </a:endParaRPr>
          </a:p>
        </p:txBody>
      </p:sp>
      <p:sp>
        <p:nvSpPr>
          <p:cNvPr id="15" name="Right Arrow 18">
            <a:extLst>
              <a:ext uri="{FF2B5EF4-FFF2-40B4-BE49-F238E27FC236}">
                <a16:creationId xmlns="" xmlns:a16="http://schemas.microsoft.com/office/drawing/2014/main" id="{E0027E62-0951-44E7-B1D7-87BB03FC4254}"/>
              </a:ext>
            </a:extLst>
          </p:cNvPr>
          <p:cNvSpPr>
            <a:spLocks noChangeArrowheads="1"/>
          </p:cNvSpPr>
          <p:nvPr/>
        </p:nvSpPr>
        <p:spPr bwMode="auto">
          <a:xfrm>
            <a:off x="4499590" y="4914710"/>
            <a:ext cx="357187" cy="285750"/>
          </a:xfrm>
          <a:prstGeom prst="rightArrow">
            <a:avLst>
              <a:gd name="adj1" fmla="val 50000"/>
              <a:gd name="adj2" fmla="val 50000"/>
            </a:avLst>
          </a:prstGeom>
          <a:solidFill>
            <a:srgbClr val="002060"/>
          </a:solidFill>
          <a:ln w="9525" algn="ctr">
            <a:solidFill>
              <a:srgbClr val="888189"/>
            </a:solidFill>
            <a:round/>
            <a:headEnd/>
            <a:tailEnd/>
          </a:ln>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charset="0"/>
              <a:ea typeface="Calibri" charset="0"/>
              <a:cs typeface="Calibri" charset="0"/>
            </a:endParaRPr>
          </a:p>
        </p:txBody>
      </p:sp>
      <p:sp>
        <p:nvSpPr>
          <p:cNvPr id="16" name="Right Arrow 19">
            <a:extLst>
              <a:ext uri="{FF2B5EF4-FFF2-40B4-BE49-F238E27FC236}">
                <a16:creationId xmlns="" xmlns:a16="http://schemas.microsoft.com/office/drawing/2014/main" id="{A343F7E5-D6D0-4233-88DA-A934F7C03869}"/>
              </a:ext>
            </a:extLst>
          </p:cNvPr>
          <p:cNvSpPr>
            <a:spLocks noChangeArrowheads="1"/>
          </p:cNvSpPr>
          <p:nvPr/>
        </p:nvSpPr>
        <p:spPr bwMode="auto">
          <a:xfrm>
            <a:off x="4499590" y="5703100"/>
            <a:ext cx="357187" cy="285750"/>
          </a:xfrm>
          <a:prstGeom prst="rightArrow">
            <a:avLst>
              <a:gd name="adj1" fmla="val 50000"/>
              <a:gd name="adj2" fmla="val 50000"/>
            </a:avLst>
          </a:prstGeom>
          <a:solidFill>
            <a:srgbClr val="002060"/>
          </a:solidFill>
          <a:ln w="9525" algn="ctr">
            <a:solidFill>
              <a:srgbClr val="888189"/>
            </a:solidFill>
            <a:round/>
            <a:headEnd/>
            <a:tailEnd/>
          </a:ln>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charset="0"/>
              <a:ea typeface="Calibri" charset="0"/>
              <a:cs typeface="Calibri" charset="0"/>
            </a:endParaRPr>
          </a:p>
        </p:txBody>
      </p:sp>
      <p:sp>
        <p:nvSpPr>
          <p:cNvPr id="17" name="Rounded Rectangle 21">
            <a:extLst>
              <a:ext uri="{FF2B5EF4-FFF2-40B4-BE49-F238E27FC236}">
                <a16:creationId xmlns="" xmlns:a16="http://schemas.microsoft.com/office/drawing/2014/main" id="{9EB062FE-B101-47DD-B7D0-C95850552B81}"/>
              </a:ext>
            </a:extLst>
          </p:cNvPr>
          <p:cNvSpPr/>
          <p:nvPr/>
        </p:nvSpPr>
        <p:spPr>
          <a:xfrm>
            <a:off x="584387" y="2074403"/>
            <a:ext cx="3542982" cy="893754"/>
          </a:xfrm>
          <a:prstGeom prst="round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Calibri" charset="0"/>
                <a:ea typeface="Calibri" charset="0"/>
                <a:cs typeface="Calibri" charset="0"/>
              </a:rPr>
              <a:t>Traditional approach</a:t>
            </a:r>
          </a:p>
        </p:txBody>
      </p:sp>
      <p:sp>
        <p:nvSpPr>
          <p:cNvPr id="18" name="Rounded Rectangle 22">
            <a:extLst>
              <a:ext uri="{FF2B5EF4-FFF2-40B4-BE49-F238E27FC236}">
                <a16:creationId xmlns="" xmlns:a16="http://schemas.microsoft.com/office/drawing/2014/main" id="{5CEA40C1-0018-4AC0-835F-66C3CEC9B143}"/>
              </a:ext>
            </a:extLst>
          </p:cNvPr>
          <p:cNvSpPr/>
          <p:nvPr/>
        </p:nvSpPr>
        <p:spPr>
          <a:xfrm>
            <a:off x="5016633" y="2093339"/>
            <a:ext cx="3657304" cy="893754"/>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chemeClr val="bg1"/>
                </a:solidFill>
                <a:latin typeface="Calibri" charset="0"/>
                <a:ea typeface="Calibri" charset="0"/>
                <a:cs typeface="Calibri" charset="0"/>
              </a:rPr>
              <a:t>EQuIP</a:t>
            </a:r>
            <a:r>
              <a:rPr lang="en-US" sz="2400" b="1" dirty="0">
                <a:solidFill>
                  <a:schemeClr val="bg1"/>
                </a:solidFill>
                <a:latin typeface="Calibri" charset="0"/>
                <a:ea typeface="Calibri" charset="0"/>
                <a:cs typeface="Calibri" charset="0"/>
              </a:rPr>
              <a:t> approach</a:t>
            </a:r>
          </a:p>
          <a:p>
            <a:pPr algn="ctr"/>
            <a:r>
              <a:rPr lang="en-US" sz="2400" b="1" dirty="0">
                <a:solidFill>
                  <a:schemeClr val="bg1"/>
                </a:solidFill>
                <a:latin typeface="Calibri" charset="0"/>
                <a:ea typeface="Calibri" charset="0"/>
                <a:cs typeface="Calibri" charset="0"/>
              </a:rPr>
              <a:t>(self-determined)</a:t>
            </a:r>
          </a:p>
        </p:txBody>
      </p:sp>
    </p:spTree>
    <p:extLst>
      <p:ext uri="{BB962C8B-B14F-4D97-AF65-F5344CB8AC3E}">
        <p14:creationId xmlns:p14="http://schemas.microsoft.com/office/powerpoint/2010/main" val="37280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solidFill>
                  <a:schemeClr val="accent5">
                    <a:lumMod val="75000"/>
                  </a:schemeClr>
                </a:solidFill>
              </a:rPr>
              <a:t>3. The </a:t>
            </a:r>
            <a:r>
              <a:rPr lang="en-US" sz="4400" b="1" dirty="0" err="1">
                <a:solidFill>
                  <a:schemeClr val="accent5">
                    <a:lumMod val="75000"/>
                  </a:schemeClr>
                </a:solidFill>
              </a:rPr>
              <a:t>EQuIP</a:t>
            </a:r>
            <a:r>
              <a:rPr lang="en-US" sz="4400" b="1" dirty="0">
                <a:solidFill>
                  <a:schemeClr val="accent5">
                    <a:lumMod val="75000"/>
                  </a:schemeClr>
                </a:solidFill>
              </a:rPr>
              <a:t> tools</a:t>
            </a:r>
          </a:p>
        </p:txBody>
      </p:sp>
      <p:sp>
        <p:nvSpPr>
          <p:cNvPr id="4" name="Slide Number Placeholder 3"/>
          <p:cNvSpPr>
            <a:spLocks noGrp="1"/>
          </p:cNvSpPr>
          <p:nvPr>
            <p:ph type="sldNum" sz="quarter" idx="12"/>
          </p:nvPr>
        </p:nvSpPr>
        <p:spPr>
          <a:xfrm>
            <a:off x="7086600" y="6492875"/>
            <a:ext cx="2057400" cy="365125"/>
          </a:xfrm>
        </p:spPr>
        <p:txBody>
          <a:bodyPr/>
          <a:lstStyle/>
          <a:p>
            <a:fld id="{17F87442-83AE-46D3-8A83-B1E007FB2991}" type="slidenum">
              <a:rPr lang="en-US" smtClean="0"/>
              <a:t>13</a:t>
            </a:fld>
            <a:endParaRPr lang="en-US"/>
          </a:p>
        </p:txBody>
      </p:sp>
      <p:grpSp>
        <p:nvGrpSpPr>
          <p:cNvPr id="7" name="15 Grupo">
            <a:extLst>
              <a:ext uri="{FF2B5EF4-FFF2-40B4-BE49-F238E27FC236}">
                <a16:creationId xmlns="" xmlns:a16="http://schemas.microsoft.com/office/drawing/2014/main" id="{ECC814C7-5A63-4204-B0E4-D773EEB690B0}"/>
              </a:ext>
            </a:extLst>
          </p:cNvPr>
          <p:cNvGrpSpPr/>
          <p:nvPr/>
        </p:nvGrpSpPr>
        <p:grpSpPr>
          <a:xfrm>
            <a:off x="175197" y="912452"/>
            <a:ext cx="8869680" cy="4192"/>
            <a:chOff x="360040" y="1052736"/>
            <a:chExt cx="8460432" cy="4192"/>
          </a:xfrm>
        </p:grpSpPr>
        <p:cxnSp>
          <p:nvCxnSpPr>
            <p:cNvPr id="8" name="3 Conector recto">
              <a:extLst>
                <a:ext uri="{FF2B5EF4-FFF2-40B4-BE49-F238E27FC236}">
                  <a16:creationId xmlns="" xmlns:a16="http://schemas.microsoft.com/office/drawing/2014/main" id="{C6096BFA-C677-481D-9C8E-9C90BC41A87F}"/>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4 Conector recto">
              <a:extLst>
                <a:ext uri="{FF2B5EF4-FFF2-40B4-BE49-F238E27FC236}">
                  <a16:creationId xmlns="" xmlns:a16="http://schemas.microsoft.com/office/drawing/2014/main" id="{08E9E553-B3BE-4574-A9D3-D27DA7A5D901}"/>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509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5 Grupo">
            <a:extLst>
              <a:ext uri="{FF2B5EF4-FFF2-40B4-BE49-F238E27FC236}">
                <a16:creationId xmlns="" xmlns:a16="http://schemas.microsoft.com/office/drawing/2014/main" id="{5E1395A9-44F7-4076-8E72-3A2C0831DFBC}"/>
              </a:ext>
            </a:extLst>
          </p:cNvPr>
          <p:cNvGrpSpPr/>
          <p:nvPr/>
        </p:nvGrpSpPr>
        <p:grpSpPr>
          <a:xfrm>
            <a:off x="175197" y="912452"/>
            <a:ext cx="8869680" cy="4192"/>
            <a:chOff x="360040" y="1052736"/>
            <a:chExt cx="8460432" cy="4192"/>
          </a:xfrm>
        </p:grpSpPr>
        <p:cxnSp>
          <p:nvCxnSpPr>
            <p:cNvPr id="7" name="3 Conector recto">
              <a:extLst>
                <a:ext uri="{FF2B5EF4-FFF2-40B4-BE49-F238E27FC236}">
                  <a16:creationId xmlns="" xmlns:a16="http://schemas.microsoft.com/office/drawing/2014/main" id="{66B6ACBC-2538-4297-9507-9EC99990D514}"/>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4 Conector recto">
              <a:extLst>
                <a:ext uri="{FF2B5EF4-FFF2-40B4-BE49-F238E27FC236}">
                  <a16:creationId xmlns="" xmlns:a16="http://schemas.microsoft.com/office/drawing/2014/main" id="{6026A34B-54B7-4EB6-86BD-34A5599475CF}"/>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Flecha: a la derecha con muesca 13">
            <a:extLst>
              <a:ext uri="{FF2B5EF4-FFF2-40B4-BE49-F238E27FC236}">
                <a16:creationId xmlns="" xmlns:a16="http://schemas.microsoft.com/office/drawing/2014/main" id="{635A1C9C-F36D-4C2C-B200-4775BE554DE5}"/>
              </a:ext>
            </a:extLst>
          </p:cNvPr>
          <p:cNvSpPr/>
          <p:nvPr/>
        </p:nvSpPr>
        <p:spPr>
          <a:xfrm>
            <a:off x="628650" y="3676097"/>
            <a:ext cx="7886700" cy="133133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5" name="Grupo 14">
            <a:extLst>
              <a:ext uri="{FF2B5EF4-FFF2-40B4-BE49-F238E27FC236}">
                <a16:creationId xmlns="" xmlns:a16="http://schemas.microsoft.com/office/drawing/2014/main" id="{F72F995C-B182-4938-BE7C-92FF170B2EBE}"/>
              </a:ext>
            </a:extLst>
          </p:cNvPr>
          <p:cNvGrpSpPr/>
          <p:nvPr/>
        </p:nvGrpSpPr>
        <p:grpSpPr>
          <a:xfrm>
            <a:off x="411635" y="2401261"/>
            <a:ext cx="3633997" cy="1740535"/>
            <a:chOff x="1" y="72736"/>
            <a:chExt cx="3633997" cy="1740535"/>
          </a:xfrm>
        </p:grpSpPr>
        <p:sp>
          <p:nvSpPr>
            <p:cNvPr id="21" name="Rectángulo 20">
              <a:extLst>
                <a:ext uri="{FF2B5EF4-FFF2-40B4-BE49-F238E27FC236}">
                  <a16:creationId xmlns="" xmlns:a16="http://schemas.microsoft.com/office/drawing/2014/main" id="{B8D7D618-099B-4824-8C5D-9416CBDD8A0B}"/>
                </a:ext>
              </a:extLst>
            </p:cNvPr>
            <p:cNvSpPr/>
            <p:nvPr/>
          </p:nvSpPr>
          <p:spPr>
            <a:xfrm>
              <a:off x="1" y="72736"/>
              <a:ext cx="3633997" cy="17405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CuadroTexto 21">
              <a:extLst>
                <a:ext uri="{FF2B5EF4-FFF2-40B4-BE49-F238E27FC236}">
                  <a16:creationId xmlns="" xmlns:a16="http://schemas.microsoft.com/office/drawing/2014/main" id="{97C253EF-DE4F-46C8-9D26-2B4F3E2C2233}"/>
                </a:ext>
              </a:extLst>
            </p:cNvPr>
            <p:cNvSpPr txBox="1"/>
            <p:nvPr/>
          </p:nvSpPr>
          <p:spPr>
            <a:xfrm>
              <a:off x="2" y="72736"/>
              <a:ext cx="3438470" cy="17405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3360" tIns="213360" rIns="213360" bIns="213360" numCol="1" spcCol="1270" anchor="b" anchorCtr="1">
              <a:noAutofit/>
            </a:bodyPr>
            <a:lstStyle/>
            <a:p>
              <a:pPr marL="0" lvl="0" indent="0" algn="l" defTabSz="1333500">
                <a:lnSpc>
                  <a:spcPct val="90000"/>
                </a:lnSpc>
                <a:spcBef>
                  <a:spcPct val="0"/>
                </a:spcBef>
                <a:spcAft>
                  <a:spcPct val="35000"/>
                </a:spcAft>
                <a:buNone/>
              </a:pPr>
              <a:r>
                <a:rPr lang="en-US" sz="2400" b="1" kern="1200" dirty="0">
                  <a:latin typeface="+mn-lt"/>
                </a:rPr>
                <a:t>EQUIP ANALYTICAL TOOLBOX</a:t>
              </a:r>
            </a:p>
            <a:p>
              <a:pPr marL="0" lvl="1" algn="l" defTabSz="1022350">
                <a:lnSpc>
                  <a:spcPct val="90000"/>
                </a:lnSpc>
                <a:spcBef>
                  <a:spcPct val="0"/>
                </a:spcBef>
                <a:spcAft>
                  <a:spcPct val="15000"/>
                </a:spcAft>
              </a:pPr>
              <a:r>
                <a:rPr lang="en-US" sz="2000" kern="1200" dirty="0"/>
                <a:t>Provides evidence as foundation for priority setting </a:t>
              </a:r>
            </a:p>
          </p:txBody>
        </p:sp>
      </p:grpSp>
      <p:grpSp>
        <p:nvGrpSpPr>
          <p:cNvPr id="17" name="Grupo 16">
            <a:extLst>
              <a:ext uri="{FF2B5EF4-FFF2-40B4-BE49-F238E27FC236}">
                <a16:creationId xmlns="" xmlns:a16="http://schemas.microsoft.com/office/drawing/2014/main" id="{22777A71-0C69-455C-9A1E-2DCE38A5E220}"/>
              </a:ext>
            </a:extLst>
          </p:cNvPr>
          <p:cNvGrpSpPr/>
          <p:nvPr/>
        </p:nvGrpSpPr>
        <p:grpSpPr>
          <a:xfrm>
            <a:off x="4263751" y="4255227"/>
            <a:ext cx="3559458" cy="2064588"/>
            <a:chOff x="3658334" y="2517283"/>
            <a:chExt cx="3559458" cy="2064588"/>
          </a:xfrm>
        </p:grpSpPr>
        <p:sp>
          <p:nvSpPr>
            <p:cNvPr id="19" name="Rectángulo 18">
              <a:extLst>
                <a:ext uri="{FF2B5EF4-FFF2-40B4-BE49-F238E27FC236}">
                  <a16:creationId xmlns="" xmlns:a16="http://schemas.microsoft.com/office/drawing/2014/main" id="{EE500C64-BC40-42C0-A058-4B04E8257743}"/>
                </a:ext>
              </a:extLst>
            </p:cNvPr>
            <p:cNvSpPr/>
            <p:nvPr/>
          </p:nvSpPr>
          <p:spPr>
            <a:xfrm>
              <a:off x="3658334" y="2517283"/>
              <a:ext cx="3439142" cy="17405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CuadroTexto 19">
              <a:extLst>
                <a:ext uri="{FF2B5EF4-FFF2-40B4-BE49-F238E27FC236}">
                  <a16:creationId xmlns="" xmlns:a16="http://schemas.microsoft.com/office/drawing/2014/main" id="{359357BB-9B63-4575-B61E-D8226297C2C0}"/>
                </a:ext>
              </a:extLst>
            </p:cNvPr>
            <p:cNvSpPr txBox="1"/>
            <p:nvPr/>
          </p:nvSpPr>
          <p:spPr>
            <a:xfrm>
              <a:off x="3778650" y="2841336"/>
              <a:ext cx="3439142" cy="17405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3360" tIns="213360" rIns="213360" bIns="213360" numCol="1" spcCol="1270" anchor="t" anchorCtr="1">
              <a:noAutofit/>
            </a:bodyPr>
            <a:lstStyle/>
            <a:p>
              <a:pPr marL="0" lvl="0" indent="0" algn="l" defTabSz="1333500">
                <a:lnSpc>
                  <a:spcPct val="90000"/>
                </a:lnSpc>
                <a:spcBef>
                  <a:spcPct val="0"/>
                </a:spcBef>
                <a:spcAft>
                  <a:spcPct val="35000"/>
                </a:spcAft>
                <a:buNone/>
              </a:pPr>
              <a:r>
                <a:rPr lang="en-US" sz="2400" b="1" kern="1200" dirty="0">
                  <a:latin typeface="+mn-lt"/>
                </a:rPr>
                <a:t>EQUIP POLICY DESIGN TOOL</a:t>
              </a:r>
            </a:p>
            <a:p>
              <a:pPr marL="0" lvl="1" defTabSz="1066800">
                <a:lnSpc>
                  <a:spcPct val="90000"/>
                </a:lnSpc>
                <a:spcBef>
                  <a:spcPct val="0"/>
                </a:spcBef>
                <a:spcAft>
                  <a:spcPct val="15000"/>
                </a:spcAft>
              </a:pPr>
              <a:r>
                <a:rPr lang="en-US" sz="2000" dirty="0"/>
                <a:t>Structures process to assess and select industrial policy instruments</a:t>
              </a:r>
            </a:p>
          </p:txBody>
        </p:sp>
      </p:grpSp>
      <p:sp>
        <p:nvSpPr>
          <p:cNvPr id="24" name="Marcador de número de diapositiva 3">
            <a:extLst>
              <a:ext uri="{FF2B5EF4-FFF2-40B4-BE49-F238E27FC236}">
                <a16:creationId xmlns="" xmlns:a16="http://schemas.microsoft.com/office/drawing/2014/main" id="{695234E1-6178-480C-A441-4F2CF0D0C7F3}"/>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14</a:t>
            </a:fld>
            <a:endParaRPr lang="en-US" dirty="0"/>
          </a:p>
        </p:txBody>
      </p:sp>
      <p:sp>
        <p:nvSpPr>
          <p:cNvPr id="25" name="TextBox 4">
            <a:extLst>
              <a:ext uri="{FF2B5EF4-FFF2-40B4-BE49-F238E27FC236}">
                <a16:creationId xmlns="" xmlns:a16="http://schemas.microsoft.com/office/drawing/2014/main" id="{BC9A9645-F987-4575-B659-01078CE433C6}"/>
              </a:ext>
            </a:extLst>
          </p:cNvPr>
          <p:cNvSpPr txBox="1"/>
          <p:nvPr/>
        </p:nvSpPr>
        <p:spPr>
          <a:xfrm>
            <a:off x="1461058" y="4105625"/>
            <a:ext cx="1137299" cy="461665"/>
          </a:xfrm>
          <a:prstGeom prst="rect">
            <a:avLst/>
          </a:prstGeom>
          <a:solidFill>
            <a:schemeClr val="bg1"/>
          </a:solidFill>
          <a:ln>
            <a:solidFill>
              <a:schemeClr val="accent5"/>
            </a:solidFill>
          </a:ln>
        </p:spPr>
        <p:txBody>
          <a:bodyPr wrap="none" rtlCol="0" anchor="ctr">
            <a:spAutoFit/>
          </a:bodyPr>
          <a:lstStyle/>
          <a:p>
            <a:r>
              <a:rPr lang="en-US" sz="2400" dirty="0" err="1">
                <a:solidFill>
                  <a:schemeClr val="accent1">
                    <a:lumMod val="50000"/>
                  </a:schemeClr>
                </a:solidFill>
                <a:latin typeface="Arial Narrow" pitchFamily="34" charset="0"/>
              </a:rPr>
              <a:t>EQuIP</a:t>
            </a:r>
            <a:r>
              <a:rPr lang="en-US" sz="2400" dirty="0">
                <a:solidFill>
                  <a:schemeClr val="accent1">
                    <a:lumMod val="50000"/>
                  </a:schemeClr>
                </a:solidFill>
                <a:latin typeface="Arial Narrow" pitchFamily="34" charset="0"/>
              </a:rPr>
              <a:t> 1</a:t>
            </a:r>
          </a:p>
        </p:txBody>
      </p:sp>
      <p:sp>
        <p:nvSpPr>
          <p:cNvPr id="26" name="TextBox 4">
            <a:extLst>
              <a:ext uri="{FF2B5EF4-FFF2-40B4-BE49-F238E27FC236}">
                <a16:creationId xmlns="" xmlns:a16="http://schemas.microsoft.com/office/drawing/2014/main" id="{2A6A792C-FA9E-4929-9913-B471662F534B}"/>
              </a:ext>
            </a:extLst>
          </p:cNvPr>
          <p:cNvSpPr txBox="1"/>
          <p:nvPr/>
        </p:nvSpPr>
        <p:spPr>
          <a:xfrm>
            <a:off x="4605105" y="4105417"/>
            <a:ext cx="1137299" cy="461665"/>
          </a:xfrm>
          <a:prstGeom prst="rect">
            <a:avLst/>
          </a:prstGeom>
          <a:solidFill>
            <a:schemeClr val="bg1"/>
          </a:solidFill>
          <a:ln>
            <a:solidFill>
              <a:schemeClr val="accent5"/>
            </a:solidFill>
          </a:ln>
        </p:spPr>
        <p:txBody>
          <a:bodyPr wrap="none" rtlCol="0" anchor="ctr">
            <a:spAutoFit/>
          </a:bodyPr>
          <a:lstStyle/>
          <a:p>
            <a:r>
              <a:rPr lang="en-US" sz="2400" dirty="0" err="1">
                <a:solidFill>
                  <a:schemeClr val="accent1">
                    <a:lumMod val="50000"/>
                  </a:schemeClr>
                </a:solidFill>
                <a:latin typeface="Arial Narrow" pitchFamily="34" charset="0"/>
              </a:rPr>
              <a:t>EQuIP</a:t>
            </a:r>
            <a:r>
              <a:rPr lang="en-US" sz="2400" dirty="0">
                <a:solidFill>
                  <a:schemeClr val="accent1">
                    <a:lumMod val="50000"/>
                  </a:schemeClr>
                </a:solidFill>
                <a:latin typeface="Arial Narrow" pitchFamily="34" charset="0"/>
              </a:rPr>
              <a:t> 2</a:t>
            </a:r>
          </a:p>
        </p:txBody>
      </p:sp>
      <p:sp>
        <p:nvSpPr>
          <p:cNvPr id="16" name="Título 1">
            <a:extLst>
              <a:ext uri="{FF2B5EF4-FFF2-40B4-BE49-F238E27FC236}">
                <a16:creationId xmlns="" xmlns:a16="http://schemas.microsoft.com/office/drawing/2014/main" id="{F0513E19-93CA-4703-B8A8-898E68DD4D76}"/>
              </a:ext>
            </a:extLst>
          </p:cNvPr>
          <p:cNvSpPr txBox="1">
            <a:spLocks/>
          </p:cNvSpPr>
          <p:nvPr/>
        </p:nvSpPr>
        <p:spPr>
          <a:xfrm>
            <a:off x="397500" y="1034913"/>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a:t>
            </a:r>
            <a:r>
              <a:rPr lang="es-EC" sz="3200" dirty="0" err="1"/>
              <a:t>methodology</a:t>
            </a:r>
            <a:r>
              <a:rPr lang="es-EC" sz="3200" dirty="0"/>
              <a:t>: </a:t>
            </a:r>
            <a:r>
              <a:rPr lang="es-EC" sz="3200" dirty="0" err="1"/>
              <a:t>from</a:t>
            </a:r>
            <a:r>
              <a:rPr lang="es-EC" sz="3200" dirty="0"/>
              <a:t> </a:t>
            </a:r>
            <a:r>
              <a:rPr lang="es-EC" sz="3200" dirty="0" err="1"/>
              <a:t>analysis</a:t>
            </a:r>
            <a:r>
              <a:rPr lang="es-EC" sz="3200" dirty="0"/>
              <a:t> </a:t>
            </a:r>
            <a:r>
              <a:rPr lang="es-EC" sz="3200" dirty="0" err="1"/>
              <a:t>to</a:t>
            </a:r>
            <a:r>
              <a:rPr lang="es-EC" sz="3200" dirty="0"/>
              <a:t> </a:t>
            </a:r>
            <a:r>
              <a:rPr lang="es-EC" sz="3200" dirty="0" err="1"/>
              <a:t>policy</a:t>
            </a:r>
            <a:r>
              <a:rPr lang="es-EC" sz="3200" dirty="0"/>
              <a:t> </a:t>
            </a:r>
            <a:r>
              <a:rPr lang="es-EC" sz="3200" dirty="0" err="1"/>
              <a:t>design</a:t>
            </a:r>
            <a:endParaRPr lang="en-US" sz="3200" dirty="0"/>
          </a:p>
        </p:txBody>
      </p:sp>
    </p:spTree>
    <p:extLst>
      <p:ext uri="{BB962C8B-B14F-4D97-AF65-F5344CB8AC3E}">
        <p14:creationId xmlns:p14="http://schemas.microsoft.com/office/powerpoint/2010/main" val="394684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324384BD-DD7E-4CD3-9545-5873EEB4D83C}"/>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15</a:t>
            </a:fld>
            <a:endParaRPr lang="en-US"/>
          </a:p>
        </p:txBody>
      </p:sp>
      <p:sp>
        <p:nvSpPr>
          <p:cNvPr id="22" name="TextBox 4">
            <a:extLst>
              <a:ext uri="{FF2B5EF4-FFF2-40B4-BE49-F238E27FC236}">
                <a16:creationId xmlns="" xmlns:a16="http://schemas.microsoft.com/office/drawing/2014/main" id="{85E55A58-BBCE-4005-80C9-A3E14C533E67}"/>
              </a:ext>
            </a:extLst>
          </p:cNvPr>
          <p:cNvSpPr txBox="1"/>
          <p:nvPr/>
        </p:nvSpPr>
        <p:spPr>
          <a:xfrm>
            <a:off x="507032" y="2983607"/>
            <a:ext cx="4081438" cy="523220"/>
          </a:xfrm>
          <a:prstGeom prst="rect">
            <a:avLst/>
          </a:prstGeom>
          <a:noFill/>
        </p:spPr>
        <p:txBody>
          <a:bodyPr wrap="none" rtlCol="0" anchor="ctr">
            <a:spAutoFit/>
          </a:bodyPr>
          <a:lstStyle/>
          <a:p>
            <a:r>
              <a:rPr lang="en-US" sz="2800" dirty="0">
                <a:solidFill>
                  <a:schemeClr val="accent1">
                    <a:lumMod val="50000"/>
                  </a:schemeClr>
                </a:solidFill>
                <a:latin typeface="Arial Narrow" pitchFamily="34" charset="0"/>
              </a:rPr>
              <a:t>Industrial Analysis / Diagnosis</a:t>
            </a:r>
          </a:p>
        </p:txBody>
      </p:sp>
      <p:sp>
        <p:nvSpPr>
          <p:cNvPr id="23" name="TextBox 19">
            <a:extLst>
              <a:ext uri="{FF2B5EF4-FFF2-40B4-BE49-F238E27FC236}">
                <a16:creationId xmlns="" xmlns:a16="http://schemas.microsoft.com/office/drawing/2014/main" id="{8B7C562B-378A-4CBD-AEB5-FF52E30DF21B}"/>
              </a:ext>
            </a:extLst>
          </p:cNvPr>
          <p:cNvSpPr txBox="1"/>
          <p:nvPr/>
        </p:nvSpPr>
        <p:spPr>
          <a:xfrm>
            <a:off x="390520" y="3475918"/>
            <a:ext cx="4314528" cy="3139321"/>
          </a:xfrm>
          <a:prstGeom prst="rect">
            <a:avLst/>
          </a:prstGeom>
          <a:noFill/>
          <a:ln>
            <a:noFill/>
          </a:ln>
        </p:spPr>
        <p:txBody>
          <a:bodyPr wrap="square" rtlCol="0">
            <a:spAutoFit/>
          </a:bodyPr>
          <a:lstStyle/>
          <a:p>
            <a:pPr marL="171450" indent="-171450">
              <a:buFont typeface="Wingdings" panose="05000000000000000000" pitchFamily="2" charset="2"/>
              <a:buChar char="§"/>
            </a:pPr>
            <a:r>
              <a:rPr lang="en-US" sz="2200" dirty="0"/>
              <a:t>Training of national analysts in key concepts &amp; </a:t>
            </a:r>
            <a:r>
              <a:rPr lang="en-US" sz="2200" b="1" dirty="0"/>
              <a:t>intuitive</a:t>
            </a:r>
            <a:r>
              <a:rPr lang="en-US" sz="2200" dirty="0"/>
              <a:t> </a:t>
            </a:r>
            <a:r>
              <a:rPr lang="en-US" sz="2200" b="1" dirty="0"/>
              <a:t>indicators</a:t>
            </a:r>
            <a:r>
              <a:rPr lang="en-US" sz="2200" dirty="0"/>
              <a:t> </a:t>
            </a:r>
          </a:p>
          <a:p>
            <a:pPr marL="171450" indent="-171450">
              <a:buFont typeface="Wingdings" panose="05000000000000000000" pitchFamily="2" charset="2"/>
              <a:buChar char="§"/>
            </a:pPr>
            <a:r>
              <a:rPr lang="en-US" sz="2200" dirty="0"/>
              <a:t>Understand the </a:t>
            </a:r>
            <a:r>
              <a:rPr lang="en-US" sz="2200" b="1" dirty="0"/>
              <a:t>performance</a:t>
            </a:r>
            <a:r>
              <a:rPr lang="en-US" sz="2200" dirty="0"/>
              <a:t> of the Industrial Sector across social, economic and environmental dimensions</a:t>
            </a:r>
          </a:p>
          <a:p>
            <a:pPr marL="171450" indent="-171450">
              <a:buFont typeface="Wingdings" panose="05000000000000000000" pitchFamily="2" charset="2"/>
              <a:buChar char="§"/>
            </a:pPr>
            <a:r>
              <a:rPr lang="en-US" sz="2200" dirty="0"/>
              <a:t>Create solid </a:t>
            </a:r>
            <a:r>
              <a:rPr lang="en-US" sz="2200" b="1" dirty="0"/>
              <a:t>evidence</a:t>
            </a:r>
            <a:r>
              <a:rPr lang="en-US" sz="2200" dirty="0"/>
              <a:t> &amp; identify opportunities</a:t>
            </a:r>
          </a:p>
          <a:p>
            <a:pPr marL="171450" indent="-171450">
              <a:buFont typeface="Wingdings" panose="05000000000000000000" pitchFamily="2" charset="2"/>
              <a:buChar char="§"/>
            </a:pPr>
            <a:r>
              <a:rPr lang="en-US" sz="2200" dirty="0"/>
              <a:t>Set </a:t>
            </a:r>
            <a:r>
              <a:rPr lang="en-US" sz="2200" b="1" dirty="0"/>
              <a:t>strategic</a:t>
            </a:r>
            <a:r>
              <a:rPr lang="en-US" sz="2200" dirty="0"/>
              <a:t> targets for the future</a:t>
            </a:r>
          </a:p>
        </p:txBody>
      </p:sp>
      <p:grpSp>
        <p:nvGrpSpPr>
          <p:cNvPr id="24" name="15 Grupo">
            <a:extLst>
              <a:ext uri="{FF2B5EF4-FFF2-40B4-BE49-F238E27FC236}">
                <a16:creationId xmlns="" xmlns:a16="http://schemas.microsoft.com/office/drawing/2014/main" id="{081F4990-BCCD-4E14-A846-4C7723202695}"/>
              </a:ext>
            </a:extLst>
          </p:cNvPr>
          <p:cNvGrpSpPr/>
          <p:nvPr/>
        </p:nvGrpSpPr>
        <p:grpSpPr>
          <a:xfrm>
            <a:off x="175197" y="912452"/>
            <a:ext cx="8869680" cy="4192"/>
            <a:chOff x="360040" y="1052736"/>
            <a:chExt cx="8460432" cy="4192"/>
          </a:xfrm>
        </p:grpSpPr>
        <p:cxnSp>
          <p:nvCxnSpPr>
            <p:cNvPr id="25" name="3 Conector recto">
              <a:extLst>
                <a:ext uri="{FF2B5EF4-FFF2-40B4-BE49-F238E27FC236}">
                  <a16:creationId xmlns="" xmlns:a16="http://schemas.microsoft.com/office/drawing/2014/main" id="{BBE9F217-77E3-41DD-B061-D8C264113056}"/>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4 Conector recto">
              <a:extLst>
                <a:ext uri="{FF2B5EF4-FFF2-40B4-BE49-F238E27FC236}">
                  <a16:creationId xmlns="" xmlns:a16="http://schemas.microsoft.com/office/drawing/2014/main" id="{14C19B7D-CF3D-4DF7-BC74-416E8C532EDC}"/>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 name="Título 1">
            <a:extLst>
              <a:ext uri="{FF2B5EF4-FFF2-40B4-BE49-F238E27FC236}">
                <a16:creationId xmlns="" xmlns:a16="http://schemas.microsoft.com/office/drawing/2014/main" id="{9FF24135-441F-4D92-84E8-FB511DA75F1A}"/>
              </a:ext>
            </a:extLst>
          </p:cNvPr>
          <p:cNvSpPr txBox="1">
            <a:spLocks/>
          </p:cNvSpPr>
          <p:nvPr/>
        </p:nvSpPr>
        <p:spPr>
          <a:xfrm>
            <a:off x="390519" y="1032339"/>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a:t>
            </a:r>
            <a:r>
              <a:rPr lang="es-EC" sz="3200" dirty="0" err="1"/>
              <a:t>methodology</a:t>
            </a:r>
            <a:r>
              <a:rPr lang="es-EC" sz="3200" dirty="0"/>
              <a:t>: </a:t>
            </a:r>
            <a:r>
              <a:rPr lang="es-EC" sz="3200" dirty="0" err="1"/>
              <a:t>from</a:t>
            </a:r>
            <a:r>
              <a:rPr lang="es-EC" sz="3200" dirty="0"/>
              <a:t> </a:t>
            </a:r>
            <a:r>
              <a:rPr lang="es-EC" sz="3200" dirty="0" err="1"/>
              <a:t>analysis</a:t>
            </a:r>
            <a:r>
              <a:rPr lang="es-EC" sz="3200" dirty="0"/>
              <a:t> </a:t>
            </a:r>
            <a:r>
              <a:rPr lang="es-EC" sz="3200" dirty="0" err="1"/>
              <a:t>to</a:t>
            </a:r>
            <a:r>
              <a:rPr lang="es-EC" sz="3200" dirty="0"/>
              <a:t> </a:t>
            </a:r>
            <a:r>
              <a:rPr lang="es-EC" sz="3200" dirty="0" err="1"/>
              <a:t>policy</a:t>
            </a:r>
            <a:r>
              <a:rPr lang="es-EC" sz="3200" dirty="0"/>
              <a:t> </a:t>
            </a:r>
            <a:r>
              <a:rPr lang="es-EC" sz="3200" dirty="0" err="1"/>
              <a:t>design</a:t>
            </a:r>
            <a:r>
              <a:rPr lang="es-EC" sz="3200" dirty="0"/>
              <a:t> </a:t>
            </a:r>
            <a:endParaRPr lang="en-US" sz="3200" dirty="0"/>
          </a:p>
        </p:txBody>
      </p:sp>
      <p:sp>
        <p:nvSpPr>
          <p:cNvPr id="15" name="Flecha: a la derecha con muesca 14">
            <a:extLst>
              <a:ext uri="{FF2B5EF4-FFF2-40B4-BE49-F238E27FC236}">
                <a16:creationId xmlns="" xmlns:a16="http://schemas.microsoft.com/office/drawing/2014/main" id="{32954848-0C25-495F-8D6B-723B2C14F380}"/>
              </a:ext>
            </a:extLst>
          </p:cNvPr>
          <p:cNvSpPr/>
          <p:nvPr/>
        </p:nvSpPr>
        <p:spPr>
          <a:xfrm>
            <a:off x="628650" y="1735633"/>
            <a:ext cx="7886700" cy="133133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TextBox 4">
            <a:extLst>
              <a:ext uri="{FF2B5EF4-FFF2-40B4-BE49-F238E27FC236}">
                <a16:creationId xmlns="" xmlns:a16="http://schemas.microsoft.com/office/drawing/2014/main" id="{A2DB8BE1-09F5-481A-90E9-EFA632FD228D}"/>
              </a:ext>
            </a:extLst>
          </p:cNvPr>
          <p:cNvSpPr txBox="1"/>
          <p:nvPr/>
        </p:nvSpPr>
        <p:spPr>
          <a:xfrm>
            <a:off x="1461057" y="2167915"/>
            <a:ext cx="1137299" cy="461665"/>
          </a:xfrm>
          <a:prstGeom prst="rect">
            <a:avLst/>
          </a:prstGeom>
          <a:solidFill>
            <a:srgbClr val="0099CC"/>
          </a:solidFill>
          <a:ln>
            <a:solidFill>
              <a:schemeClr val="accent5"/>
            </a:solidFill>
          </a:ln>
        </p:spPr>
        <p:txBody>
          <a:bodyPr wrap="none" rtlCol="0" anchor="ctr">
            <a:spAutoFit/>
          </a:bodyPr>
          <a:lstStyle/>
          <a:p>
            <a:r>
              <a:rPr lang="en-US" sz="2400" dirty="0" err="1">
                <a:solidFill>
                  <a:schemeClr val="bg1"/>
                </a:solidFill>
                <a:effectLst>
                  <a:outerShdw blurRad="38100" dist="38100" dir="2700000" algn="tl">
                    <a:srgbClr val="000000">
                      <a:alpha val="43137"/>
                    </a:srgbClr>
                  </a:outerShdw>
                </a:effectLst>
                <a:latin typeface="Arial Narrow" pitchFamily="34" charset="0"/>
              </a:rPr>
              <a:t>EQuIP</a:t>
            </a:r>
            <a:r>
              <a:rPr lang="en-US" sz="2400" dirty="0">
                <a:solidFill>
                  <a:schemeClr val="bg1"/>
                </a:solidFill>
                <a:effectLst>
                  <a:outerShdw blurRad="38100" dist="38100" dir="2700000" algn="tl">
                    <a:srgbClr val="000000">
                      <a:alpha val="43137"/>
                    </a:srgbClr>
                  </a:outerShdw>
                </a:effectLst>
                <a:latin typeface="Arial Narrow" pitchFamily="34" charset="0"/>
              </a:rPr>
              <a:t> 1</a:t>
            </a:r>
          </a:p>
        </p:txBody>
      </p:sp>
      <p:sp>
        <p:nvSpPr>
          <p:cNvPr id="17" name="TextBox 4">
            <a:extLst>
              <a:ext uri="{FF2B5EF4-FFF2-40B4-BE49-F238E27FC236}">
                <a16:creationId xmlns="" xmlns:a16="http://schemas.microsoft.com/office/drawing/2014/main" id="{25136F7A-E47C-4795-97BD-168E6B2E48BF}"/>
              </a:ext>
            </a:extLst>
          </p:cNvPr>
          <p:cNvSpPr txBox="1"/>
          <p:nvPr/>
        </p:nvSpPr>
        <p:spPr>
          <a:xfrm>
            <a:off x="5858603" y="2168763"/>
            <a:ext cx="1137299" cy="461665"/>
          </a:xfrm>
          <a:prstGeom prst="rect">
            <a:avLst/>
          </a:prstGeom>
          <a:solidFill>
            <a:schemeClr val="bg1"/>
          </a:solidFill>
          <a:ln>
            <a:solidFill>
              <a:schemeClr val="accent5"/>
            </a:solidFill>
          </a:ln>
        </p:spPr>
        <p:txBody>
          <a:bodyPr wrap="none" rtlCol="0" anchor="ctr">
            <a:spAutoFit/>
          </a:bodyPr>
          <a:lstStyle/>
          <a:p>
            <a:r>
              <a:rPr lang="en-US" sz="2400" dirty="0" err="1">
                <a:latin typeface="Arial Narrow" pitchFamily="34" charset="0"/>
              </a:rPr>
              <a:t>EQuIP</a:t>
            </a:r>
            <a:r>
              <a:rPr lang="en-US" sz="2400" dirty="0">
                <a:latin typeface="Arial Narrow" pitchFamily="34" charset="0"/>
              </a:rPr>
              <a:t> 2</a:t>
            </a:r>
          </a:p>
        </p:txBody>
      </p:sp>
    </p:spTree>
    <p:extLst>
      <p:ext uri="{BB962C8B-B14F-4D97-AF65-F5344CB8AC3E}">
        <p14:creationId xmlns:p14="http://schemas.microsoft.com/office/powerpoint/2010/main" val="204407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324384BD-DD7E-4CD3-9545-5873EEB4D83C}"/>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16</a:t>
            </a:fld>
            <a:endParaRPr lang="en-US"/>
          </a:p>
        </p:txBody>
      </p:sp>
      <p:cxnSp>
        <p:nvCxnSpPr>
          <p:cNvPr id="11" name="Elbow Connector 82">
            <a:extLst>
              <a:ext uri="{FF2B5EF4-FFF2-40B4-BE49-F238E27FC236}">
                <a16:creationId xmlns="" xmlns:a16="http://schemas.microsoft.com/office/drawing/2014/main" id="{C8758D3B-F084-4E32-AE54-27BF704DD247}"/>
              </a:ext>
            </a:extLst>
          </p:cNvPr>
          <p:cNvCxnSpPr>
            <a:cxnSpLocks/>
          </p:cNvCxnSpPr>
          <p:nvPr/>
        </p:nvCxnSpPr>
        <p:spPr>
          <a:xfrm flipV="1">
            <a:off x="685235" y="3331598"/>
            <a:ext cx="2653443" cy="533618"/>
          </a:xfrm>
          <a:prstGeom prst="bentConnector3">
            <a:avLst>
              <a:gd name="adj1" fmla="val 63880"/>
            </a:avLst>
          </a:prstGeom>
        </p:spPr>
        <p:style>
          <a:lnRef idx="1">
            <a:schemeClr val="accent1"/>
          </a:lnRef>
          <a:fillRef idx="0">
            <a:schemeClr val="accent1"/>
          </a:fillRef>
          <a:effectRef idx="0">
            <a:schemeClr val="accent1"/>
          </a:effectRef>
          <a:fontRef idx="minor">
            <a:schemeClr val="tx1"/>
          </a:fontRef>
        </p:style>
      </p:cxnSp>
      <p:cxnSp>
        <p:nvCxnSpPr>
          <p:cNvPr id="12" name="Elbow Connector 92">
            <a:extLst>
              <a:ext uri="{FF2B5EF4-FFF2-40B4-BE49-F238E27FC236}">
                <a16:creationId xmlns="" xmlns:a16="http://schemas.microsoft.com/office/drawing/2014/main" id="{A4DCA5AA-131B-48AB-BA44-2AA2D07FE958}"/>
              </a:ext>
            </a:extLst>
          </p:cNvPr>
          <p:cNvCxnSpPr>
            <a:cxnSpLocks/>
          </p:cNvCxnSpPr>
          <p:nvPr/>
        </p:nvCxnSpPr>
        <p:spPr>
          <a:xfrm>
            <a:off x="5159997" y="2852660"/>
            <a:ext cx="1991836" cy="546394"/>
          </a:xfrm>
          <a:prstGeom prst="bentConnector3">
            <a:avLst>
              <a:gd name="adj1" fmla="val 50000"/>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96">
            <a:extLst>
              <a:ext uri="{FF2B5EF4-FFF2-40B4-BE49-F238E27FC236}">
                <a16:creationId xmlns="" xmlns:a16="http://schemas.microsoft.com/office/drawing/2014/main" id="{D020BA20-D7AF-435C-BE61-EFBA555C0626}"/>
              </a:ext>
            </a:extLst>
          </p:cNvPr>
          <p:cNvSpPr txBox="1"/>
          <p:nvPr/>
        </p:nvSpPr>
        <p:spPr>
          <a:xfrm>
            <a:off x="659846" y="3403551"/>
            <a:ext cx="2375009" cy="461665"/>
          </a:xfrm>
          <a:prstGeom prst="rect">
            <a:avLst/>
          </a:prstGeom>
          <a:noFill/>
        </p:spPr>
        <p:txBody>
          <a:bodyPr wrap="square" rtlCol="0">
            <a:spAutoFit/>
          </a:bodyPr>
          <a:lstStyle/>
          <a:p>
            <a:r>
              <a:rPr lang="en-US" sz="2400" i="1" dirty="0">
                <a:solidFill>
                  <a:schemeClr val="accent5">
                    <a:lumMod val="50000"/>
                  </a:schemeClr>
                </a:solidFill>
              </a:rPr>
              <a:t>Economic</a:t>
            </a:r>
          </a:p>
        </p:txBody>
      </p:sp>
      <p:sp>
        <p:nvSpPr>
          <p:cNvPr id="14" name="TextBox 99">
            <a:extLst>
              <a:ext uri="{FF2B5EF4-FFF2-40B4-BE49-F238E27FC236}">
                <a16:creationId xmlns="" xmlns:a16="http://schemas.microsoft.com/office/drawing/2014/main" id="{9A079EB4-DEFB-447C-AEA0-FE6FDBC8AD99}"/>
              </a:ext>
            </a:extLst>
          </p:cNvPr>
          <p:cNvSpPr txBox="1"/>
          <p:nvPr/>
        </p:nvSpPr>
        <p:spPr>
          <a:xfrm>
            <a:off x="6226971" y="2909994"/>
            <a:ext cx="1026243" cy="461665"/>
          </a:xfrm>
          <a:prstGeom prst="rect">
            <a:avLst/>
          </a:prstGeom>
          <a:noFill/>
        </p:spPr>
        <p:txBody>
          <a:bodyPr wrap="square" rtlCol="0">
            <a:spAutoFit/>
          </a:bodyPr>
          <a:lstStyle/>
          <a:p>
            <a:r>
              <a:rPr lang="en-US" sz="2400" i="1" dirty="0">
                <a:solidFill>
                  <a:schemeClr val="accent5">
                    <a:lumMod val="50000"/>
                  </a:schemeClr>
                </a:solidFill>
              </a:rPr>
              <a:t>Social</a:t>
            </a:r>
          </a:p>
        </p:txBody>
      </p:sp>
      <p:sp>
        <p:nvSpPr>
          <p:cNvPr id="15" name="TextBox 100">
            <a:extLst>
              <a:ext uri="{FF2B5EF4-FFF2-40B4-BE49-F238E27FC236}">
                <a16:creationId xmlns="" xmlns:a16="http://schemas.microsoft.com/office/drawing/2014/main" id="{DB8DFABE-BC63-4ECC-9D66-103F597D03BC}"/>
              </a:ext>
            </a:extLst>
          </p:cNvPr>
          <p:cNvSpPr txBox="1"/>
          <p:nvPr/>
        </p:nvSpPr>
        <p:spPr>
          <a:xfrm>
            <a:off x="685235" y="3883061"/>
            <a:ext cx="1548655" cy="1077218"/>
          </a:xfrm>
          <a:prstGeom prst="rect">
            <a:avLst/>
          </a:prstGeom>
          <a:noFill/>
        </p:spPr>
        <p:txBody>
          <a:bodyPr wrap="square" rtlCol="0">
            <a:spAutoFit/>
          </a:bodyPr>
          <a:lstStyle/>
          <a:p>
            <a:r>
              <a:rPr lang="en-US" sz="1600" dirty="0"/>
              <a:t>Industrial competitiveness and economic performance</a:t>
            </a:r>
          </a:p>
        </p:txBody>
      </p:sp>
      <p:sp>
        <p:nvSpPr>
          <p:cNvPr id="16" name="TextBox 101">
            <a:extLst>
              <a:ext uri="{FF2B5EF4-FFF2-40B4-BE49-F238E27FC236}">
                <a16:creationId xmlns="" xmlns:a16="http://schemas.microsoft.com/office/drawing/2014/main" id="{08E86611-FC67-46F8-B9DB-060C9D64FE58}"/>
              </a:ext>
            </a:extLst>
          </p:cNvPr>
          <p:cNvSpPr txBox="1"/>
          <p:nvPr/>
        </p:nvSpPr>
        <p:spPr>
          <a:xfrm>
            <a:off x="6125590" y="3453588"/>
            <a:ext cx="1354836" cy="584775"/>
          </a:xfrm>
          <a:prstGeom prst="rect">
            <a:avLst/>
          </a:prstGeom>
          <a:noFill/>
        </p:spPr>
        <p:txBody>
          <a:bodyPr wrap="square" rtlCol="0">
            <a:spAutoFit/>
          </a:bodyPr>
          <a:lstStyle/>
          <a:p>
            <a:r>
              <a:rPr lang="en-US" sz="1600" dirty="0"/>
              <a:t>Social inclusiveness</a:t>
            </a:r>
          </a:p>
        </p:txBody>
      </p:sp>
      <p:cxnSp>
        <p:nvCxnSpPr>
          <p:cNvPr id="17" name="Elbow Connector 102">
            <a:extLst>
              <a:ext uri="{FF2B5EF4-FFF2-40B4-BE49-F238E27FC236}">
                <a16:creationId xmlns="" xmlns:a16="http://schemas.microsoft.com/office/drawing/2014/main" id="{83B8B5ED-A661-4A05-8007-6051CCEA9C0E}"/>
              </a:ext>
            </a:extLst>
          </p:cNvPr>
          <p:cNvCxnSpPr>
            <a:cxnSpLocks/>
          </p:cNvCxnSpPr>
          <p:nvPr/>
        </p:nvCxnSpPr>
        <p:spPr>
          <a:xfrm rot="10800000">
            <a:off x="4879312" y="5451100"/>
            <a:ext cx="2080289" cy="490999"/>
          </a:xfrm>
          <a:prstGeom prst="bentConnector3">
            <a:avLst>
              <a:gd name="adj1" fmla="val 80525"/>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03">
            <a:extLst>
              <a:ext uri="{FF2B5EF4-FFF2-40B4-BE49-F238E27FC236}">
                <a16:creationId xmlns="" xmlns:a16="http://schemas.microsoft.com/office/drawing/2014/main" id="{F9A795F1-78D5-435C-BAF9-495A1E93C619}"/>
              </a:ext>
            </a:extLst>
          </p:cNvPr>
          <p:cNvSpPr txBox="1"/>
          <p:nvPr/>
        </p:nvSpPr>
        <p:spPr>
          <a:xfrm>
            <a:off x="5305281" y="5520498"/>
            <a:ext cx="2054730" cy="461665"/>
          </a:xfrm>
          <a:prstGeom prst="rect">
            <a:avLst/>
          </a:prstGeom>
          <a:noFill/>
        </p:spPr>
        <p:txBody>
          <a:bodyPr wrap="square" rtlCol="0">
            <a:spAutoFit/>
          </a:bodyPr>
          <a:lstStyle/>
          <a:p>
            <a:r>
              <a:rPr lang="es-EC" sz="2400" i="1" dirty="0">
                <a:solidFill>
                  <a:schemeClr val="accent5">
                    <a:lumMod val="50000"/>
                  </a:schemeClr>
                </a:solidFill>
              </a:rPr>
              <a:t>Environment</a:t>
            </a:r>
            <a:endParaRPr lang="en-US" sz="2400" i="1" dirty="0">
              <a:solidFill>
                <a:schemeClr val="accent5">
                  <a:lumMod val="50000"/>
                </a:schemeClr>
              </a:solidFill>
            </a:endParaRPr>
          </a:p>
        </p:txBody>
      </p:sp>
      <p:sp>
        <p:nvSpPr>
          <p:cNvPr id="19" name="TextBox 108">
            <a:extLst>
              <a:ext uri="{FF2B5EF4-FFF2-40B4-BE49-F238E27FC236}">
                <a16:creationId xmlns="" xmlns:a16="http://schemas.microsoft.com/office/drawing/2014/main" id="{EECA3F2A-8B97-4934-A70D-8EE55EDA881D}"/>
              </a:ext>
            </a:extLst>
          </p:cNvPr>
          <p:cNvSpPr txBox="1"/>
          <p:nvPr/>
        </p:nvSpPr>
        <p:spPr>
          <a:xfrm>
            <a:off x="5342046" y="6014167"/>
            <a:ext cx="1981200" cy="584775"/>
          </a:xfrm>
          <a:prstGeom prst="rect">
            <a:avLst/>
          </a:prstGeom>
          <a:noFill/>
        </p:spPr>
        <p:txBody>
          <a:bodyPr wrap="square" rtlCol="0">
            <a:spAutoFit/>
          </a:bodyPr>
          <a:lstStyle/>
          <a:p>
            <a:r>
              <a:rPr lang="en-US" sz="1600" dirty="0"/>
              <a:t>Environmental sustainability</a:t>
            </a:r>
          </a:p>
        </p:txBody>
      </p:sp>
      <p:grpSp>
        <p:nvGrpSpPr>
          <p:cNvPr id="112" name="15 Grupo">
            <a:extLst>
              <a:ext uri="{FF2B5EF4-FFF2-40B4-BE49-F238E27FC236}">
                <a16:creationId xmlns="" xmlns:a16="http://schemas.microsoft.com/office/drawing/2014/main" id="{AEEC01D4-2602-4820-9838-EE144FCF8553}"/>
              </a:ext>
            </a:extLst>
          </p:cNvPr>
          <p:cNvGrpSpPr/>
          <p:nvPr/>
        </p:nvGrpSpPr>
        <p:grpSpPr>
          <a:xfrm>
            <a:off x="175197" y="912452"/>
            <a:ext cx="8869680" cy="4192"/>
            <a:chOff x="360040" y="1052736"/>
            <a:chExt cx="8460432" cy="4192"/>
          </a:xfrm>
        </p:grpSpPr>
        <p:cxnSp>
          <p:nvCxnSpPr>
            <p:cNvPr id="113" name="3 Conector recto">
              <a:extLst>
                <a:ext uri="{FF2B5EF4-FFF2-40B4-BE49-F238E27FC236}">
                  <a16:creationId xmlns="" xmlns:a16="http://schemas.microsoft.com/office/drawing/2014/main" id="{2138AC9E-AF16-44C2-84FD-B27B48A823A3}"/>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4 Conector recto">
              <a:extLst>
                <a:ext uri="{FF2B5EF4-FFF2-40B4-BE49-F238E27FC236}">
                  <a16:creationId xmlns="" xmlns:a16="http://schemas.microsoft.com/office/drawing/2014/main" id="{4B449FED-F1B4-48BE-A6BF-34319A6F4CD3}"/>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Título 1">
            <a:extLst>
              <a:ext uri="{FF2B5EF4-FFF2-40B4-BE49-F238E27FC236}">
                <a16:creationId xmlns="" xmlns:a16="http://schemas.microsoft.com/office/drawing/2014/main" id="{9E7540F3-5EDB-4BB0-AAA9-2E2E8A73E5E3}"/>
              </a:ext>
            </a:extLst>
          </p:cNvPr>
          <p:cNvSpPr txBox="1">
            <a:spLocks/>
          </p:cNvSpPr>
          <p:nvPr/>
        </p:nvSpPr>
        <p:spPr>
          <a:xfrm>
            <a:off x="390519" y="1032339"/>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a:t>
            </a:r>
            <a:r>
              <a:rPr lang="es-EC" sz="3200" dirty="0" err="1"/>
              <a:t>analytical</a:t>
            </a:r>
            <a:r>
              <a:rPr lang="es-EC" sz="3200" dirty="0"/>
              <a:t> </a:t>
            </a:r>
            <a:r>
              <a:rPr lang="es-EC" sz="3200" dirty="0" err="1"/>
              <a:t>tools</a:t>
            </a:r>
            <a:endParaRPr lang="en-US" sz="3200" dirty="0"/>
          </a:p>
        </p:txBody>
      </p:sp>
      <p:sp>
        <p:nvSpPr>
          <p:cNvPr id="29" name="CuadroTexto 28">
            <a:extLst>
              <a:ext uri="{FF2B5EF4-FFF2-40B4-BE49-F238E27FC236}">
                <a16:creationId xmlns="" xmlns:a16="http://schemas.microsoft.com/office/drawing/2014/main" id="{DCAE6908-97A6-4AA8-8C62-BB9711E678D2}"/>
              </a:ext>
            </a:extLst>
          </p:cNvPr>
          <p:cNvSpPr txBox="1"/>
          <p:nvPr/>
        </p:nvSpPr>
        <p:spPr>
          <a:xfrm>
            <a:off x="1459562" y="1956994"/>
            <a:ext cx="6615465" cy="461665"/>
          </a:xfrm>
          <a:prstGeom prst="rect">
            <a:avLst/>
          </a:prstGeom>
          <a:noFill/>
        </p:spPr>
        <p:txBody>
          <a:bodyPr wrap="none" rtlCol="0">
            <a:spAutoFit/>
          </a:bodyPr>
          <a:lstStyle/>
          <a:p>
            <a:r>
              <a:rPr lang="en-US" sz="2400" b="1" dirty="0"/>
              <a:t>Multi-dimensional industrial performance analysis</a:t>
            </a:r>
          </a:p>
        </p:txBody>
      </p:sp>
      <p:grpSp>
        <p:nvGrpSpPr>
          <p:cNvPr id="34" name="Grupo 33">
            <a:extLst>
              <a:ext uri="{FF2B5EF4-FFF2-40B4-BE49-F238E27FC236}">
                <a16:creationId xmlns="" xmlns:a16="http://schemas.microsoft.com/office/drawing/2014/main" id="{E2520770-7103-4B55-B522-E7628545D74D}"/>
              </a:ext>
            </a:extLst>
          </p:cNvPr>
          <p:cNvGrpSpPr/>
          <p:nvPr/>
        </p:nvGrpSpPr>
        <p:grpSpPr>
          <a:xfrm>
            <a:off x="2910591" y="2779723"/>
            <a:ext cx="3068641" cy="2908711"/>
            <a:chOff x="2910591" y="2779723"/>
            <a:chExt cx="3068641" cy="2908711"/>
          </a:xfrm>
        </p:grpSpPr>
        <p:grpSp>
          <p:nvGrpSpPr>
            <p:cNvPr id="35" name="Group 80">
              <a:extLst>
                <a:ext uri="{FF2B5EF4-FFF2-40B4-BE49-F238E27FC236}">
                  <a16:creationId xmlns="" xmlns:a16="http://schemas.microsoft.com/office/drawing/2014/main" id="{502A6E24-1F4C-4A3F-94F3-FF3D74360D32}"/>
                </a:ext>
              </a:extLst>
            </p:cNvPr>
            <p:cNvGrpSpPr/>
            <p:nvPr/>
          </p:nvGrpSpPr>
          <p:grpSpPr>
            <a:xfrm>
              <a:off x="2910591" y="2779723"/>
              <a:ext cx="3068641" cy="2908711"/>
              <a:chOff x="2655262" y="1627387"/>
              <a:chExt cx="3833476" cy="3603227"/>
            </a:xfrm>
          </p:grpSpPr>
          <p:sp>
            <p:nvSpPr>
              <p:cNvPr id="38" name="Donut 13">
                <a:extLst>
                  <a:ext uri="{FF2B5EF4-FFF2-40B4-BE49-F238E27FC236}">
                    <a16:creationId xmlns="" xmlns:a16="http://schemas.microsoft.com/office/drawing/2014/main" id="{C1EFF707-7382-47CD-B488-FAC20ABBD390}"/>
                  </a:ext>
                </a:extLst>
              </p:cNvPr>
              <p:cNvSpPr/>
              <p:nvPr/>
            </p:nvSpPr>
            <p:spPr>
              <a:xfrm rot="267487">
                <a:off x="4577110" y="1627387"/>
                <a:ext cx="1911628" cy="2448370"/>
              </a:xfrm>
              <a:custGeom>
                <a:avLst/>
                <a:gdLst/>
                <a:ahLst/>
                <a:cxnLst/>
                <a:rect l="l" t="t" r="r" b="b"/>
                <a:pathLst>
                  <a:path w="1911628" h="2448370">
                    <a:moveTo>
                      <a:pt x="159028" y="0"/>
                    </a:moveTo>
                    <a:cubicBezTo>
                      <a:pt x="1126962" y="0"/>
                      <a:pt x="1911628" y="784666"/>
                      <a:pt x="1911628" y="1752600"/>
                    </a:cubicBezTo>
                    <a:cubicBezTo>
                      <a:pt x="1911628" y="1971660"/>
                      <a:pt x="1871438" y="2181334"/>
                      <a:pt x="1796069" y="2373897"/>
                    </a:cubicBezTo>
                    <a:lnTo>
                      <a:pt x="1484520" y="2448370"/>
                    </a:lnTo>
                    <a:lnTo>
                      <a:pt x="1376590" y="2085315"/>
                    </a:lnTo>
                    <a:cubicBezTo>
                      <a:pt x="1406890" y="1979599"/>
                      <a:pt x="1422337" y="1867904"/>
                      <a:pt x="1422337" y="1752600"/>
                    </a:cubicBezTo>
                    <a:cubicBezTo>
                      <a:pt x="1422337" y="1054894"/>
                      <a:pt x="856734" y="489291"/>
                      <a:pt x="159028" y="489291"/>
                    </a:cubicBezTo>
                    <a:cubicBezTo>
                      <a:pt x="108852" y="489291"/>
                      <a:pt x="59358" y="492216"/>
                      <a:pt x="10805" y="498722"/>
                    </a:cubicBezTo>
                    <a:lnTo>
                      <a:pt x="237769" y="259080"/>
                    </a:lnTo>
                    <a:lnTo>
                      <a:pt x="0" y="8030"/>
                    </a:lnTo>
                    <a:cubicBezTo>
                      <a:pt x="52324" y="2409"/>
                      <a:pt x="105395" y="0"/>
                      <a:pt x="159028" y="0"/>
                    </a:cubicBezTo>
                    <a:close/>
                  </a:path>
                </a:pathLst>
              </a:cu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13">
                <a:extLst>
                  <a:ext uri="{FF2B5EF4-FFF2-40B4-BE49-F238E27FC236}">
                    <a16:creationId xmlns="" xmlns:a16="http://schemas.microsoft.com/office/drawing/2014/main" id="{7A333C64-6F25-42AB-AB0F-197D35BCFA85}"/>
                  </a:ext>
                </a:extLst>
              </p:cNvPr>
              <p:cNvSpPr/>
              <p:nvPr/>
            </p:nvSpPr>
            <p:spPr>
              <a:xfrm rot="7488651">
                <a:off x="3721838" y="3051480"/>
                <a:ext cx="1911628" cy="2446640"/>
              </a:xfrm>
              <a:custGeom>
                <a:avLst/>
                <a:gdLst/>
                <a:ahLst/>
                <a:cxnLst/>
                <a:rect l="l" t="t" r="r" b="b"/>
                <a:pathLst>
                  <a:path w="1911628" h="2446640">
                    <a:moveTo>
                      <a:pt x="10805" y="498722"/>
                    </a:moveTo>
                    <a:lnTo>
                      <a:pt x="237769" y="259080"/>
                    </a:lnTo>
                    <a:lnTo>
                      <a:pt x="0" y="8030"/>
                    </a:lnTo>
                    <a:lnTo>
                      <a:pt x="159028" y="0"/>
                    </a:lnTo>
                    <a:cubicBezTo>
                      <a:pt x="1126962" y="0"/>
                      <a:pt x="1911628" y="784666"/>
                      <a:pt x="1911628" y="1752600"/>
                    </a:cubicBezTo>
                    <a:cubicBezTo>
                      <a:pt x="1911628" y="1969707"/>
                      <a:pt x="1872152" y="2177593"/>
                      <a:pt x="1797852" y="2368654"/>
                    </a:cubicBezTo>
                    <a:lnTo>
                      <a:pt x="1478579" y="2446640"/>
                    </a:lnTo>
                    <a:lnTo>
                      <a:pt x="1371400" y="2092516"/>
                    </a:lnTo>
                    <a:cubicBezTo>
                      <a:pt x="1406097" y="1985258"/>
                      <a:pt x="1422337" y="1870826"/>
                      <a:pt x="1422337" y="1752600"/>
                    </a:cubicBezTo>
                    <a:cubicBezTo>
                      <a:pt x="1422337" y="1054894"/>
                      <a:pt x="856734" y="489291"/>
                      <a:pt x="159028" y="489291"/>
                    </a:cubicBezTo>
                    <a:cubicBezTo>
                      <a:pt x="108852" y="489291"/>
                      <a:pt x="59358" y="492216"/>
                      <a:pt x="10805" y="498722"/>
                    </a:cubicBezTo>
                    <a:close/>
                  </a:path>
                </a:pathLst>
              </a:custGeom>
              <a:solidFill>
                <a:schemeClr val="accent6">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13">
                <a:extLst>
                  <a:ext uri="{FF2B5EF4-FFF2-40B4-BE49-F238E27FC236}">
                    <a16:creationId xmlns="" xmlns:a16="http://schemas.microsoft.com/office/drawing/2014/main" id="{F8D4EAD5-9346-44ED-B34C-6752D5A994A0}"/>
                  </a:ext>
                </a:extLst>
              </p:cNvPr>
              <p:cNvSpPr/>
              <p:nvPr/>
            </p:nvSpPr>
            <p:spPr>
              <a:xfrm rot="14667487">
                <a:off x="2921626" y="1606720"/>
                <a:ext cx="1911628" cy="2444355"/>
              </a:xfrm>
              <a:custGeom>
                <a:avLst/>
                <a:gdLst/>
                <a:ahLst/>
                <a:cxnLst/>
                <a:rect l="l" t="t" r="r" b="b"/>
                <a:pathLst>
                  <a:path w="1911628" h="2444355">
                    <a:moveTo>
                      <a:pt x="1797134" y="2370766"/>
                    </a:moveTo>
                    <a:lnTo>
                      <a:pt x="1489282" y="2444355"/>
                    </a:lnTo>
                    <a:lnTo>
                      <a:pt x="1379591" y="2075377"/>
                    </a:lnTo>
                    <a:cubicBezTo>
                      <a:pt x="1407847" y="1972569"/>
                      <a:pt x="1422337" y="1864277"/>
                      <a:pt x="1422337" y="1752600"/>
                    </a:cubicBezTo>
                    <a:cubicBezTo>
                      <a:pt x="1422337" y="1054894"/>
                      <a:pt x="856734" y="489291"/>
                      <a:pt x="159028" y="489291"/>
                    </a:cubicBezTo>
                    <a:cubicBezTo>
                      <a:pt x="108852" y="489291"/>
                      <a:pt x="59358" y="492216"/>
                      <a:pt x="10805" y="498722"/>
                    </a:cubicBezTo>
                    <a:lnTo>
                      <a:pt x="237769" y="259080"/>
                    </a:lnTo>
                    <a:lnTo>
                      <a:pt x="0" y="8030"/>
                    </a:lnTo>
                    <a:cubicBezTo>
                      <a:pt x="52324" y="2409"/>
                      <a:pt x="105395" y="0"/>
                      <a:pt x="159028" y="0"/>
                    </a:cubicBezTo>
                    <a:cubicBezTo>
                      <a:pt x="1126962" y="0"/>
                      <a:pt x="1911628" y="784666"/>
                      <a:pt x="1911628" y="1752600"/>
                    </a:cubicBezTo>
                    <a:cubicBezTo>
                      <a:pt x="1911628" y="1970493"/>
                      <a:pt x="1871865" y="2179100"/>
                      <a:pt x="1797134" y="2370766"/>
                    </a:cubicBezTo>
                    <a:close/>
                  </a:path>
                </a:pathLst>
              </a:custGeom>
              <a:solidFill>
                <a:srgbClr val="006699"/>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 name="Oval 8">
              <a:extLst>
                <a:ext uri="{FF2B5EF4-FFF2-40B4-BE49-F238E27FC236}">
                  <a16:creationId xmlns="" xmlns:a16="http://schemas.microsoft.com/office/drawing/2014/main" id="{55784896-A364-4766-A565-59E359279B9D}"/>
                </a:ext>
              </a:extLst>
            </p:cNvPr>
            <p:cNvSpPr/>
            <p:nvPr/>
          </p:nvSpPr>
          <p:spPr>
            <a:xfrm>
              <a:off x="3725017" y="3312289"/>
              <a:ext cx="1649415" cy="1679694"/>
            </a:xfrm>
            <a:prstGeom prst="ellipse">
              <a:avLst/>
            </a:prstGeom>
            <a:gradFill>
              <a:gsLst>
                <a:gs pos="0">
                  <a:schemeClr val="accent6">
                    <a:lumMod val="50000"/>
                  </a:schemeClr>
                </a:gs>
                <a:gs pos="98000">
                  <a:schemeClr val="accent5">
                    <a:lumMod val="75000"/>
                  </a:schemeClr>
                </a:gs>
              </a:gsLst>
              <a:path path="circle">
                <a:fillToRect l="50000" t="50000" r="50000" b="50000"/>
              </a:path>
            </a:gradFill>
            <a:ln>
              <a:noFill/>
            </a:ln>
            <a:effectLst>
              <a:outerShdw blurRad="63500" sx="102000" sy="102000" algn="ctr" rotWithShape="0">
                <a:prstClr val="black">
                  <a:alpha val="40000"/>
                </a:prstClr>
              </a:outerShdw>
            </a:effectLst>
            <a:scene3d>
              <a:camera prst="orthographicFront"/>
              <a:lightRig rig="threePt" dir="t"/>
            </a:scene3d>
            <a:sp3d>
              <a:bevelT w="330200" h="260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9">
              <a:extLst>
                <a:ext uri="{FF2B5EF4-FFF2-40B4-BE49-F238E27FC236}">
                  <a16:creationId xmlns="" xmlns:a16="http://schemas.microsoft.com/office/drawing/2014/main" id="{481E157A-F1F7-4A33-B853-01532301DC2C}"/>
                </a:ext>
              </a:extLst>
            </p:cNvPr>
            <p:cNvSpPr txBox="1"/>
            <p:nvPr/>
          </p:nvSpPr>
          <p:spPr>
            <a:xfrm>
              <a:off x="3701720" y="3784452"/>
              <a:ext cx="1673290" cy="769441"/>
            </a:xfrm>
            <a:prstGeom prst="rect">
              <a:avLst/>
            </a:prstGeom>
            <a:noFill/>
          </p:spPr>
          <p:txBody>
            <a:bodyPr wrap="square" rtlCol="0">
              <a:spAutoFit/>
            </a:bodyPr>
            <a:lstStyle/>
            <a:p>
              <a:pPr algn="ctr"/>
              <a:r>
                <a:rPr lang="en-US" sz="2200" b="1" dirty="0">
                  <a:solidFill>
                    <a:schemeClr val="bg1"/>
                  </a:solidFill>
                  <a:effectLst>
                    <a:outerShdw blurRad="63500" sx="102000" sy="102000" algn="ctr" rotWithShape="0">
                      <a:prstClr val="black">
                        <a:alpha val="40000"/>
                      </a:prstClr>
                    </a:outerShdw>
                  </a:effectLst>
                </a:rPr>
                <a:t>Industrial Policy</a:t>
              </a:r>
            </a:p>
          </p:txBody>
        </p:sp>
      </p:grpSp>
    </p:spTree>
    <p:extLst>
      <p:ext uri="{BB962C8B-B14F-4D97-AF65-F5344CB8AC3E}">
        <p14:creationId xmlns:p14="http://schemas.microsoft.com/office/powerpoint/2010/main" val="319543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464" b="23747"/>
          <a:stretch/>
        </p:blipFill>
        <p:spPr>
          <a:xfrm>
            <a:off x="2575289" y="1938458"/>
            <a:ext cx="6125638" cy="3296248"/>
          </a:xfrm>
          <a:prstGeom prst="rect">
            <a:avLst/>
          </a:prstGeom>
        </p:spPr>
      </p:pic>
      <p:sp>
        <p:nvSpPr>
          <p:cNvPr id="5" name="Marcador de número de diapositiva 3">
            <a:extLst>
              <a:ext uri="{FF2B5EF4-FFF2-40B4-BE49-F238E27FC236}">
                <a16:creationId xmlns="" xmlns:a16="http://schemas.microsoft.com/office/drawing/2014/main" id="{ED3A85E4-091B-464E-B943-6D0001C49BFB}"/>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17</a:t>
            </a:fld>
            <a:endParaRPr lang="en-US" dirty="0"/>
          </a:p>
        </p:txBody>
      </p:sp>
      <p:grpSp>
        <p:nvGrpSpPr>
          <p:cNvPr id="8" name="15 Grupo">
            <a:extLst>
              <a:ext uri="{FF2B5EF4-FFF2-40B4-BE49-F238E27FC236}">
                <a16:creationId xmlns="" xmlns:a16="http://schemas.microsoft.com/office/drawing/2014/main" id="{61A7280C-0484-4ECC-B5F4-43088003DFE7}"/>
              </a:ext>
            </a:extLst>
          </p:cNvPr>
          <p:cNvGrpSpPr/>
          <p:nvPr/>
        </p:nvGrpSpPr>
        <p:grpSpPr>
          <a:xfrm>
            <a:off x="175197" y="912452"/>
            <a:ext cx="8869680" cy="4192"/>
            <a:chOff x="360040" y="1052736"/>
            <a:chExt cx="8460432" cy="4192"/>
          </a:xfrm>
        </p:grpSpPr>
        <p:cxnSp>
          <p:nvCxnSpPr>
            <p:cNvPr id="9" name="3 Conector recto">
              <a:extLst>
                <a:ext uri="{FF2B5EF4-FFF2-40B4-BE49-F238E27FC236}">
                  <a16:creationId xmlns="" xmlns:a16="http://schemas.microsoft.com/office/drawing/2014/main" id="{C4AEA380-1D6E-40BC-8C4D-E1C53982B10C}"/>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4 Conector recto">
              <a:extLst>
                <a:ext uri="{FF2B5EF4-FFF2-40B4-BE49-F238E27FC236}">
                  <a16:creationId xmlns="" xmlns:a16="http://schemas.microsoft.com/office/drawing/2014/main" id="{9F631BE7-BFD7-42DF-A422-759E35F14972}"/>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30" name="Conector: angular 29">
            <a:extLst>
              <a:ext uri="{FF2B5EF4-FFF2-40B4-BE49-F238E27FC236}">
                <a16:creationId xmlns="" xmlns:a16="http://schemas.microsoft.com/office/drawing/2014/main" id="{2196F31F-25BF-4752-ABDA-C768A1C1BC09}"/>
              </a:ext>
            </a:extLst>
          </p:cNvPr>
          <p:cNvCxnSpPr>
            <a:cxnSpLocks/>
          </p:cNvCxnSpPr>
          <p:nvPr/>
        </p:nvCxnSpPr>
        <p:spPr>
          <a:xfrm>
            <a:off x="987532" y="4691743"/>
            <a:ext cx="6635893" cy="653143"/>
          </a:xfrm>
          <a:prstGeom prst="bentConnector3">
            <a:avLst>
              <a:gd name="adj1" fmla="val 14449"/>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2" name="Picture 1">
            <a:extLst>
              <a:ext uri="{FF2B5EF4-FFF2-40B4-BE49-F238E27FC236}">
                <a16:creationId xmlns="" xmlns:a16="http://schemas.microsoft.com/office/drawing/2014/main" id="{F39CEAB9-52E8-4CD5-991D-4E8340275237}"/>
              </a:ext>
            </a:extLst>
          </p:cNvPr>
          <p:cNvPicPr>
            <a:picLocks noChangeAspect="1"/>
          </p:cNvPicPr>
          <p:nvPr/>
        </p:nvPicPr>
        <p:blipFill rotWithShape="1">
          <a:blip r:embed="rId3">
            <a:extLst>
              <a:ext uri="{28A0092B-C50C-407E-A947-70E740481C1C}">
                <a14:useLocalDpi xmlns:a14="http://schemas.microsoft.com/office/drawing/2010/main" val="0"/>
              </a:ext>
            </a:extLst>
          </a:blip>
          <a:srcRect l="14464" t="74486"/>
          <a:stretch/>
        </p:blipFill>
        <p:spPr>
          <a:xfrm>
            <a:off x="2575289" y="5443630"/>
            <a:ext cx="6125638" cy="1102920"/>
          </a:xfrm>
          <a:prstGeom prst="rect">
            <a:avLst/>
          </a:prstGeom>
        </p:spPr>
      </p:pic>
      <p:grpSp>
        <p:nvGrpSpPr>
          <p:cNvPr id="37" name="Grupo 36">
            <a:extLst>
              <a:ext uri="{FF2B5EF4-FFF2-40B4-BE49-F238E27FC236}">
                <a16:creationId xmlns="" xmlns:a16="http://schemas.microsoft.com/office/drawing/2014/main" id="{D1F3EA09-6F4D-4347-969E-6EC61E7A9000}"/>
              </a:ext>
            </a:extLst>
          </p:cNvPr>
          <p:cNvGrpSpPr/>
          <p:nvPr/>
        </p:nvGrpSpPr>
        <p:grpSpPr>
          <a:xfrm>
            <a:off x="628042" y="2220686"/>
            <a:ext cx="2060729" cy="895951"/>
            <a:chOff x="628042" y="1905000"/>
            <a:chExt cx="2060729" cy="895951"/>
          </a:xfrm>
        </p:grpSpPr>
        <p:cxnSp>
          <p:nvCxnSpPr>
            <p:cNvPr id="6" name="Conector: angular 5">
              <a:extLst>
                <a:ext uri="{FF2B5EF4-FFF2-40B4-BE49-F238E27FC236}">
                  <a16:creationId xmlns="" xmlns:a16="http://schemas.microsoft.com/office/drawing/2014/main" id="{475EF671-7974-4900-BA83-0A04BFA83AAA}"/>
                </a:ext>
              </a:extLst>
            </p:cNvPr>
            <p:cNvCxnSpPr>
              <a:cxnSpLocks/>
            </p:cNvCxnSpPr>
            <p:nvPr/>
          </p:nvCxnSpPr>
          <p:spPr>
            <a:xfrm flipV="1">
              <a:off x="628042" y="1905000"/>
              <a:ext cx="2060729" cy="478971"/>
            </a:xfrm>
            <a:prstGeom prst="bentConnector3">
              <a:avLst>
                <a:gd name="adj1" fmla="val 7958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 xmlns:a16="http://schemas.microsoft.com/office/drawing/2014/main" id="{62FA5BD1-FFFA-4608-A0C3-291263A297E6}"/>
                </a:ext>
              </a:extLst>
            </p:cNvPr>
            <p:cNvCxnSpPr/>
            <p:nvPr/>
          </p:nvCxnSpPr>
          <p:spPr>
            <a:xfrm>
              <a:off x="628042" y="2383971"/>
              <a:ext cx="0" cy="4169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4" name="Grupo 43">
            <a:extLst>
              <a:ext uri="{FF2B5EF4-FFF2-40B4-BE49-F238E27FC236}">
                <a16:creationId xmlns="" xmlns:a16="http://schemas.microsoft.com/office/drawing/2014/main" id="{950CF97C-A239-437F-84AE-9B38175B07A1}"/>
              </a:ext>
            </a:extLst>
          </p:cNvPr>
          <p:cNvGrpSpPr/>
          <p:nvPr/>
        </p:nvGrpSpPr>
        <p:grpSpPr>
          <a:xfrm>
            <a:off x="1893813" y="3720506"/>
            <a:ext cx="785772" cy="1069210"/>
            <a:chOff x="1893813" y="3404820"/>
            <a:chExt cx="785772" cy="1069210"/>
          </a:xfrm>
        </p:grpSpPr>
        <p:cxnSp>
          <p:nvCxnSpPr>
            <p:cNvPr id="39" name="Conector recto 38">
              <a:extLst>
                <a:ext uri="{FF2B5EF4-FFF2-40B4-BE49-F238E27FC236}">
                  <a16:creationId xmlns="" xmlns:a16="http://schemas.microsoft.com/office/drawing/2014/main" id="{589BF654-E4CB-4407-8316-C383361F87E2}"/>
                </a:ext>
              </a:extLst>
            </p:cNvPr>
            <p:cNvCxnSpPr>
              <a:cxnSpLocks/>
            </p:cNvCxnSpPr>
            <p:nvPr/>
          </p:nvCxnSpPr>
          <p:spPr>
            <a:xfrm flipH="1">
              <a:off x="1893813" y="3404820"/>
              <a:ext cx="21693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3" name="Grupo 42">
              <a:extLst>
                <a:ext uri="{FF2B5EF4-FFF2-40B4-BE49-F238E27FC236}">
                  <a16:creationId xmlns="" xmlns:a16="http://schemas.microsoft.com/office/drawing/2014/main" id="{CA359DDA-F138-40DC-A31E-8B667F3A2B2F}"/>
                </a:ext>
              </a:extLst>
            </p:cNvPr>
            <p:cNvGrpSpPr/>
            <p:nvPr/>
          </p:nvGrpSpPr>
          <p:grpSpPr>
            <a:xfrm>
              <a:off x="2111237" y="3407226"/>
              <a:ext cx="568348" cy="1066804"/>
              <a:chOff x="2111237" y="3407226"/>
              <a:chExt cx="568348" cy="1066804"/>
            </a:xfrm>
          </p:grpSpPr>
          <p:cxnSp>
            <p:nvCxnSpPr>
              <p:cNvPr id="26" name="Conector: angular 25">
                <a:extLst>
                  <a:ext uri="{FF2B5EF4-FFF2-40B4-BE49-F238E27FC236}">
                    <a16:creationId xmlns="" xmlns:a16="http://schemas.microsoft.com/office/drawing/2014/main" id="{22D60330-074E-4B3D-ACFB-55325D4DAB6A}"/>
                  </a:ext>
                </a:extLst>
              </p:cNvPr>
              <p:cNvCxnSpPr>
                <a:cxnSpLocks/>
              </p:cNvCxnSpPr>
              <p:nvPr/>
            </p:nvCxnSpPr>
            <p:spPr>
              <a:xfrm rot="16200000" flipH="1">
                <a:off x="1742183" y="3776280"/>
                <a:ext cx="1066803" cy="328696"/>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 xmlns:a16="http://schemas.microsoft.com/office/drawing/2014/main" id="{406C3FC2-63F0-427B-B054-EADFC048FDFF}"/>
                  </a:ext>
                </a:extLst>
              </p:cNvPr>
              <p:cNvCxnSpPr/>
              <p:nvPr/>
            </p:nvCxnSpPr>
            <p:spPr>
              <a:xfrm>
                <a:off x="2439932" y="4474030"/>
                <a:ext cx="23965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pic>
        <p:nvPicPr>
          <p:cNvPr id="3" name="Imagen 2">
            <a:extLst>
              <a:ext uri="{FF2B5EF4-FFF2-40B4-BE49-F238E27FC236}">
                <a16:creationId xmlns="" xmlns:a16="http://schemas.microsoft.com/office/drawing/2014/main" id="{8C9F1D5B-B442-4E95-9A60-630959585AAF}"/>
              </a:ext>
            </a:extLst>
          </p:cNvPr>
          <p:cNvPicPr>
            <a:picLocks noChangeAspect="1"/>
          </p:cNvPicPr>
          <p:nvPr/>
        </p:nvPicPr>
        <p:blipFill>
          <a:blip r:embed="rId4"/>
          <a:stretch>
            <a:fillRect/>
          </a:stretch>
        </p:blipFill>
        <p:spPr>
          <a:xfrm>
            <a:off x="-45756" y="2899574"/>
            <a:ext cx="2066577" cy="2162284"/>
          </a:xfrm>
          <a:prstGeom prst="rect">
            <a:avLst/>
          </a:prstGeom>
        </p:spPr>
      </p:pic>
      <p:cxnSp>
        <p:nvCxnSpPr>
          <p:cNvPr id="46" name="Conector recto 45">
            <a:extLst>
              <a:ext uri="{FF2B5EF4-FFF2-40B4-BE49-F238E27FC236}">
                <a16:creationId xmlns="" xmlns:a16="http://schemas.microsoft.com/office/drawing/2014/main" id="{E3694072-4ABD-44B9-9DC3-EE8066EEFE28}"/>
              </a:ext>
            </a:extLst>
          </p:cNvPr>
          <p:cNvCxnSpPr/>
          <p:nvPr/>
        </p:nvCxnSpPr>
        <p:spPr>
          <a:xfrm flipV="1">
            <a:off x="7623425" y="5070566"/>
            <a:ext cx="0" cy="27432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 xmlns:a16="http://schemas.microsoft.com/office/drawing/2014/main" id="{CCD26A8C-DA12-4800-98E4-AE04E8290C40}"/>
              </a:ext>
            </a:extLst>
          </p:cNvPr>
          <p:cNvSpPr txBox="1">
            <a:spLocks/>
          </p:cNvSpPr>
          <p:nvPr/>
        </p:nvSpPr>
        <p:spPr>
          <a:xfrm>
            <a:off x="249738" y="1019650"/>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pPr algn="ctr"/>
            <a:r>
              <a:rPr lang="es-EC" sz="3200" dirty="0" err="1"/>
              <a:t>EQuIP</a:t>
            </a:r>
            <a:r>
              <a:rPr lang="es-EC" sz="3200" dirty="0"/>
              <a:t> 1. Industrial </a:t>
            </a:r>
            <a:r>
              <a:rPr lang="es-EC" sz="3200" dirty="0" err="1" smtClean="0"/>
              <a:t>Analysis</a:t>
            </a:r>
            <a:r>
              <a:rPr lang="es-EC" sz="3200" dirty="0" smtClean="0"/>
              <a:t>: </a:t>
            </a:r>
            <a:r>
              <a:rPr lang="es-EC" sz="3200" dirty="0" err="1" smtClean="0"/>
              <a:t>Overview</a:t>
            </a:r>
            <a:r>
              <a:rPr lang="es-EC" sz="3200" dirty="0" smtClean="0"/>
              <a:t> of </a:t>
            </a:r>
            <a:r>
              <a:rPr lang="es-EC" sz="3200" dirty="0" err="1" smtClean="0"/>
              <a:t>tools</a:t>
            </a:r>
            <a:endParaRPr lang="en-US" sz="3200" dirty="0"/>
          </a:p>
        </p:txBody>
      </p:sp>
      <p:pic>
        <p:nvPicPr>
          <p:cNvPr id="20" name="Picture 19"/>
          <p:cNvPicPr>
            <a:picLocks noChangeAspect="1"/>
          </p:cNvPicPr>
          <p:nvPr/>
        </p:nvPicPr>
        <p:blipFill rotWithShape="1">
          <a:blip r:embed="rId5"/>
          <a:srcRect t="20121" b="6075"/>
          <a:stretch/>
        </p:blipFill>
        <p:spPr>
          <a:xfrm>
            <a:off x="91219" y="5428268"/>
            <a:ext cx="2088335" cy="1348612"/>
          </a:xfrm>
          <a:prstGeom prst="rect">
            <a:avLst/>
          </a:prstGeom>
        </p:spPr>
      </p:pic>
    </p:spTree>
    <p:extLst>
      <p:ext uri="{BB962C8B-B14F-4D97-AF65-F5344CB8AC3E}">
        <p14:creationId xmlns:p14="http://schemas.microsoft.com/office/powerpoint/2010/main" val="32887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18</a:t>
            </a:fld>
            <a:endParaRPr lang="en-US"/>
          </a:p>
        </p:txBody>
      </p:sp>
      <p:grpSp>
        <p:nvGrpSpPr>
          <p:cNvPr id="7" name="15 Grupo">
            <a:extLst>
              <a:ext uri="{FF2B5EF4-FFF2-40B4-BE49-F238E27FC236}">
                <a16:creationId xmlns="" xmlns:a16="http://schemas.microsoft.com/office/drawing/2014/main" id="{85168D59-F7D4-4C57-AEFA-4B64145135B0}"/>
              </a:ext>
            </a:extLst>
          </p:cNvPr>
          <p:cNvGrpSpPr/>
          <p:nvPr/>
        </p:nvGrpSpPr>
        <p:grpSpPr>
          <a:xfrm>
            <a:off x="175197" y="912452"/>
            <a:ext cx="8869680" cy="4192"/>
            <a:chOff x="360040" y="1052736"/>
            <a:chExt cx="8460432" cy="4192"/>
          </a:xfrm>
        </p:grpSpPr>
        <p:cxnSp>
          <p:nvCxnSpPr>
            <p:cNvPr id="8" name="3 Conector recto">
              <a:extLst>
                <a:ext uri="{FF2B5EF4-FFF2-40B4-BE49-F238E27FC236}">
                  <a16:creationId xmlns="" xmlns:a16="http://schemas.microsoft.com/office/drawing/2014/main" id="{B19FFA36-CB6D-4AF9-902A-F5624D4C86F2}"/>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4 Conector recto">
              <a:extLst>
                <a:ext uri="{FF2B5EF4-FFF2-40B4-BE49-F238E27FC236}">
                  <a16:creationId xmlns="" xmlns:a16="http://schemas.microsoft.com/office/drawing/2014/main" id="{F47D2DFA-9B7B-400E-9124-E3F1B897ED93}"/>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 xmlns:a16="http://schemas.microsoft.com/office/drawing/2014/main" id="{0D77A945-3BF1-4DA5-BB30-551CAAF1C522}"/>
              </a:ext>
            </a:extLst>
          </p:cNvPr>
          <p:cNvSpPr txBox="1">
            <a:spLocks/>
          </p:cNvSpPr>
          <p:nvPr/>
        </p:nvSpPr>
        <p:spPr>
          <a:xfrm>
            <a:off x="415742" y="1017683"/>
            <a:ext cx="8468750"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n-US" sz="3000" dirty="0"/>
              <a:t>Some </a:t>
            </a:r>
            <a:r>
              <a:rPr lang="en-US" sz="3000" dirty="0" smtClean="0"/>
              <a:t>examples </a:t>
            </a:r>
            <a:r>
              <a:rPr lang="en-US" sz="3000" dirty="0"/>
              <a:t>from </a:t>
            </a:r>
            <a:r>
              <a:rPr lang="en-US" sz="3000" dirty="0" err="1"/>
              <a:t>EQuIP</a:t>
            </a:r>
            <a:r>
              <a:rPr lang="en-US" sz="3000" dirty="0"/>
              <a:t> </a:t>
            </a:r>
            <a:r>
              <a:rPr lang="en-US" sz="3000" dirty="0" smtClean="0"/>
              <a:t>analytical toolbox</a:t>
            </a:r>
            <a:endParaRPr lang="en-US" sz="3000" dirty="0"/>
          </a:p>
        </p:txBody>
      </p:sp>
      <p:sp>
        <p:nvSpPr>
          <p:cNvPr id="2" name="Rectángulo 1">
            <a:extLst>
              <a:ext uri="{FF2B5EF4-FFF2-40B4-BE49-F238E27FC236}">
                <a16:creationId xmlns="" xmlns:a16="http://schemas.microsoft.com/office/drawing/2014/main" id="{2C9B698E-CAD7-4C47-B9D7-864E65D2F348}"/>
              </a:ext>
            </a:extLst>
          </p:cNvPr>
          <p:cNvSpPr/>
          <p:nvPr/>
        </p:nvSpPr>
        <p:spPr>
          <a:xfrm>
            <a:off x="2300873" y="1870361"/>
            <a:ext cx="6406712" cy="14859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sz="2400" dirty="0"/>
              <a:t>Expansion of </a:t>
            </a:r>
            <a:r>
              <a:rPr lang="en-US" sz="2400" dirty="0" smtClean="0"/>
              <a:t>industrial production</a:t>
            </a:r>
            <a:endParaRPr lang="en-US" sz="2400" dirty="0"/>
          </a:p>
          <a:p>
            <a:pPr>
              <a:buFont typeface="Wingdings" panose="05000000000000000000" pitchFamily="2" charset="2"/>
              <a:buChar char="§"/>
            </a:pPr>
            <a:r>
              <a:rPr lang="en-US" sz="2400" dirty="0"/>
              <a:t>Export </a:t>
            </a:r>
            <a:r>
              <a:rPr lang="en-US" sz="2400" dirty="0" smtClean="0"/>
              <a:t>competitiveness in manufacturing </a:t>
            </a:r>
            <a:endParaRPr lang="en-US" sz="2400" dirty="0"/>
          </a:p>
          <a:p>
            <a:pPr>
              <a:buFont typeface="Wingdings" panose="05000000000000000000" pitchFamily="2" charset="2"/>
              <a:buChar char="§"/>
            </a:pPr>
            <a:r>
              <a:rPr lang="en-US" sz="2400" dirty="0" smtClean="0"/>
              <a:t>Industrial upgrading (towards higher technology) </a:t>
            </a:r>
            <a:endParaRPr lang="en-US" sz="2400" dirty="0"/>
          </a:p>
          <a:p>
            <a:pPr>
              <a:buFont typeface="Wingdings" panose="05000000000000000000" pitchFamily="2" charset="2"/>
              <a:buChar char="§"/>
            </a:pPr>
            <a:r>
              <a:rPr lang="en-US" sz="2400" dirty="0"/>
              <a:t>Diversification (</a:t>
            </a:r>
            <a:r>
              <a:rPr lang="en-US" sz="2400" dirty="0" smtClean="0"/>
              <a:t>products and markets)</a:t>
            </a:r>
            <a:endParaRPr lang="en-US" sz="2400" dirty="0"/>
          </a:p>
        </p:txBody>
      </p:sp>
      <p:sp>
        <p:nvSpPr>
          <p:cNvPr id="11" name="Rectángulo 1">
            <a:extLst>
              <a:ext uri="{FF2B5EF4-FFF2-40B4-BE49-F238E27FC236}">
                <a16:creationId xmlns="" xmlns:a16="http://schemas.microsoft.com/office/drawing/2014/main" id="{2C9B698E-CAD7-4C47-B9D7-864E65D2F348}"/>
              </a:ext>
            </a:extLst>
          </p:cNvPr>
          <p:cNvSpPr/>
          <p:nvPr/>
        </p:nvSpPr>
        <p:spPr>
          <a:xfrm>
            <a:off x="2300873" y="3452057"/>
            <a:ext cx="6406712" cy="1485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sz="2400" dirty="0" smtClean="0"/>
              <a:t>Productive employment </a:t>
            </a:r>
            <a:r>
              <a:rPr lang="en-US" sz="2400" dirty="0"/>
              <a:t>generation </a:t>
            </a:r>
          </a:p>
          <a:p>
            <a:pPr>
              <a:buFont typeface="Wingdings" panose="05000000000000000000" pitchFamily="2" charset="2"/>
              <a:buChar char="§"/>
            </a:pPr>
            <a:r>
              <a:rPr lang="en-US" sz="2400" dirty="0"/>
              <a:t>Wage performance </a:t>
            </a:r>
          </a:p>
          <a:p>
            <a:pPr>
              <a:buFont typeface="Wingdings" panose="05000000000000000000" pitchFamily="2" charset="2"/>
              <a:buChar char="§"/>
            </a:pPr>
            <a:r>
              <a:rPr lang="en-US" sz="2400" dirty="0"/>
              <a:t>Informal </a:t>
            </a:r>
            <a:r>
              <a:rPr lang="en-US" sz="2400" dirty="0" smtClean="0"/>
              <a:t>sector performance </a:t>
            </a:r>
            <a:endParaRPr lang="en-US" sz="2400" dirty="0"/>
          </a:p>
          <a:p>
            <a:pPr>
              <a:buFont typeface="Wingdings" panose="05000000000000000000" pitchFamily="2" charset="2"/>
              <a:buChar char="§"/>
            </a:pPr>
            <a:r>
              <a:rPr lang="en-US" sz="2400" dirty="0" smtClean="0"/>
              <a:t>Gender dynamics</a:t>
            </a:r>
            <a:endParaRPr lang="en-US" sz="2400" dirty="0"/>
          </a:p>
        </p:txBody>
      </p:sp>
      <p:sp>
        <p:nvSpPr>
          <p:cNvPr id="12" name="Rectángulo 1">
            <a:extLst>
              <a:ext uri="{FF2B5EF4-FFF2-40B4-BE49-F238E27FC236}">
                <a16:creationId xmlns="" xmlns:a16="http://schemas.microsoft.com/office/drawing/2014/main" id="{2C9B698E-CAD7-4C47-B9D7-864E65D2F348}"/>
              </a:ext>
            </a:extLst>
          </p:cNvPr>
          <p:cNvSpPr/>
          <p:nvPr/>
        </p:nvSpPr>
        <p:spPr>
          <a:xfrm>
            <a:off x="2300871" y="5029197"/>
            <a:ext cx="6406713" cy="14859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sz="2400" dirty="0" smtClean="0"/>
              <a:t>Industrial energy-efficiency</a:t>
            </a:r>
            <a:endParaRPr lang="en-US" sz="2400" dirty="0"/>
          </a:p>
          <a:p>
            <a:pPr>
              <a:buFont typeface="Wingdings" panose="05000000000000000000" pitchFamily="2" charset="2"/>
              <a:buChar char="§"/>
            </a:pPr>
            <a:r>
              <a:rPr lang="en-US" sz="2400" dirty="0"/>
              <a:t>Material </a:t>
            </a:r>
            <a:r>
              <a:rPr lang="en-US" sz="2400" dirty="0" smtClean="0"/>
              <a:t>efficiency </a:t>
            </a:r>
            <a:endParaRPr lang="en-US" sz="2400" dirty="0"/>
          </a:p>
          <a:p>
            <a:pPr>
              <a:buFont typeface="Wingdings" panose="05000000000000000000" pitchFamily="2" charset="2"/>
              <a:buChar char="§"/>
            </a:pPr>
            <a:r>
              <a:rPr lang="en-US" sz="2400" dirty="0" smtClean="0"/>
              <a:t>Self-sufficiency (energy and material)</a:t>
            </a:r>
            <a:endParaRPr lang="en-US" sz="2400" dirty="0"/>
          </a:p>
        </p:txBody>
      </p:sp>
      <p:cxnSp>
        <p:nvCxnSpPr>
          <p:cNvPr id="13" name="Conector: angular 29">
            <a:extLst>
              <a:ext uri="{FF2B5EF4-FFF2-40B4-BE49-F238E27FC236}">
                <a16:creationId xmlns="" xmlns:a16="http://schemas.microsoft.com/office/drawing/2014/main" id="{2196F31F-25BF-4752-ABDA-C768A1C1BC09}"/>
              </a:ext>
            </a:extLst>
          </p:cNvPr>
          <p:cNvCxnSpPr>
            <a:cxnSpLocks/>
            <a:endCxn id="12" idx="1"/>
          </p:cNvCxnSpPr>
          <p:nvPr/>
        </p:nvCxnSpPr>
        <p:spPr>
          <a:xfrm>
            <a:off x="987136" y="4686294"/>
            <a:ext cx="1313735" cy="1085853"/>
          </a:xfrm>
          <a:prstGeom prst="bentConnector3">
            <a:avLst>
              <a:gd name="adj1" fmla="val 50000"/>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upo 36">
            <a:extLst>
              <a:ext uri="{FF2B5EF4-FFF2-40B4-BE49-F238E27FC236}">
                <a16:creationId xmlns="" xmlns:a16="http://schemas.microsoft.com/office/drawing/2014/main" id="{D1F3EA09-6F4D-4347-969E-6EC61E7A9000}"/>
              </a:ext>
            </a:extLst>
          </p:cNvPr>
          <p:cNvGrpSpPr/>
          <p:nvPr/>
        </p:nvGrpSpPr>
        <p:grpSpPr>
          <a:xfrm>
            <a:off x="571500" y="2188117"/>
            <a:ext cx="1729371" cy="921037"/>
            <a:chOff x="628042" y="1905000"/>
            <a:chExt cx="2060729" cy="895951"/>
          </a:xfrm>
        </p:grpSpPr>
        <p:cxnSp>
          <p:nvCxnSpPr>
            <p:cNvPr id="15" name="Conector: angular 5">
              <a:extLst>
                <a:ext uri="{FF2B5EF4-FFF2-40B4-BE49-F238E27FC236}">
                  <a16:creationId xmlns="" xmlns:a16="http://schemas.microsoft.com/office/drawing/2014/main" id="{475EF671-7974-4900-BA83-0A04BFA83AAA}"/>
                </a:ext>
              </a:extLst>
            </p:cNvPr>
            <p:cNvCxnSpPr>
              <a:cxnSpLocks/>
            </p:cNvCxnSpPr>
            <p:nvPr/>
          </p:nvCxnSpPr>
          <p:spPr>
            <a:xfrm flipV="1">
              <a:off x="628042" y="1905000"/>
              <a:ext cx="2060729" cy="478971"/>
            </a:xfrm>
            <a:prstGeom prst="bentConnector3">
              <a:avLst>
                <a:gd name="adj1" fmla="val 7958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ector recto 35">
              <a:extLst>
                <a:ext uri="{FF2B5EF4-FFF2-40B4-BE49-F238E27FC236}">
                  <a16:creationId xmlns="" xmlns:a16="http://schemas.microsoft.com/office/drawing/2014/main" id="{62FA5BD1-FFFA-4608-A0C3-291263A297E6}"/>
                </a:ext>
              </a:extLst>
            </p:cNvPr>
            <p:cNvCxnSpPr/>
            <p:nvPr/>
          </p:nvCxnSpPr>
          <p:spPr>
            <a:xfrm>
              <a:off x="628042" y="2383971"/>
              <a:ext cx="0" cy="4169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upo 43">
            <a:extLst>
              <a:ext uri="{FF2B5EF4-FFF2-40B4-BE49-F238E27FC236}">
                <a16:creationId xmlns="" xmlns:a16="http://schemas.microsoft.com/office/drawing/2014/main" id="{950CF97C-A239-437F-84AE-9B38175B07A1}"/>
              </a:ext>
            </a:extLst>
          </p:cNvPr>
          <p:cNvGrpSpPr/>
          <p:nvPr/>
        </p:nvGrpSpPr>
        <p:grpSpPr>
          <a:xfrm>
            <a:off x="1600200" y="3767742"/>
            <a:ext cx="700672" cy="56113"/>
            <a:chOff x="1893813" y="3404820"/>
            <a:chExt cx="785772" cy="1069210"/>
          </a:xfrm>
        </p:grpSpPr>
        <p:cxnSp>
          <p:nvCxnSpPr>
            <p:cNvPr id="18" name="Conector recto 38">
              <a:extLst>
                <a:ext uri="{FF2B5EF4-FFF2-40B4-BE49-F238E27FC236}">
                  <a16:creationId xmlns="" xmlns:a16="http://schemas.microsoft.com/office/drawing/2014/main" id="{589BF654-E4CB-4407-8316-C383361F87E2}"/>
                </a:ext>
              </a:extLst>
            </p:cNvPr>
            <p:cNvCxnSpPr>
              <a:cxnSpLocks/>
            </p:cNvCxnSpPr>
            <p:nvPr/>
          </p:nvCxnSpPr>
          <p:spPr>
            <a:xfrm flipH="1">
              <a:off x="1893813" y="3404820"/>
              <a:ext cx="21693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9" name="Grupo 42">
              <a:extLst>
                <a:ext uri="{FF2B5EF4-FFF2-40B4-BE49-F238E27FC236}">
                  <a16:creationId xmlns="" xmlns:a16="http://schemas.microsoft.com/office/drawing/2014/main" id="{CA359DDA-F138-40DC-A31E-8B667F3A2B2F}"/>
                </a:ext>
              </a:extLst>
            </p:cNvPr>
            <p:cNvGrpSpPr/>
            <p:nvPr/>
          </p:nvGrpSpPr>
          <p:grpSpPr>
            <a:xfrm>
              <a:off x="2111237" y="3407226"/>
              <a:ext cx="568348" cy="1066804"/>
              <a:chOff x="2111237" y="3407226"/>
              <a:chExt cx="568348" cy="1066804"/>
            </a:xfrm>
          </p:grpSpPr>
          <p:cxnSp>
            <p:nvCxnSpPr>
              <p:cNvPr id="20" name="Conector: angular 25">
                <a:extLst>
                  <a:ext uri="{FF2B5EF4-FFF2-40B4-BE49-F238E27FC236}">
                    <a16:creationId xmlns="" xmlns:a16="http://schemas.microsoft.com/office/drawing/2014/main" id="{22D60330-074E-4B3D-ACFB-55325D4DAB6A}"/>
                  </a:ext>
                </a:extLst>
              </p:cNvPr>
              <p:cNvCxnSpPr>
                <a:cxnSpLocks/>
              </p:cNvCxnSpPr>
              <p:nvPr/>
            </p:nvCxnSpPr>
            <p:spPr>
              <a:xfrm rot="16200000" flipH="1">
                <a:off x="1742183" y="3776280"/>
                <a:ext cx="1066803" cy="328696"/>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ector recto 40">
                <a:extLst>
                  <a:ext uri="{FF2B5EF4-FFF2-40B4-BE49-F238E27FC236}">
                    <a16:creationId xmlns="" xmlns:a16="http://schemas.microsoft.com/office/drawing/2014/main" id="{406C3FC2-63F0-427B-B054-EADFC048FDFF}"/>
                  </a:ext>
                </a:extLst>
              </p:cNvPr>
              <p:cNvCxnSpPr/>
              <p:nvPr/>
            </p:nvCxnSpPr>
            <p:spPr>
              <a:xfrm>
                <a:off x="2439932" y="4474030"/>
                <a:ext cx="23965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pic>
        <p:nvPicPr>
          <p:cNvPr id="22" name="Imagen 2">
            <a:extLst>
              <a:ext uri="{FF2B5EF4-FFF2-40B4-BE49-F238E27FC236}">
                <a16:creationId xmlns="" xmlns:a16="http://schemas.microsoft.com/office/drawing/2014/main" id="{8C9F1D5B-B442-4E95-9A60-630959585AAF}"/>
              </a:ext>
            </a:extLst>
          </p:cNvPr>
          <p:cNvPicPr>
            <a:picLocks noChangeAspect="1"/>
          </p:cNvPicPr>
          <p:nvPr/>
        </p:nvPicPr>
        <p:blipFill>
          <a:blip r:embed="rId2"/>
          <a:stretch>
            <a:fillRect/>
          </a:stretch>
        </p:blipFill>
        <p:spPr>
          <a:xfrm>
            <a:off x="-160057" y="2899574"/>
            <a:ext cx="2066577" cy="2162284"/>
          </a:xfrm>
          <a:prstGeom prst="rect">
            <a:avLst/>
          </a:prstGeom>
        </p:spPr>
      </p:pic>
    </p:spTree>
    <p:extLst>
      <p:ext uri="{BB962C8B-B14F-4D97-AF65-F5344CB8AC3E}">
        <p14:creationId xmlns:p14="http://schemas.microsoft.com/office/powerpoint/2010/main" val="395864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86178555"/>
              </p:ext>
            </p:extLst>
          </p:nvPr>
        </p:nvGraphicFramePr>
        <p:xfrm>
          <a:off x="587086" y="1974273"/>
          <a:ext cx="7445087" cy="461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7069647" y="6492875"/>
            <a:ext cx="2057400" cy="365125"/>
          </a:xfrm>
        </p:spPr>
        <p:txBody>
          <a:bodyPr/>
          <a:lstStyle/>
          <a:p>
            <a:fld id="{17F87442-83AE-46D3-8A83-B1E007FB2991}" type="slidenum">
              <a:rPr lang="en-US" smtClean="0"/>
              <a:t>19</a:t>
            </a:fld>
            <a:endParaRPr lang="en-US"/>
          </a:p>
        </p:txBody>
      </p:sp>
      <p:grpSp>
        <p:nvGrpSpPr>
          <p:cNvPr id="6" name="15 Grupo">
            <a:extLst>
              <a:ext uri="{FF2B5EF4-FFF2-40B4-BE49-F238E27FC236}">
                <a16:creationId xmlns="" xmlns:a16="http://schemas.microsoft.com/office/drawing/2014/main" id="{24229A85-A68E-48C5-8F36-FD243C66FEC2}"/>
              </a:ext>
            </a:extLst>
          </p:cNvPr>
          <p:cNvGrpSpPr/>
          <p:nvPr/>
        </p:nvGrpSpPr>
        <p:grpSpPr>
          <a:xfrm>
            <a:off x="175197" y="912452"/>
            <a:ext cx="8869680" cy="4192"/>
            <a:chOff x="360040" y="1052736"/>
            <a:chExt cx="8460432" cy="4192"/>
          </a:xfrm>
        </p:grpSpPr>
        <p:cxnSp>
          <p:nvCxnSpPr>
            <p:cNvPr id="7" name="3 Conector recto">
              <a:extLst>
                <a:ext uri="{FF2B5EF4-FFF2-40B4-BE49-F238E27FC236}">
                  <a16:creationId xmlns="" xmlns:a16="http://schemas.microsoft.com/office/drawing/2014/main" id="{90E0FAEF-3646-4DD0-8A93-580D251F162D}"/>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4 Conector recto">
              <a:extLst>
                <a:ext uri="{FF2B5EF4-FFF2-40B4-BE49-F238E27FC236}">
                  <a16:creationId xmlns="" xmlns:a16="http://schemas.microsoft.com/office/drawing/2014/main" id="{7D000670-E12B-4E2B-8196-26A5995F51F5}"/>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 xmlns:a16="http://schemas.microsoft.com/office/drawing/2014/main" id="{5B06E82A-0998-4BE1-8F0E-D07A10B26A1C}"/>
              </a:ext>
            </a:extLst>
          </p:cNvPr>
          <p:cNvSpPr txBox="1">
            <a:spLocks/>
          </p:cNvSpPr>
          <p:nvPr/>
        </p:nvSpPr>
        <p:spPr>
          <a:xfrm>
            <a:off x="400044" y="1017682"/>
            <a:ext cx="7886700" cy="89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n-US" sz="3200"/>
              <a:t>EQuIP 1 toolbox: Example of analysis</a:t>
            </a:r>
            <a:endParaRPr lang="en-US" sz="3200" dirty="0"/>
          </a:p>
        </p:txBody>
      </p:sp>
    </p:spTree>
    <p:extLst>
      <p:ext uri="{BB962C8B-B14F-4D97-AF65-F5344CB8AC3E}">
        <p14:creationId xmlns:p14="http://schemas.microsoft.com/office/powerpoint/2010/main" val="249510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85060" y="2370138"/>
            <a:ext cx="7886700" cy="4351338"/>
          </a:xfrm>
        </p:spPr>
        <p:txBody>
          <a:bodyPr/>
          <a:lstStyle/>
          <a:p>
            <a:pPr marL="514350" indent="-514350">
              <a:buFont typeface="+mj-lt"/>
              <a:buAutoNum type="arabicPeriod"/>
            </a:pPr>
            <a:r>
              <a:rPr lang="en-US" dirty="0"/>
              <a:t>The Industrial Policy Challenge</a:t>
            </a:r>
          </a:p>
          <a:p>
            <a:pPr marL="514350" indent="-514350">
              <a:buFont typeface="+mj-lt"/>
              <a:buAutoNum type="arabicPeriod"/>
            </a:pPr>
            <a:r>
              <a:rPr lang="en-US" dirty="0"/>
              <a:t>Our answer: the </a:t>
            </a:r>
            <a:r>
              <a:rPr lang="en-US" dirty="0" err="1"/>
              <a:t>EQuIP</a:t>
            </a:r>
            <a:r>
              <a:rPr lang="en-US" dirty="0"/>
              <a:t> approach</a:t>
            </a:r>
          </a:p>
          <a:p>
            <a:pPr marL="514350" indent="-514350">
              <a:buFont typeface="+mj-lt"/>
              <a:buAutoNum type="arabicPeriod"/>
            </a:pPr>
            <a:r>
              <a:rPr lang="en-US" dirty="0"/>
              <a:t>Overview of the </a:t>
            </a:r>
            <a:r>
              <a:rPr lang="en-US" dirty="0" err="1"/>
              <a:t>EQuIP</a:t>
            </a:r>
            <a:r>
              <a:rPr lang="en-US" dirty="0"/>
              <a:t> tools</a:t>
            </a:r>
          </a:p>
          <a:p>
            <a:pPr marL="514350" indent="-514350">
              <a:buFont typeface="+mj-lt"/>
              <a:buAutoNum type="arabicPeriod"/>
            </a:pPr>
            <a:r>
              <a:rPr lang="en-US" dirty="0"/>
              <a:t>Q&amp;A</a:t>
            </a:r>
          </a:p>
          <a:p>
            <a:pPr marL="457200" lvl="1" indent="0">
              <a:buNone/>
            </a:pPr>
            <a:endParaRPr lang="en-US" dirty="0"/>
          </a:p>
        </p:txBody>
      </p:sp>
      <p:sp>
        <p:nvSpPr>
          <p:cNvPr id="4" name="Slide Number Placeholder 3"/>
          <p:cNvSpPr>
            <a:spLocks noGrp="1"/>
          </p:cNvSpPr>
          <p:nvPr>
            <p:ph type="sldNum" sz="quarter" idx="12"/>
          </p:nvPr>
        </p:nvSpPr>
        <p:spPr>
          <a:xfrm>
            <a:off x="7086600" y="6492875"/>
            <a:ext cx="2057400" cy="365125"/>
          </a:xfrm>
        </p:spPr>
        <p:txBody>
          <a:bodyPr/>
          <a:lstStyle/>
          <a:p>
            <a:fld id="{17F87442-83AE-46D3-8A83-B1E007FB2991}" type="slidenum">
              <a:rPr lang="en-US" smtClean="0"/>
              <a:t>2</a:t>
            </a:fld>
            <a:endParaRPr lang="en-US"/>
          </a:p>
        </p:txBody>
      </p:sp>
      <p:grpSp>
        <p:nvGrpSpPr>
          <p:cNvPr id="7" name="15 Grupo">
            <a:extLst>
              <a:ext uri="{FF2B5EF4-FFF2-40B4-BE49-F238E27FC236}">
                <a16:creationId xmlns="" xmlns:a16="http://schemas.microsoft.com/office/drawing/2014/main" id="{7496CB58-3BE9-4249-9922-E232900B2806}"/>
              </a:ext>
            </a:extLst>
          </p:cNvPr>
          <p:cNvGrpSpPr/>
          <p:nvPr/>
        </p:nvGrpSpPr>
        <p:grpSpPr>
          <a:xfrm>
            <a:off x="175197" y="912452"/>
            <a:ext cx="8869680" cy="4192"/>
            <a:chOff x="360040" y="1052736"/>
            <a:chExt cx="8460432" cy="4192"/>
          </a:xfrm>
        </p:grpSpPr>
        <p:cxnSp>
          <p:nvCxnSpPr>
            <p:cNvPr id="8" name="3 Conector recto">
              <a:extLst>
                <a:ext uri="{FF2B5EF4-FFF2-40B4-BE49-F238E27FC236}">
                  <a16:creationId xmlns="" xmlns:a16="http://schemas.microsoft.com/office/drawing/2014/main" id="{81F7694F-2210-40CB-94A5-2BF72EB61248}"/>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4 Conector recto">
              <a:extLst>
                <a:ext uri="{FF2B5EF4-FFF2-40B4-BE49-F238E27FC236}">
                  <a16:creationId xmlns="" xmlns:a16="http://schemas.microsoft.com/office/drawing/2014/main" id="{47B1F022-9553-49B6-B5AB-C70E4C403F0E}"/>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 xmlns:a16="http://schemas.microsoft.com/office/drawing/2014/main" id="{D2808A4E-889B-480F-8B7D-980511D682F2}"/>
              </a:ext>
            </a:extLst>
          </p:cNvPr>
          <p:cNvSpPr txBox="1">
            <a:spLocks/>
          </p:cNvSpPr>
          <p:nvPr/>
        </p:nvSpPr>
        <p:spPr>
          <a:xfrm>
            <a:off x="360274" y="1020317"/>
            <a:ext cx="8219463" cy="89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n-US" sz="3600" dirty="0"/>
              <a:t>This presentation</a:t>
            </a:r>
          </a:p>
        </p:txBody>
      </p:sp>
    </p:spTree>
    <p:extLst>
      <p:ext uri="{BB962C8B-B14F-4D97-AF65-F5344CB8AC3E}">
        <p14:creationId xmlns:p14="http://schemas.microsoft.com/office/powerpoint/2010/main" val="189628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492875"/>
            <a:ext cx="2057400" cy="365125"/>
          </a:xfrm>
        </p:spPr>
        <p:txBody>
          <a:bodyPr/>
          <a:lstStyle/>
          <a:p>
            <a:fld id="{17F87442-83AE-46D3-8A83-B1E007FB2991}" type="slidenum">
              <a:rPr lang="en-US" smtClean="0"/>
              <a:t>20</a:t>
            </a:fld>
            <a:endParaRPr lang="en-US"/>
          </a:p>
        </p:txBody>
      </p:sp>
      <p:pic>
        <p:nvPicPr>
          <p:cNvPr id="5" name="Picture 4"/>
          <p:cNvPicPr>
            <a:picLocks noChangeAspect="1"/>
          </p:cNvPicPr>
          <p:nvPr/>
        </p:nvPicPr>
        <p:blipFill>
          <a:blip r:embed="rId2"/>
          <a:stretch>
            <a:fillRect/>
          </a:stretch>
        </p:blipFill>
        <p:spPr>
          <a:xfrm>
            <a:off x="452003" y="1925032"/>
            <a:ext cx="7759508" cy="4754880"/>
          </a:xfrm>
          <a:prstGeom prst="rect">
            <a:avLst/>
          </a:prstGeom>
        </p:spPr>
      </p:pic>
      <p:grpSp>
        <p:nvGrpSpPr>
          <p:cNvPr id="6" name="15 Grupo">
            <a:extLst>
              <a:ext uri="{FF2B5EF4-FFF2-40B4-BE49-F238E27FC236}">
                <a16:creationId xmlns="" xmlns:a16="http://schemas.microsoft.com/office/drawing/2014/main" id="{C0B8399A-7234-47D7-86B8-CAAF8A4CC671}"/>
              </a:ext>
            </a:extLst>
          </p:cNvPr>
          <p:cNvGrpSpPr/>
          <p:nvPr/>
        </p:nvGrpSpPr>
        <p:grpSpPr>
          <a:xfrm>
            <a:off x="175197" y="912452"/>
            <a:ext cx="8869680" cy="4192"/>
            <a:chOff x="360040" y="1052736"/>
            <a:chExt cx="8460432" cy="4192"/>
          </a:xfrm>
        </p:grpSpPr>
        <p:cxnSp>
          <p:nvCxnSpPr>
            <p:cNvPr id="7" name="3 Conector recto">
              <a:extLst>
                <a:ext uri="{FF2B5EF4-FFF2-40B4-BE49-F238E27FC236}">
                  <a16:creationId xmlns="" xmlns:a16="http://schemas.microsoft.com/office/drawing/2014/main" id="{C4385A4E-F777-4AF6-93CE-0050E45262F8}"/>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4 Conector recto">
              <a:extLst>
                <a:ext uri="{FF2B5EF4-FFF2-40B4-BE49-F238E27FC236}">
                  <a16:creationId xmlns="" xmlns:a16="http://schemas.microsoft.com/office/drawing/2014/main" id="{E4CA37F4-5A4B-4930-BD9B-1FA7C9070EA1}"/>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 xmlns:a16="http://schemas.microsoft.com/office/drawing/2014/main" id="{0BD46111-B8E9-4A31-BFFB-D5960D96DBA8}"/>
              </a:ext>
            </a:extLst>
          </p:cNvPr>
          <p:cNvSpPr txBox="1">
            <a:spLocks/>
          </p:cNvSpPr>
          <p:nvPr/>
        </p:nvSpPr>
        <p:spPr>
          <a:xfrm>
            <a:off x="400047" y="1017684"/>
            <a:ext cx="7886700" cy="89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n-US" sz="3200"/>
              <a:t>Example of analytical finding</a:t>
            </a:r>
            <a:endParaRPr lang="en-US" sz="3200" dirty="0"/>
          </a:p>
        </p:txBody>
      </p:sp>
      <p:sp>
        <p:nvSpPr>
          <p:cNvPr id="11" name="CuadroTexto 10">
            <a:extLst>
              <a:ext uri="{FF2B5EF4-FFF2-40B4-BE49-F238E27FC236}">
                <a16:creationId xmlns="" xmlns:a16="http://schemas.microsoft.com/office/drawing/2014/main" id="{E0474B74-F899-4F69-9FEE-E9463AD12FDE}"/>
              </a:ext>
            </a:extLst>
          </p:cNvPr>
          <p:cNvSpPr txBox="1"/>
          <p:nvPr/>
        </p:nvSpPr>
        <p:spPr>
          <a:xfrm>
            <a:off x="413858" y="1821641"/>
            <a:ext cx="5477205" cy="369332"/>
          </a:xfrm>
          <a:prstGeom prst="rect">
            <a:avLst/>
          </a:prstGeom>
          <a:solidFill>
            <a:schemeClr val="bg1"/>
          </a:solidFill>
        </p:spPr>
        <p:txBody>
          <a:bodyPr wrap="none" rtlCol="0">
            <a:spAutoFit/>
          </a:bodyPr>
          <a:lstStyle/>
          <a:p>
            <a:r>
              <a:rPr lang="en-US" b="1" dirty="0"/>
              <a:t>Industrialization intensity for Vietnam and comparators</a:t>
            </a:r>
          </a:p>
        </p:txBody>
      </p:sp>
    </p:spTree>
    <p:extLst>
      <p:ext uri="{BB962C8B-B14F-4D97-AF65-F5344CB8AC3E}">
        <p14:creationId xmlns:p14="http://schemas.microsoft.com/office/powerpoint/2010/main" val="284573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324384BD-DD7E-4CD3-9545-5873EEB4D83C}"/>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21</a:t>
            </a:fld>
            <a:endParaRPr lang="en-US"/>
          </a:p>
        </p:txBody>
      </p:sp>
      <p:grpSp>
        <p:nvGrpSpPr>
          <p:cNvPr id="24" name="15 Grupo">
            <a:extLst>
              <a:ext uri="{FF2B5EF4-FFF2-40B4-BE49-F238E27FC236}">
                <a16:creationId xmlns="" xmlns:a16="http://schemas.microsoft.com/office/drawing/2014/main" id="{081F4990-BCCD-4E14-A846-4C7723202695}"/>
              </a:ext>
            </a:extLst>
          </p:cNvPr>
          <p:cNvGrpSpPr/>
          <p:nvPr/>
        </p:nvGrpSpPr>
        <p:grpSpPr>
          <a:xfrm>
            <a:off x="175197" y="912452"/>
            <a:ext cx="8869680" cy="4192"/>
            <a:chOff x="360040" y="1052736"/>
            <a:chExt cx="8460432" cy="4192"/>
          </a:xfrm>
        </p:grpSpPr>
        <p:cxnSp>
          <p:nvCxnSpPr>
            <p:cNvPr id="25" name="3 Conector recto">
              <a:extLst>
                <a:ext uri="{FF2B5EF4-FFF2-40B4-BE49-F238E27FC236}">
                  <a16:creationId xmlns="" xmlns:a16="http://schemas.microsoft.com/office/drawing/2014/main" id="{BBE9F217-77E3-41DD-B061-D8C264113056}"/>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4 Conector recto">
              <a:extLst>
                <a:ext uri="{FF2B5EF4-FFF2-40B4-BE49-F238E27FC236}">
                  <a16:creationId xmlns="" xmlns:a16="http://schemas.microsoft.com/office/drawing/2014/main" id="{14C19B7D-CF3D-4DF7-BC74-416E8C532EDC}"/>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 name="Título 1">
            <a:extLst>
              <a:ext uri="{FF2B5EF4-FFF2-40B4-BE49-F238E27FC236}">
                <a16:creationId xmlns="" xmlns:a16="http://schemas.microsoft.com/office/drawing/2014/main" id="{9FF24135-441F-4D92-84E8-FB511DA75F1A}"/>
              </a:ext>
            </a:extLst>
          </p:cNvPr>
          <p:cNvSpPr txBox="1">
            <a:spLocks/>
          </p:cNvSpPr>
          <p:nvPr/>
        </p:nvSpPr>
        <p:spPr>
          <a:xfrm>
            <a:off x="390519" y="1032339"/>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a:t>
            </a:r>
            <a:r>
              <a:rPr lang="es-EC" sz="3200" dirty="0" err="1"/>
              <a:t>methodology</a:t>
            </a:r>
            <a:r>
              <a:rPr lang="es-EC" sz="3200" dirty="0"/>
              <a:t>: </a:t>
            </a:r>
            <a:r>
              <a:rPr lang="es-EC" sz="3200" dirty="0" err="1"/>
              <a:t>from</a:t>
            </a:r>
            <a:r>
              <a:rPr lang="es-EC" sz="3200" dirty="0"/>
              <a:t> </a:t>
            </a:r>
            <a:r>
              <a:rPr lang="es-EC" sz="3200" dirty="0" err="1"/>
              <a:t>analysis</a:t>
            </a:r>
            <a:r>
              <a:rPr lang="es-EC" sz="3200" dirty="0"/>
              <a:t> </a:t>
            </a:r>
            <a:r>
              <a:rPr lang="es-EC" sz="3200" dirty="0" err="1"/>
              <a:t>to</a:t>
            </a:r>
            <a:r>
              <a:rPr lang="es-EC" sz="3200" dirty="0"/>
              <a:t> </a:t>
            </a:r>
            <a:r>
              <a:rPr lang="es-EC" sz="3200" dirty="0" err="1"/>
              <a:t>policy</a:t>
            </a:r>
            <a:r>
              <a:rPr lang="es-EC" sz="3200" dirty="0"/>
              <a:t> </a:t>
            </a:r>
            <a:r>
              <a:rPr lang="es-EC" sz="3200" dirty="0" err="1"/>
              <a:t>design</a:t>
            </a:r>
            <a:r>
              <a:rPr lang="es-EC" sz="3200" dirty="0"/>
              <a:t> </a:t>
            </a:r>
            <a:endParaRPr lang="en-US" sz="3200" dirty="0"/>
          </a:p>
        </p:txBody>
      </p:sp>
      <p:sp>
        <p:nvSpPr>
          <p:cNvPr id="15" name="Flecha: a la derecha con muesca 14">
            <a:extLst>
              <a:ext uri="{FF2B5EF4-FFF2-40B4-BE49-F238E27FC236}">
                <a16:creationId xmlns="" xmlns:a16="http://schemas.microsoft.com/office/drawing/2014/main" id="{32954848-0C25-495F-8D6B-723B2C14F380}"/>
              </a:ext>
            </a:extLst>
          </p:cNvPr>
          <p:cNvSpPr/>
          <p:nvPr/>
        </p:nvSpPr>
        <p:spPr>
          <a:xfrm>
            <a:off x="628650" y="1735633"/>
            <a:ext cx="7886700" cy="133133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TextBox 4">
            <a:extLst>
              <a:ext uri="{FF2B5EF4-FFF2-40B4-BE49-F238E27FC236}">
                <a16:creationId xmlns="" xmlns:a16="http://schemas.microsoft.com/office/drawing/2014/main" id="{A2DB8BE1-09F5-481A-90E9-EFA632FD228D}"/>
              </a:ext>
            </a:extLst>
          </p:cNvPr>
          <p:cNvSpPr txBox="1"/>
          <p:nvPr/>
        </p:nvSpPr>
        <p:spPr>
          <a:xfrm>
            <a:off x="1461057" y="2167915"/>
            <a:ext cx="1137299" cy="461665"/>
          </a:xfrm>
          <a:prstGeom prst="rect">
            <a:avLst/>
          </a:prstGeom>
          <a:solidFill>
            <a:schemeClr val="bg1"/>
          </a:solidFill>
          <a:ln>
            <a:solidFill>
              <a:schemeClr val="accent5"/>
            </a:solidFill>
          </a:ln>
        </p:spPr>
        <p:txBody>
          <a:bodyPr wrap="none" rtlCol="0" anchor="ctr">
            <a:spAutoFit/>
          </a:bodyPr>
          <a:lstStyle/>
          <a:p>
            <a:r>
              <a:rPr lang="en-US" sz="2400" dirty="0" err="1">
                <a:latin typeface="Arial Narrow" pitchFamily="34" charset="0"/>
              </a:rPr>
              <a:t>EQuIP</a:t>
            </a:r>
            <a:r>
              <a:rPr lang="en-US" sz="2400" dirty="0">
                <a:latin typeface="Arial Narrow" pitchFamily="34" charset="0"/>
              </a:rPr>
              <a:t> 1</a:t>
            </a:r>
          </a:p>
        </p:txBody>
      </p:sp>
      <p:sp>
        <p:nvSpPr>
          <p:cNvPr id="17" name="TextBox 4">
            <a:extLst>
              <a:ext uri="{FF2B5EF4-FFF2-40B4-BE49-F238E27FC236}">
                <a16:creationId xmlns="" xmlns:a16="http://schemas.microsoft.com/office/drawing/2014/main" id="{25136F7A-E47C-4795-97BD-168E6B2E48BF}"/>
              </a:ext>
            </a:extLst>
          </p:cNvPr>
          <p:cNvSpPr txBox="1"/>
          <p:nvPr/>
        </p:nvSpPr>
        <p:spPr>
          <a:xfrm>
            <a:off x="5816402" y="2168763"/>
            <a:ext cx="1137299" cy="461665"/>
          </a:xfrm>
          <a:prstGeom prst="rect">
            <a:avLst/>
          </a:prstGeom>
          <a:solidFill>
            <a:srgbClr val="0099CC"/>
          </a:solidFill>
          <a:ln>
            <a:solidFill>
              <a:schemeClr val="accent5"/>
            </a:solidFill>
          </a:ln>
        </p:spPr>
        <p:txBody>
          <a:bodyPr wrap="none" rtlCol="0" anchor="ctr">
            <a:spAutoFit/>
          </a:bodyPr>
          <a:lstStyle/>
          <a:p>
            <a:r>
              <a:rPr lang="en-US" sz="2400" dirty="0" err="1">
                <a:solidFill>
                  <a:schemeClr val="bg1"/>
                </a:solidFill>
                <a:effectLst>
                  <a:outerShdw blurRad="38100" dist="38100" dir="2700000" algn="tl">
                    <a:srgbClr val="000000">
                      <a:alpha val="43137"/>
                    </a:srgbClr>
                  </a:outerShdw>
                </a:effectLst>
                <a:latin typeface="Arial Narrow" pitchFamily="34" charset="0"/>
              </a:rPr>
              <a:t>EQuIP</a:t>
            </a:r>
            <a:r>
              <a:rPr lang="en-US" sz="2400" dirty="0">
                <a:solidFill>
                  <a:schemeClr val="bg1"/>
                </a:solidFill>
                <a:effectLst>
                  <a:outerShdw blurRad="38100" dist="38100" dir="2700000" algn="tl">
                    <a:srgbClr val="000000">
                      <a:alpha val="43137"/>
                    </a:srgbClr>
                  </a:outerShdw>
                </a:effectLst>
                <a:latin typeface="Arial Narrow" pitchFamily="34" charset="0"/>
              </a:rPr>
              <a:t> 2</a:t>
            </a:r>
          </a:p>
        </p:txBody>
      </p:sp>
      <p:sp>
        <p:nvSpPr>
          <p:cNvPr id="12" name="TextBox 7">
            <a:extLst>
              <a:ext uri="{FF2B5EF4-FFF2-40B4-BE49-F238E27FC236}">
                <a16:creationId xmlns="" xmlns:a16="http://schemas.microsoft.com/office/drawing/2014/main" id="{3BD3962B-664C-4927-A4FC-368805CD775F}"/>
              </a:ext>
            </a:extLst>
          </p:cNvPr>
          <p:cNvSpPr txBox="1"/>
          <p:nvPr/>
        </p:nvSpPr>
        <p:spPr>
          <a:xfrm>
            <a:off x="4201246" y="2997675"/>
            <a:ext cx="3328155" cy="523220"/>
          </a:xfrm>
          <a:prstGeom prst="rect">
            <a:avLst/>
          </a:prstGeom>
          <a:noFill/>
        </p:spPr>
        <p:txBody>
          <a:bodyPr wrap="none" rtlCol="0" anchor="ctr">
            <a:spAutoFit/>
          </a:bodyPr>
          <a:lstStyle/>
          <a:p>
            <a:r>
              <a:rPr lang="en-US" sz="2800" dirty="0">
                <a:solidFill>
                  <a:schemeClr val="accent1">
                    <a:lumMod val="50000"/>
                  </a:schemeClr>
                </a:solidFill>
                <a:latin typeface="Arial Narrow" pitchFamily="34" charset="0"/>
              </a:rPr>
              <a:t>Industrial Policy Design </a:t>
            </a:r>
          </a:p>
        </p:txBody>
      </p:sp>
      <p:sp>
        <p:nvSpPr>
          <p:cNvPr id="14" name="TextBox 19">
            <a:extLst>
              <a:ext uri="{FF2B5EF4-FFF2-40B4-BE49-F238E27FC236}">
                <a16:creationId xmlns="" xmlns:a16="http://schemas.microsoft.com/office/drawing/2014/main" id="{A6C0F616-659E-4805-890D-84715AAFA4BD}"/>
              </a:ext>
            </a:extLst>
          </p:cNvPr>
          <p:cNvSpPr txBox="1"/>
          <p:nvPr/>
        </p:nvSpPr>
        <p:spPr>
          <a:xfrm>
            <a:off x="4227154" y="3546258"/>
            <a:ext cx="4574549" cy="2800767"/>
          </a:xfrm>
          <a:prstGeom prst="rect">
            <a:avLst/>
          </a:prstGeom>
          <a:noFill/>
        </p:spPr>
        <p:txBody>
          <a:bodyPr wrap="square" rtlCol="0">
            <a:spAutoFit/>
          </a:bodyPr>
          <a:lstStyle/>
          <a:p>
            <a:pPr marL="171450" indent="-171450">
              <a:buFont typeface="Wingdings" panose="05000000000000000000" pitchFamily="2" charset="2"/>
              <a:buChar char="§"/>
            </a:pPr>
            <a:r>
              <a:rPr lang="en-US" sz="2200" b="1" dirty="0"/>
              <a:t>Goal-oriented</a:t>
            </a:r>
            <a:r>
              <a:rPr lang="en-US" sz="2200" dirty="0"/>
              <a:t> industrial policy design process</a:t>
            </a:r>
          </a:p>
          <a:p>
            <a:pPr marL="171450" indent="-171450">
              <a:buFont typeface="Wingdings" panose="05000000000000000000" pitchFamily="2" charset="2"/>
              <a:buChar char="§"/>
            </a:pPr>
            <a:r>
              <a:rPr lang="en-US" sz="2200" dirty="0"/>
              <a:t>Develop systematic </a:t>
            </a:r>
            <a:r>
              <a:rPr lang="en-US" sz="2200" b="1" dirty="0"/>
              <a:t>intervention logic</a:t>
            </a:r>
            <a:r>
              <a:rPr lang="en-US" sz="2200" dirty="0"/>
              <a:t> for a country</a:t>
            </a:r>
          </a:p>
          <a:p>
            <a:pPr marL="171450" indent="-171450">
              <a:buFont typeface="Wingdings" panose="05000000000000000000" pitchFamily="2" charset="2"/>
              <a:buChar char="§"/>
            </a:pPr>
            <a:r>
              <a:rPr lang="en-US" sz="2200" dirty="0"/>
              <a:t>Assess and select </a:t>
            </a:r>
            <a:r>
              <a:rPr lang="en-US" sz="2200" b="1" dirty="0"/>
              <a:t>policy instruments</a:t>
            </a:r>
          </a:p>
          <a:p>
            <a:pPr marL="171450" indent="-171450">
              <a:buFont typeface="Wingdings" panose="05000000000000000000" pitchFamily="2" charset="2"/>
              <a:buChar char="§"/>
            </a:pPr>
            <a:r>
              <a:rPr lang="en-US" sz="2200" dirty="0"/>
              <a:t>Ensure context-specific and coherent </a:t>
            </a:r>
            <a:r>
              <a:rPr lang="en-US" sz="2200" b="1" dirty="0"/>
              <a:t>policy package</a:t>
            </a:r>
          </a:p>
          <a:p>
            <a:pPr marL="171450" indent="-171450">
              <a:buFont typeface="Wingdings" panose="05000000000000000000" pitchFamily="2" charset="2"/>
              <a:buChar char="§"/>
            </a:pPr>
            <a:r>
              <a:rPr lang="en-US" sz="2200" dirty="0"/>
              <a:t>Institutional assessments</a:t>
            </a:r>
          </a:p>
        </p:txBody>
      </p:sp>
    </p:spTree>
    <p:extLst>
      <p:ext uri="{BB962C8B-B14F-4D97-AF65-F5344CB8AC3E}">
        <p14:creationId xmlns:p14="http://schemas.microsoft.com/office/powerpoint/2010/main" val="3481634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B0125918-0892-461F-B2BE-2B631E1E862A}"/>
              </a:ext>
            </a:extLst>
          </p:cNvPr>
          <p:cNvSpPr>
            <a:spLocks noGrp="1"/>
          </p:cNvSpPr>
          <p:nvPr>
            <p:ph type="sldNum" sz="quarter" idx="12"/>
          </p:nvPr>
        </p:nvSpPr>
        <p:spPr>
          <a:xfrm>
            <a:off x="7086600" y="6492875"/>
            <a:ext cx="2057400" cy="365125"/>
          </a:xfrm>
        </p:spPr>
        <p:txBody>
          <a:bodyPr/>
          <a:lstStyle/>
          <a:p>
            <a:fld id="{17F87442-83AE-46D3-8A83-B1E007FB2991}" type="slidenum">
              <a:rPr lang="en-US" smtClean="0"/>
              <a:t>22</a:t>
            </a:fld>
            <a:endParaRPr lang="en-US"/>
          </a:p>
        </p:txBody>
      </p:sp>
      <p:sp>
        <p:nvSpPr>
          <p:cNvPr id="5" name="Title 1">
            <a:extLst>
              <a:ext uri="{FF2B5EF4-FFF2-40B4-BE49-F238E27FC236}">
                <a16:creationId xmlns="" xmlns:a16="http://schemas.microsoft.com/office/drawing/2014/main" id="{6F66FC5A-FED3-41D3-9FAD-7A6E3119F5C6}"/>
              </a:ext>
            </a:extLst>
          </p:cNvPr>
          <p:cNvSpPr>
            <a:spLocks noGrp="1"/>
          </p:cNvSpPr>
          <p:nvPr>
            <p:ph type="title"/>
          </p:nvPr>
        </p:nvSpPr>
        <p:spPr>
          <a:xfrm>
            <a:off x="360274" y="1020317"/>
            <a:ext cx="8219463" cy="899579"/>
          </a:xfrm>
        </p:spPr>
        <p:txBody>
          <a:bodyPr>
            <a:normAutofit/>
          </a:bodyPr>
          <a:lstStyle/>
          <a:p>
            <a:r>
              <a:rPr lang="en-US" sz="3200" dirty="0" err="1"/>
              <a:t>EQuIP</a:t>
            </a:r>
            <a:r>
              <a:rPr lang="en-US" sz="3200" dirty="0"/>
              <a:t> Industrial Policy design</a:t>
            </a:r>
          </a:p>
        </p:txBody>
      </p:sp>
      <p:grpSp>
        <p:nvGrpSpPr>
          <p:cNvPr id="6" name="15 Grupo">
            <a:extLst>
              <a:ext uri="{FF2B5EF4-FFF2-40B4-BE49-F238E27FC236}">
                <a16:creationId xmlns="" xmlns:a16="http://schemas.microsoft.com/office/drawing/2014/main" id="{E4AF8C13-711A-4748-A07C-AA05BFAD47C4}"/>
              </a:ext>
            </a:extLst>
          </p:cNvPr>
          <p:cNvGrpSpPr/>
          <p:nvPr/>
        </p:nvGrpSpPr>
        <p:grpSpPr>
          <a:xfrm>
            <a:off x="175197" y="912452"/>
            <a:ext cx="8869680" cy="4192"/>
            <a:chOff x="360040" y="1052736"/>
            <a:chExt cx="8460432" cy="4192"/>
          </a:xfrm>
        </p:grpSpPr>
        <p:cxnSp>
          <p:nvCxnSpPr>
            <p:cNvPr id="7" name="3 Conector recto">
              <a:extLst>
                <a:ext uri="{FF2B5EF4-FFF2-40B4-BE49-F238E27FC236}">
                  <a16:creationId xmlns="" xmlns:a16="http://schemas.microsoft.com/office/drawing/2014/main" id="{A19A6B3F-5190-43CD-81F9-A60CFFB0F97A}"/>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4 Conector recto">
              <a:extLst>
                <a:ext uri="{FF2B5EF4-FFF2-40B4-BE49-F238E27FC236}">
                  <a16:creationId xmlns="" xmlns:a16="http://schemas.microsoft.com/office/drawing/2014/main" id="{7649AFB5-7D76-4477-9DF9-F793A424F581}"/>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Content Placeholder 2">
            <a:extLst>
              <a:ext uri="{FF2B5EF4-FFF2-40B4-BE49-F238E27FC236}">
                <a16:creationId xmlns="" xmlns:a16="http://schemas.microsoft.com/office/drawing/2014/main" id="{7CF2B32A-F55C-4DCE-AC8B-8F11FFFC120D}"/>
              </a:ext>
            </a:extLst>
          </p:cNvPr>
          <p:cNvSpPr txBox="1">
            <a:spLocks/>
          </p:cNvSpPr>
          <p:nvPr/>
        </p:nvSpPr>
        <p:spPr>
          <a:xfrm>
            <a:off x="281342" y="1982419"/>
            <a:ext cx="8377326" cy="16702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00000"/>
              </a:buClr>
              <a:buSzPct val="50000"/>
              <a:buFont typeface="Wingdings" charset="2"/>
              <a:buChar char="u"/>
              <a:defRPr sz="28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Clr>
                <a:srgbClr val="800000"/>
              </a:buClr>
              <a:buSzPct val="100000"/>
              <a:buFont typeface="Arial"/>
              <a:buChar char="•"/>
              <a:defRPr sz="24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Clr>
                <a:srgbClr val="800000"/>
              </a:buClr>
              <a:buSzPct val="100000"/>
              <a:buFont typeface="Arial"/>
              <a:buChar char="•"/>
              <a:defRPr sz="20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2400" i="1" dirty="0">
                <a:latin typeface="Calibri" charset="0"/>
                <a:ea typeface="Calibri" charset="0"/>
                <a:cs typeface="Calibri" charset="0"/>
              </a:rPr>
              <a:t>“The conscious attempt to define industrial policy </a:t>
            </a:r>
            <a:r>
              <a:rPr lang="en-US" sz="2400" b="1" i="1" dirty="0">
                <a:latin typeface="Calibri" charset="0"/>
                <a:ea typeface="Calibri" charset="0"/>
                <a:cs typeface="Calibri" charset="0"/>
              </a:rPr>
              <a:t>objectives</a:t>
            </a:r>
            <a:r>
              <a:rPr lang="en-US" sz="2400" i="1" dirty="0">
                <a:latin typeface="Calibri" charset="0"/>
                <a:ea typeface="Calibri" charset="0"/>
                <a:cs typeface="Calibri" charset="0"/>
              </a:rPr>
              <a:t> and connect them to the industrial policy </a:t>
            </a:r>
            <a:r>
              <a:rPr lang="en-US" sz="2400" b="1" i="1" dirty="0">
                <a:latin typeface="Calibri" charset="0"/>
                <a:ea typeface="Calibri" charset="0"/>
                <a:cs typeface="Calibri" charset="0"/>
              </a:rPr>
              <a:t>instruments</a:t>
            </a:r>
            <a:r>
              <a:rPr lang="en-US" sz="2400" i="1" u="sng" dirty="0">
                <a:latin typeface="Calibri" charset="0"/>
                <a:ea typeface="Calibri" charset="0"/>
                <a:cs typeface="Calibri" charset="0"/>
              </a:rPr>
              <a:t> </a:t>
            </a:r>
            <a:r>
              <a:rPr lang="en-US" sz="2400" i="1" dirty="0">
                <a:latin typeface="Calibri" charset="0"/>
                <a:ea typeface="Calibri" charset="0"/>
                <a:cs typeface="Calibri" charset="0"/>
              </a:rPr>
              <a:t>expected to realize those objectives”</a:t>
            </a:r>
            <a:r>
              <a:rPr lang="en-US" sz="2400" i="1" u="sng" dirty="0">
                <a:latin typeface="Calibri" charset="0"/>
                <a:ea typeface="Calibri" charset="0"/>
                <a:cs typeface="Calibri" charset="0"/>
              </a:rPr>
              <a:t> </a:t>
            </a:r>
          </a:p>
          <a:p>
            <a:pPr algn="ctr"/>
            <a:endParaRPr lang="en-US" sz="1800" i="1" dirty="0"/>
          </a:p>
        </p:txBody>
      </p:sp>
      <p:graphicFrame>
        <p:nvGraphicFramePr>
          <p:cNvPr id="10" name="Content Placeholder 3">
            <a:extLst>
              <a:ext uri="{FF2B5EF4-FFF2-40B4-BE49-F238E27FC236}">
                <a16:creationId xmlns="" xmlns:a16="http://schemas.microsoft.com/office/drawing/2014/main" id="{C7EE3604-BB1F-4407-97C8-53D1532874C1}"/>
              </a:ext>
            </a:extLst>
          </p:cNvPr>
          <p:cNvGraphicFramePr>
            <a:graphicFrameLocks/>
          </p:cNvGraphicFramePr>
          <p:nvPr>
            <p:extLst>
              <p:ext uri="{D42A27DB-BD31-4B8C-83A1-F6EECF244321}">
                <p14:modId xmlns:p14="http://schemas.microsoft.com/office/powerpoint/2010/main" val="530321006"/>
              </p:ext>
            </p:extLst>
          </p:nvPr>
        </p:nvGraphicFramePr>
        <p:xfrm>
          <a:off x="281342" y="3161263"/>
          <a:ext cx="8709410" cy="3601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655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3">
            <a:extLst>
              <a:ext uri="{FF2B5EF4-FFF2-40B4-BE49-F238E27FC236}">
                <a16:creationId xmlns="" xmlns:a16="http://schemas.microsoft.com/office/drawing/2014/main" id="{CC5C3066-0611-48D3-9C05-2C53D8CACB83}"/>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23</a:t>
            </a:fld>
            <a:endParaRPr lang="en-US" dirty="0"/>
          </a:p>
        </p:txBody>
      </p:sp>
      <p:grpSp>
        <p:nvGrpSpPr>
          <p:cNvPr id="8" name="15 Grupo">
            <a:extLst>
              <a:ext uri="{FF2B5EF4-FFF2-40B4-BE49-F238E27FC236}">
                <a16:creationId xmlns="" xmlns:a16="http://schemas.microsoft.com/office/drawing/2014/main" id="{CE5308FE-8891-40DF-91AB-22BA9CDA88A4}"/>
              </a:ext>
            </a:extLst>
          </p:cNvPr>
          <p:cNvGrpSpPr/>
          <p:nvPr/>
        </p:nvGrpSpPr>
        <p:grpSpPr>
          <a:xfrm>
            <a:off x="175197" y="912452"/>
            <a:ext cx="8869680" cy="4192"/>
            <a:chOff x="360040" y="1052736"/>
            <a:chExt cx="8460432" cy="4192"/>
          </a:xfrm>
        </p:grpSpPr>
        <p:cxnSp>
          <p:nvCxnSpPr>
            <p:cNvPr id="9" name="3 Conector recto">
              <a:extLst>
                <a:ext uri="{FF2B5EF4-FFF2-40B4-BE49-F238E27FC236}">
                  <a16:creationId xmlns="" xmlns:a16="http://schemas.microsoft.com/office/drawing/2014/main" id="{D5E1EE04-C9D9-4AEE-937A-A6AD99178609}"/>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4 Conector recto">
              <a:extLst>
                <a:ext uri="{FF2B5EF4-FFF2-40B4-BE49-F238E27FC236}">
                  <a16:creationId xmlns="" xmlns:a16="http://schemas.microsoft.com/office/drawing/2014/main" id="{EB3A645B-5053-4468-9706-CBD1C802796A}"/>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3" name="Imagen 22">
            <a:extLst>
              <a:ext uri="{FF2B5EF4-FFF2-40B4-BE49-F238E27FC236}">
                <a16:creationId xmlns="" xmlns:a16="http://schemas.microsoft.com/office/drawing/2014/main" id="{4026BE65-8A67-4BA3-9343-166A6697ABCA}"/>
              </a:ext>
            </a:extLst>
          </p:cNvPr>
          <p:cNvPicPr>
            <a:picLocks noChangeAspect="1"/>
          </p:cNvPicPr>
          <p:nvPr/>
        </p:nvPicPr>
        <p:blipFill>
          <a:blip r:embed="rId3"/>
          <a:stretch>
            <a:fillRect/>
          </a:stretch>
        </p:blipFill>
        <p:spPr>
          <a:xfrm>
            <a:off x="-45756" y="3026185"/>
            <a:ext cx="2066577" cy="2162284"/>
          </a:xfrm>
          <a:prstGeom prst="rect">
            <a:avLst/>
          </a:prstGeom>
        </p:spPr>
      </p:pic>
      <p:sp>
        <p:nvSpPr>
          <p:cNvPr id="130" name="CuadroTexto 129">
            <a:extLst>
              <a:ext uri="{FF2B5EF4-FFF2-40B4-BE49-F238E27FC236}">
                <a16:creationId xmlns="" xmlns:a16="http://schemas.microsoft.com/office/drawing/2014/main" id="{DE3C9E18-6D15-4C5B-8CAE-9F2CEA305211}"/>
              </a:ext>
            </a:extLst>
          </p:cNvPr>
          <p:cNvSpPr txBox="1"/>
          <p:nvPr/>
        </p:nvSpPr>
        <p:spPr>
          <a:xfrm>
            <a:off x="1100662" y="1928807"/>
            <a:ext cx="1988886" cy="1200329"/>
          </a:xfrm>
          <a:prstGeom prst="rect">
            <a:avLst/>
          </a:prstGeom>
          <a:noFill/>
        </p:spPr>
        <p:txBody>
          <a:bodyPr wrap="square" rtlCol="0">
            <a:spAutoFit/>
          </a:bodyPr>
          <a:lstStyle/>
          <a:p>
            <a:pPr algn="ctr"/>
            <a:r>
              <a:rPr lang="en-US" sz="2400" dirty="0">
                <a:solidFill>
                  <a:schemeClr val="bg1">
                    <a:lumMod val="50000"/>
                  </a:schemeClr>
                </a:solidFill>
              </a:rPr>
              <a:t>Analytical foundations from </a:t>
            </a:r>
            <a:r>
              <a:rPr lang="en-US" sz="2400" dirty="0" err="1">
                <a:solidFill>
                  <a:schemeClr val="bg1">
                    <a:lumMod val="50000"/>
                  </a:schemeClr>
                </a:solidFill>
              </a:rPr>
              <a:t>EQuIP</a:t>
            </a:r>
            <a:r>
              <a:rPr lang="en-US" sz="2400" dirty="0">
                <a:solidFill>
                  <a:schemeClr val="bg1">
                    <a:lumMod val="50000"/>
                  </a:schemeClr>
                </a:solidFill>
              </a:rPr>
              <a:t> 1</a:t>
            </a:r>
          </a:p>
        </p:txBody>
      </p:sp>
      <p:grpSp>
        <p:nvGrpSpPr>
          <p:cNvPr id="139" name="Grupo 138">
            <a:extLst>
              <a:ext uri="{FF2B5EF4-FFF2-40B4-BE49-F238E27FC236}">
                <a16:creationId xmlns="" xmlns:a16="http://schemas.microsoft.com/office/drawing/2014/main" id="{A824BA80-D103-414A-AE64-1D8A4DBB4ED4}"/>
              </a:ext>
            </a:extLst>
          </p:cNvPr>
          <p:cNvGrpSpPr/>
          <p:nvPr/>
        </p:nvGrpSpPr>
        <p:grpSpPr>
          <a:xfrm>
            <a:off x="5907167" y="2293677"/>
            <a:ext cx="2478562" cy="822960"/>
            <a:chOff x="4659" y="360333"/>
            <a:chExt cx="1889344" cy="1427622"/>
          </a:xfrm>
          <a:noFill/>
        </p:grpSpPr>
        <p:sp>
          <p:nvSpPr>
            <p:cNvPr id="140" name="Rectángulo: esquinas redondeadas 139">
              <a:extLst>
                <a:ext uri="{FF2B5EF4-FFF2-40B4-BE49-F238E27FC236}">
                  <a16:creationId xmlns="" xmlns:a16="http://schemas.microsoft.com/office/drawing/2014/main" id="{5C8E7A10-5410-4BB4-9C5E-713B031C987A}"/>
                </a:ext>
              </a:extLst>
            </p:cNvPr>
            <p:cNvSpPr/>
            <p:nvPr/>
          </p:nvSpPr>
          <p:spPr>
            <a:xfrm>
              <a:off x="4659" y="360333"/>
              <a:ext cx="1889344" cy="1427622"/>
            </a:xfrm>
            <a:prstGeom prst="roundRect">
              <a:avLst>
                <a:gd name="adj" fmla="val 10000"/>
              </a:avLst>
            </a:prstGeom>
            <a:grp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1" name="Rectángulo: esquinas redondeadas 4">
              <a:extLst>
                <a:ext uri="{FF2B5EF4-FFF2-40B4-BE49-F238E27FC236}">
                  <a16:creationId xmlns="" xmlns:a16="http://schemas.microsoft.com/office/drawing/2014/main" id="{2228428F-E289-4171-A70E-AED3E687830B}"/>
                </a:ext>
              </a:extLst>
            </p:cNvPr>
            <p:cNvSpPr txBox="1"/>
            <p:nvPr/>
          </p:nvSpPr>
          <p:spPr>
            <a:xfrm>
              <a:off x="46473" y="402147"/>
              <a:ext cx="1805716" cy="13439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chemeClr val="tx1"/>
                  </a:solidFill>
                  <a:latin typeface="+mn-lt"/>
                </a:rPr>
                <a:t>Link IP to National Development Goals</a:t>
              </a:r>
            </a:p>
          </p:txBody>
        </p:sp>
      </p:grpSp>
      <p:grpSp>
        <p:nvGrpSpPr>
          <p:cNvPr id="142" name="Grupo 141">
            <a:extLst>
              <a:ext uri="{FF2B5EF4-FFF2-40B4-BE49-F238E27FC236}">
                <a16:creationId xmlns="" xmlns:a16="http://schemas.microsoft.com/office/drawing/2014/main" id="{A7ED19C3-0609-4639-B2B3-81FD6A60332E}"/>
              </a:ext>
            </a:extLst>
          </p:cNvPr>
          <p:cNvGrpSpPr/>
          <p:nvPr/>
        </p:nvGrpSpPr>
        <p:grpSpPr>
          <a:xfrm>
            <a:off x="5907167" y="3378411"/>
            <a:ext cx="2478562" cy="822960"/>
            <a:chOff x="2261491" y="360333"/>
            <a:chExt cx="1889344" cy="1427622"/>
          </a:xfrm>
        </p:grpSpPr>
        <p:sp>
          <p:nvSpPr>
            <p:cNvPr id="143" name="Rectángulo: esquinas redondeadas 142">
              <a:extLst>
                <a:ext uri="{FF2B5EF4-FFF2-40B4-BE49-F238E27FC236}">
                  <a16:creationId xmlns="" xmlns:a16="http://schemas.microsoft.com/office/drawing/2014/main" id="{59706F06-1D4B-4C8B-BAD7-D63DDC05A2B6}"/>
                </a:ext>
              </a:extLst>
            </p:cNvPr>
            <p:cNvSpPr/>
            <p:nvPr/>
          </p:nvSpPr>
          <p:spPr>
            <a:xfrm>
              <a:off x="2261491"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4" name="Rectángulo: esquinas redondeadas 4">
              <a:extLst>
                <a:ext uri="{FF2B5EF4-FFF2-40B4-BE49-F238E27FC236}">
                  <a16:creationId xmlns="" xmlns:a16="http://schemas.microsoft.com/office/drawing/2014/main" id="{AC282CD5-F46B-41B4-9BC3-F3FE5FE8F4C0}"/>
                </a:ext>
              </a:extLst>
            </p:cNvPr>
            <p:cNvSpPr txBox="1"/>
            <p:nvPr/>
          </p:nvSpPr>
          <p:spPr>
            <a:xfrm>
              <a:off x="2303305"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Define industrial   policy objectives</a:t>
              </a:r>
            </a:p>
          </p:txBody>
        </p:sp>
      </p:grpSp>
      <p:grpSp>
        <p:nvGrpSpPr>
          <p:cNvPr id="145" name="Grupo 144">
            <a:extLst>
              <a:ext uri="{FF2B5EF4-FFF2-40B4-BE49-F238E27FC236}">
                <a16:creationId xmlns="" xmlns:a16="http://schemas.microsoft.com/office/drawing/2014/main" id="{E33C2D20-CCDD-4390-8918-B2F659ABD7E9}"/>
              </a:ext>
            </a:extLst>
          </p:cNvPr>
          <p:cNvGrpSpPr/>
          <p:nvPr/>
        </p:nvGrpSpPr>
        <p:grpSpPr>
          <a:xfrm>
            <a:off x="5907167" y="4512522"/>
            <a:ext cx="2478562" cy="914400"/>
            <a:chOff x="4518323" y="360333"/>
            <a:chExt cx="1889344" cy="1427622"/>
          </a:xfrm>
        </p:grpSpPr>
        <p:sp>
          <p:nvSpPr>
            <p:cNvPr id="146" name="Rectángulo: esquinas redondeadas 145">
              <a:extLst>
                <a:ext uri="{FF2B5EF4-FFF2-40B4-BE49-F238E27FC236}">
                  <a16:creationId xmlns="" xmlns:a16="http://schemas.microsoft.com/office/drawing/2014/main" id="{60A26EF9-D121-4A38-A81F-78A92298A267}"/>
                </a:ext>
              </a:extLst>
            </p:cNvPr>
            <p:cNvSpPr/>
            <p:nvPr/>
          </p:nvSpPr>
          <p:spPr>
            <a:xfrm>
              <a:off x="4518323"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7" name="Rectángulo: esquinas redondeadas 4">
              <a:extLst>
                <a:ext uri="{FF2B5EF4-FFF2-40B4-BE49-F238E27FC236}">
                  <a16:creationId xmlns="" xmlns:a16="http://schemas.microsoft.com/office/drawing/2014/main" id="{F072AC84-5065-4BD6-B0D5-8AFD9A75F503}"/>
                </a:ext>
              </a:extLst>
            </p:cNvPr>
            <p:cNvSpPr txBox="1"/>
            <p:nvPr/>
          </p:nvSpPr>
          <p:spPr>
            <a:xfrm>
              <a:off x="4560137"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Select intervention areas &amp; target groups</a:t>
              </a:r>
            </a:p>
          </p:txBody>
        </p:sp>
      </p:grpSp>
      <p:grpSp>
        <p:nvGrpSpPr>
          <p:cNvPr id="148" name="Grupo 147">
            <a:extLst>
              <a:ext uri="{FF2B5EF4-FFF2-40B4-BE49-F238E27FC236}">
                <a16:creationId xmlns="" xmlns:a16="http://schemas.microsoft.com/office/drawing/2014/main" id="{C3758E7B-2A49-4C03-A2E2-B63AD3889C1C}"/>
              </a:ext>
            </a:extLst>
          </p:cNvPr>
          <p:cNvGrpSpPr/>
          <p:nvPr/>
        </p:nvGrpSpPr>
        <p:grpSpPr>
          <a:xfrm>
            <a:off x="5907165" y="5663690"/>
            <a:ext cx="2478562" cy="914400"/>
            <a:chOff x="6775155" y="360333"/>
            <a:chExt cx="1889344" cy="1427622"/>
          </a:xfrm>
        </p:grpSpPr>
        <p:sp>
          <p:nvSpPr>
            <p:cNvPr id="149" name="Rectángulo: esquinas redondeadas 148">
              <a:extLst>
                <a:ext uri="{FF2B5EF4-FFF2-40B4-BE49-F238E27FC236}">
                  <a16:creationId xmlns="" xmlns:a16="http://schemas.microsoft.com/office/drawing/2014/main" id="{81D0BB97-0394-4421-A9F9-9E8EE3473DE7}"/>
                </a:ext>
              </a:extLst>
            </p:cNvPr>
            <p:cNvSpPr/>
            <p:nvPr/>
          </p:nvSpPr>
          <p:spPr>
            <a:xfrm>
              <a:off x="6775155"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0" name="Rectángulo: esquinas redondeadas 4">
              <a:extLst>
                <a:ext uri="{FF2B5EF4-FFF2-40B4-BE49-F238E27FC236}">
                  <a16:creationId xmlns="" xmlns:a16="http://schemas.microsoft.com/office/drawing/2014/main" id="{15658782-DC44-403A-B255-24C97BEA1AE3}"/>
                </a:ext>
              </a:extLst>
            </p:cNvPr>
            <p:cNvSpPr txBox="1"/>
            <p:nvPr/>
          </p:nvSpPr>
          <p:spPr>
            <a:xfrm>
              <a:off x="6816969"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Consider industrial policy instruments</a:t>
              </a:r>
            </a:p>
          </p:txBody>
        </p:sp>
      </p:grpSp>
      <p:sp>
        <p:nvSpPr>
          <p:cNvPr id="151" name="Regelmäßiges Fünfeck 19">
            <a:extLst>
              <a:ext uri="{FF2B5EF4-FFF2-40B4-BE49-F238E27FC236}">
                <a16:creationId xmlns="" xmlns:a16="http://schemas.microsoft.com/office/drawing/2014/main" id="{3496AED2-3BFB-4AB8-8418-A1BE781CCDA1}"/>
              </a:ext>
            </a:extLst>
          </p:cNvPr>
          <p:cNvSpPr/>
          <p:nvPr/>
        </p:nvSpPr>
        <p:spPr>
          <a:xfrm>
            <a:off x="5668652" y="2470984"/>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1</a:t>
            </a:r>
          </a:p>
        </p:txBody>
      </p:sp>
      <p:sp>
        <p:nvSpPr>
          <p:cNvPr id="152" name="Regelmäßiges Fünfeck 19">
            <a:extLst>
              <a:ext uri="{FF2B5EF4-FFF2-40B4-BE49-F238E27FC236}">
                <a16:creationId xmlns="" xmlns:a16="http://schemas.microsoft.com/office/drawing/2014/main" id="{37A3E8E3-5BA3-4BD5-9A44-23A4B2D7B173}"/>
              </a:ext>
            </a:extLst>
          </p:cNvPr>
          <p:cNvSpPr/>
          <p:nvPr/>
        </p:nvSpPr>
        <p:spPr>
          <a:xfrm>
            <a:off x="5683298" y="3584659"/>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2</a:t>
            </a:r>
          </a:p>
        </p:txBody>
      </p:sp>
      <p:sp>
        <p:nvSpPr>
          <p:cNvPr id="153" name="Regelmäßiges Fünfeck 19">
            <a:extLst>
              <a:ext uri="{FF2B5EF4-FFF2-40B4-BE49-F238E27FC236}">
                <a16:creationId xmlns="" xmlns:a16="http://schemas.microsoft.com/office/drawing/2014/main" id="{C16B6EC0-5433-4E3E-B0CF-92E3BFC23381}"/>
              </a:ext>
            </a:extLst>
          </p:cNvPr>
          <p:cNvSpPr/>
          <p:nvPr/>
        </p:nvSpPr>
        <p:spPr>
          <a:xfrm>
            <a:off x="5675510" y="4735995"/>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3</a:t>
            </a:r>
          </a:p>
        </p:txBody>
      </p:sp>
      <p:sp>
        <p:nvSpPr>
          <p:cNvPr id="154" name="Regelmäßiges Fünfeck 19">
            <a:extLst>
              <a:ext uri="{FF2B5EF4-FFF2-40B4-BE49-F238E27FC236}">
                <a16:creationId xmlns="" xmlns:a16="http://schemas.microsoft.com/office/drawing/2014/main" id="{F34465F8-C851-4952-A7D5-C756346F7350}"/>
              </a:ext>
            </a:extLst>
          </p:cNvPr>
          <p:cNvSpPr/>
          <p:nvPr/>
        </p:nvSpPr>
        <p:spPr>
          <a:xfrm>
            <a:off x="5651898" y="5914275"/>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4</a:t>
            </a:r>
          </a:p>
        </p:txBody>
      </p:sp>
      <p:sp>
        <p:nvSpPr>
          <p:cNvPr id="3" name="Striped Right Arrow 2"/>
          <p:cNvSpPr/>
          <p:nvPr/>
        </p:nvSpPr>
        <p:spPr>
          <a:xfrm>
            <a:off x="2596191" y="3472189"/>
            <a:ext cx="972317" cy="1038466"/>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CuadroTexto 129">
            <a:extLst>
              <a:ext uri="{FF2B5EF4-FFF2-40B4-BE49-F238E27FC236}">
                <a16:creationId xmlns="" xmlns:a16="http://schemas.microsoft.com/office/drawing/2014/main" id="{DE3C9E18-6D15-4C5B-8CAE-9F2CEA305211}"/>
              </a:ext>
            </a:extLst>
          </p:cNvPr>
          <p:cNvSpPr txBox="1"/>
          <p:nvPr/>
        </p:nvSpPr>
        <p:spPr>
          <a:xfrm>
            <a:off x="3548412" y="3286957"/>
            <a:ext cx="1903647" cy="1569660"/>
          </a:xfrm>
          <a:prstGeom prst="rect">
            <a:avLst/>
          </a:prstGeom>
          <a:noFill/>
        </p:spPr>
        <p:txBody>
          <a:bodyPr wrap="square" rtlCol="0">
            <a:spAutoFit/>
          </a:bodyPr>
          <a:lstStyle/>
          <a:p>
            <a:pPr algn="ctr"/>
            <a:r>
              <a:rPr lang="en-US" sz="2400" dirty="0">
                <a:solidFill>
                  <a:schemeClr val="bg1">
                    <a:lumMod val="50000"/>
                  </a:schemeClr>
                </a:solidFill>
              </a:rPr>
              <a:t>The </a:t>
            </a:r>
            <a:r>
              <a:rPr lang="en-US" sz="2400" dirty="0" err="1">
                <a:solidFill>
                  <a:schemeClr val="bg1">
                    <a:lumMod val="50000"/>
                  </a:schemeClr>
                </a:solidFill>
              </a:rPr>
              <a:t>EQuIP</a:t>
            </a:r>
            <a:r>
              <a:rPr lang="en-US" sz="2400" dirty="0">
                <a:solidFill>
                  <a:schemeClr val="bg1">
                    <a:lumMod val="50000"/>
                  </a:schemeClr>
                </a:solidFill>
              </a:rPr>
              <a:t> 2 industrial policy design process</a:t>
            </a:r>
          </a:p>
        </p:txBody>
      </p:sp>
      <p:pic>
        <p:nvPicPr>
          <p:cNvPr id="29" name="Picture 28"/>
          <p:cNvPicPr>
            <a:picLocks noChangeAspect="1"/>
          </p:cNvPicPr>
          <p:nvPr/>
        </p:nvPicPr>
        <p:blipFill rotWithShape="1">
          <a:blip r:embed="rId4"/>
          <a:srcRect t="20121" b="6075"/>
          <a:stretch/>
        </p:blipFill>
        <p:spPr>
          <a:xfrm>
            <a:off x="105287" y="5020300"/>
            <a:ext cx="2088335" cy="1348612"/>
          </a:xfrm>
          <a:prstGeom prst="rect">
            <a:avLst/>
          </a:prstGeom>
        </p:spPr>
      </p:pic>
      <p:sp>
        <p:nvSpPr>
          <p:cNvPr id="30" name="Título 1">
            <a:extLst>
              <a:ext uri="{FF2B5EF4-FFF2-40B4-BE49-F238E27FC236}">
                <a16:creationId xmlns="" xmlns:a16="http://schemas.microsoft.com/office/drawing/2014/main" id="{C8A08466-46DD-408A-ACB9-645D56E68D38}"/>
              </a:ext>
            </a:extLst>
          </p:cNvPr>
          <p:cNvSpPr txBox="1">
            <a:spLocks/>
          </p:cNvSpPr>
          <p:nvPr/>
        </p:nvSpPr>
        <p:spPr>
          <a:xfrm>
            <a:off x="245935" y="1022620"/>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pPr algn="ctr"/>
            <a:r>
              <a:rPr lang="es-EC" sz="3200" dirty="0" err="1"/>
              <a:t>EQuIP</a:t>
            </a:r>
            <a:r>
              <a:rPr lang="es-EC" sz="3200" dirty="0"/>
              <a:t> 2: </a:t>
            </a:r>
            <a:r>
              <a:rPr lang="es-EC" sz="3200" dirty="0" err="1"/>
              <a:t>From</a:t>
            </a:r>
            <a:r>
              <a:rPr lang="es-EC" sz="3200" dirty="0"/>
              <a:t> </a:t>
            </a:r>
            <a:r>
              <a:rPr lang="es-EC" sz="3200" dirty="0" err="1"/>
              <a:t>Analysis</a:t>
            </a:r>
            <a:r>
              <a:rPr lang="es-EC" sz="3200" dirty="0"/>
              <a:t> to Industrial </a:t>
            </a:r>
            <a:r>
              <a:rPr lang="es-EC" sz="3200" dirty="0" err="1"/>
              <a:t>Policy</a:t>
            </a:r>
            <a:r>
              <a:rPr lang="es-EC" sz="3200" dirty="0"/>
              <a:t> </a:t>
            </a:r>
            <a:r>
              <a:rPr lang="es-EC" sz="3200" dirty="0" err="1"/>
              <a:t>Design</a:t>
            </a:r>
            <a:endParaRPr lang="en-US" sz="3200" dirty="0"/>
          </a:p>
        </p:txBody>
      </p:sp>
    </p:spTree>
    <p:extLst>
      <p:ext uri="{BB962C8B-B14F-4D97-AF65-F5344CB8AC3E}">
        <p14:creationId xmlns:p14="http://schemas.microsoft.com/office/powerpoint/2010/main" val="178791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3">
            <a:extLst>
              <a:ext uri="{FF2B5EF4-FFF2-40B4-BE49-F238E27FC236}">
                <a16:creationId xmlns="" xmlns:a16="http://schemas.microsoft.com/office/drawing/2014/main" id="{CC5C3066-0611-48D3-9C05-2C53D8CACB83}"/>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24</a:t>
            </a:fld>
            <a:endParaRPr lang="en-US" dirty="0"/>
          </a:p>
        </p:txBody>
      </p:sp>
      <p:grpSp>
        <p:nvGrpSpPr>
          <p:cNvPr id="8" name="15 Grupo">
            <a:extLst>
              <a:ext uri="{FF2B5EF4-FFF2-40B4-BE49-F238E27FC236}">
                <a16:creationId xmlns="" xmlns:a16="http://schemas.microsoft.com/office/drawing/2014/main" id="{CE5308FE-8891-40DF-91AB-22BA9CDA88A4}"/>
              </a:ext>
            </a:extLst>
          </p:cNvPr>
          <p:cNvGrpSpPr/>
          <p:nvPr/>
        </p:nvGrpSpPr>
        <p:grpSpPr>
          <a:xfrm>
            <a:off x="175197" y="912452"/>
            <a:ext cx="8869680" cy="4192"/>
            <a:chOff x="360040" y="1052736"/>
            <a:chExt cx="8460432" cy="4192"/>
          </a:xfrm>
        </p:grpSpPr>
        <p:cxnSp>
          <p:nvCxnSpPr>
            <p:cNvPr id="9" name="3 Conector recto">
              <a:extLst>
                <a:ext uri="{FF2B5EF4-FFF2-40B4-BE49-F238E27FC236}">
                  <a16:creationId xmlns="" xmlns:a16="http://schemas.microsoft.com/office/drawing/2014/main" id="{D5E1EE04-C9D9-4AEE-937A-A6AD99178609}"/>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4 Conector recto">
              <a:extLst>
                <a:ext uri="{FF2B5EF4-FFF2-40B4-BE49-F238E27FC236}">
                  <a16:creationId xmlns="" xmlns:a16="http://schemas.microsoft.com/office/drawing/2014/main" id="{EB3A645B-5053-4468-9706-CBD1C802796A}"/>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9" name="Grupo 138">
            <a:extLst>
              <a:ext uri="{FF2B5EF4-FFF2-40B4-BE49-F238E27FC236}">
                <a16:creationId xmlns="" xmlns:a16="http://schemas.microsoft.com/office/drawing/2014/main" id="{A824BA80-D103-414A-AE64-1D8A4DBB4ED4}"/>
              </a:ext>
            </a:extLst>
          </p:cNvPr>
          <p:cNvGrpSpPr/>
          <p:nvPr/>
        </p:nvGrpSpPr>
        <p:grpSpPr>
          <a:xfrm>
            <a:off x="758380" y="2293677"/>
            <a:ext cx="2478562" cy="822960"/>
            <a:chOff x="4659" y="360333"/>
            <a:chExt cx="1889344" cy="1427622"/>
          </a:xfrm>
          <a:noFill/>
        </p:grpSpPr>
        <p:sp>
          <p:nvSpPr>
            <p:cNvPr id="140" name="Rectángulo: esquinas redondeadas 139">
              <a:extLst>
                <a:ext uri="{FF2B5EF4-FFF2-40B4-BE49-F238E27FC236}">
                  <a16:creationId xmlns="" xmlns:a16="http://schemas.microsoft.com/office/drawing/2014/main" id="{5C8E7A10-5410-4BB4-9C5E-713B031C987A}"/>
                </a:ext>
              </a:extLst>
            </p:cNvPr>
            <p:cNvSpPr/>
            <p:nvPr/>
          </p:nvSpPr>
          <p:spPr>
            <a:xfrm>
              <a:off x="4659" y="360333"/>
              <a:ext cx="1889344" cy="1427622"/>
            </a:xfrm>
            <a:prstGeom prst="roundRect">
              <a:avLst>
                <a:gd name="adj" fmla="val 10000"/>
              </a:avLst>
            </a:prstGeom>
            <a:solidFill>
              <a:schemeClr val="bg1">
                <a:lumMod val="50000"/>
              </a:schemeClr>
            </a:solid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1" name="Rectángulo: esquinas redondeadas 4">
              <a:extLst>
                <a:ext uri="{FF2B5EF4-FFF2-40B4-BE49-F238E27FC236}">
                  <a16:creationId xmlns="" xmlns:a16="http://schemas.microsoft.com/office/drawing/2014/main" id="{2228428F-E289-4171-A70E-AED3E687830B}"/>
                </a:ext>
              </a:extLst>
            </p:cNvPr>
            <p:cNvSpPr txBox="1"/>
            <p:nvPr/>
          </p:nvSpPr>
          <p:spPr>
            <a:xfrm>
              <a:off x="46473" y="402147"/>
              <a:ext cx="1805716" cy="13439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1" kern="1200" dirty="0">
                  <a:solidFill>
                    <a:schemeClr val="bg1"/>
                  </a:solidFill>
                  <a:latin typeface="+mn-lt"/>
                </a:rPr>
                <a:t>Link IP to National Development Goals</a:t>
              </a:r>
            </a:p>
          </p:txBody>
        </p:sp>
      </p:grpSp>
      <p:grpSp>
        <p:nvGrpSpPr>
          <p:cNvPr id="142" name="Grupo 141">
            <a:extLst>
              <a:ext uri="{FF2B5EF4-FFF2-40B4-BE49-F238E27FC236}">
                <a16:creationId xmlns="" xmlns:a16="http://schemas.microsoft.com/office/drawing/2014/main" id="{A7ED19C3-0609-4639-B2B3-81FD6A60332E}"/>
              </a:ext>
            </a:extLst>
          </p:cNvPr>
          <p:cNvGrpSpPr/>
          <p:nvPr/>
        </p:nvGrpSpPr>
        <p:grpSpPr>
          <a:xfrm>
            <a:off x="758380" y="3378411"/>
            <a:ext cx="2478562" cy="822960"/>
            <a:chOff x="2261491" y="360333"/>
            <a:chExt cx="1889344" cy="1427622"/>
          </a:xfrm>
        </p:grpSpPr>
        <p:sp>
          <p:nvSpPr>
            <p:cNvPr id="143" name="Rectángulo: esquinas redondeadas 142">
              <a:extLst>
                <a:ext uri="{FF2B5EF4-FFF2-40B4-BE49-F238E27FC236}">
                  <a16:creationId xmlns="" xmlns:a16="http://schemas.microsoft.com/office/drawing/2014/main" id="{59706F06-1D4B-4C8B-BAD7-D63DDC05A2B6}"/>
                </a:ext>
              </a:extLst>
            </p:cNvPr>
            <p:cNvSpPr/>
            <p:nvPr/>
          </p:nvSpPr>
          <p:spPr>
            <a:xfrm>
              <a:off x="2261491"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4" name="Rectángulo: esquinas redondeadas 4">
              <a:extLst>
                <a:ext uri="{FF2B5EF4-FFF2-40B4-BE49-F238E27FC236}">
                  <a16:creationId xmlns="" xmlns:a16="http://schemas.microsoft.com/office/drawing/2014/main" id="{AC282CD5-F46B-41B4-9BC3-F3FE5FE8F4C0}"/>
                </a:ext>
              </a:extLst>
            </p:cNvPr>
            <p:cNvSpPr txBox="1"/>
            <p:nvPr/>
          </p:nvSpPr>
          <p:spPr>
            <a:xfrm>
              <a:off x="2303305"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Define industrial   policy objectives</a:t>
              </a:r>
            </a:p>
          </p:txBody>
        </p:sp>
      </p:grpSp>
      <p:grpSp>
        <p:nvGrpSpPr>
          <p:cNvPr id="145" name="Grupo 144">
            <a:extLst>
              <a:ext uri="{FF2B5EF4-FFF2-40B4-BE49-F238E27FC236}">
                <a16:creationId xmlns="" xmlns:a16="http://schemas.microsoft.com/office/drawing/2014/main" id="{E33C2D20-CCDD-4390-8918-B2F659ABD7E9}"/>
              </a:ext>
            </a:extLst>
          </p:cNvPr>
          <p:cNvGrpSpPr/>
          <p:nvPr/>
        </p:nvGrpSpPr>
        <p:grpSpPr>
          <a:xfrm>
            <a:off x="758380" y="4512522"/>
            <a:ext cx="2478562" cy="914400"/>
            <a:chOff x="4518323" y="360333"/>
            <a:chExt cx="1889344" cy="1427622"/>
          </a:xfrm>
        </p:grpSpPr>
        <p:sp>
          <p:nvSpPr>
            <p:cNvPr id="146" name="Rectángulo: esquinas redondeadas 145">
              <a:extLst>
                <a:ext uri="{FF2B5EF4-FFF2-40B4-BE49-F238E27FC236}">
                  <a16:creationId xmlns="" xmlns:a16="http://schemas.microsoft.com/office/drawing/2014/main" id="{60A26EF9-D121-4A38-A81F-78A92298A267}"/>
                </a:ext>
              </a:extLst>
            </p:cNvPr>
            <p:cNvSpPr/>
            <p:nvPr/>
          </p:nvSpPr>
          <p:spPr>
            <a:xfrm>
              <a:off x="4518323"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7" name="Rectángulo: esquinas redondeadas 4">
              <a:extLst>
                <a:ext uri="{FF2B5EF4-FFF2-40B4-BE49-F238E27FC236}">
                  <a16:creationId xmlns="" xmlns:a16="http://schemas.microsoft.com/office/drawing/2014/main" id="{F072AC84-5065-4BD6-B0D5-8AFD9A75F503}"/>
                </a:ext>
              </a:extLst>
            </p:cNvPr>
            <p:cNvSpPr txBox="1"/>
            <p:nvPr/>
          </p:nvSpPr>
          <p:spPr>
            <a:xfrm>
              <a:off x="4560137"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Select intervention areas &amp; target groups</a:t>
              </a:r>
            </a:p>
          </p:txBody>
        </p:sp>
      </p:grpSp>
      <p:grpSp>
        <p:nvGrpSpPr>
          <p:cNvPr id="148" name="Grupo 147">
            <a:extLst>
              <a:ext uri="{FF2B5EF4-FFF2-40B4-BE49-F238E27FC236}">
                <a16:creationId xmlns="" xmlns:a16="http://schemas.microsoft.com/office/drawing/2014/main" id="{C3758E7B-2A49-4C03-A2E2-B63AD3889C1C}"/>
              </a:ext>
            </a:extLst>
          </p:cNvPr>
          <p:cNvGrpSpPr/>
          <p:nvPr/>
        </p:nvGrpSpPr>
        <p:grpSpPr>
          <a:xfrm>
            <a:off x="758378" y="5663690"/>
            <a:ext cx="2478562" cy="914400"/>
            <a:chOff x="6775155" y="360333"/>
            <a:chExt cx="1889344" cy="1427622"/>
          </a:xfrm>
        </p:grpSpPr>
        <p:sp>
          <p:nvSpPr>
            <p:cNvPr id="149" name="Rectángulo: esquinas redondeadas 148">
              <a:extLst>
                <a:ext uri="{FF2B5EF4-FFF2-40B4-BE49-F238E27FC236}">
                  <a16:creationId xmlns="" xmlns:a16="http://schemas.microsoft.com/office/drawing/2014/main" id="{81D0BB97-0394-4421-A9F9-9E8EE3473DE7}"/>
                </a:ext>
              </a:extLst>
            </p:cNvPr>
            <p:cNvSpPr/>
            <p:nvPr/>
          </p:nvSpPr>
          <p:spPr>
            <a:xfrm>
              <a:off x="6775155"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0" name="Rectángulo: esquinas redondeadas 4">
              <a:extLst>
                <a:ext uri="{FF2B5EF4-FFF2-40B4-BE49-F238E27FC236}">
                  <a16:creationId xmlns="" xmlns:a16="http://schemas.microsoft.com/office/drawing/2014/main" id="{15658782-DC44-403A-B255-24C97BEA1AE3}"/>
                </a:ext>
              </a:extLst>
            </p:cNvPr>
            <p:cNvSpPr txBox="1"/>
            <p:nvPr/>
          </p:nvSpPr>
          <p:spPr>
            <a:xfrm>
              <a:off x="6816969"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Consider industrial policy instruments</a:t>
              </a:r>
            </a:p>
          </p:txBody>
        </p:sp>
      </p:grpSp>
      <p:sp>
        <p:nvSpPr>
          <p:cNvPr id="151" name="Regelmäßiges Fünfeck 19">
            <a:extLst>
              <a:ext uri="{FF2B5EF4-FFF2-40B4-BE49-F238E27FC236}">
                <a16:creationId xmlns="" xmlns:a16="http://schemas.microsoft.com/office/drawing/2014/main" id="{3496AED2-3BFB-4AB8-8418-A1BE781CCDA1}"/>
              </a:ext>
            </a:extLst>
          </p:cNvPr>
          <p:cNvSpPr/>
          <p:nvPr/>
        </p:nvSpPr>
        <p:spPr>
          <a:xfrm>
            <a:off x="519865" y="2456916"/>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1</a:t>
            </a:r>
          </a:p>
        </p:txBody>
      </p:sp>
      <p:sp>
        <p:nvSpPr>
          <p:cNvPr id="152" name="Regelmäßiges Fünfeck 19">
            <a:extLst>
              <a:ext uri="{FF2B5EF4-FFF2-40B4-BE49-F238E27FC236}">
                <a16:creationId xmlns="" xmlns:a16="http://schemas.microsoft.com/office/drawing/2014/main" id="{37A3E8E3-5BA3-4BD5-9A44-23A4B2D7B173}"/>
              </a:ext>
            </a:extLst>
          </p:cNvPr>
          <p:cNvSpPr/>
          <p:nvPr/>
        </p:nvSpPr>
        <p:spPr>
          <a:xfrm>
            <a:off x="534511" y="3612795"/>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2</a:t>
            </a:r>
          </a:p>
        </p:txBody>
      </p:sp>
      <p:sp>
        <p:nvSpPr>
          <p:cNvPr id="153" name="Regelmäßiges Fünfeck 19">
            <a:extLst>
              <a:ext uri="{FF2B5EF4-FFF2-40B4-BE49-F238E27FC236}">
                <a16:creationId xmlns="" xmlns:a16="http://schemas.microsoft.com/office/drawing/2014/main" id="{C16B6EC0-5433-4E3E-B0CF-92E3BFC23381}"/>
              </a:ext>
            </a:extLst>
          </p:cNvPr>
          <p:cNvSpPr/>
          <p:nvPr/>
        </p:nvSpPr>
        <p:spPr>
          <a:xfrm>
            <a:off x="526723" y="4735995"/>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3</a:t>
            </a:r>
          </a:p>
        </p:txBody>
      </p:sp>
      <p:sp>
        <p:nvSpPr>
          <p:cNvPr id="154" name="Regelmäßiges Fünfeck 19">
            <a:extLst>
              <a:ext uri="{FF2B5EF4-FFF2-40B4-BE49-F238E27FC236}">
                <a16:creationId xmlns="" xmlns:a16="http://schemas.microsoft.com/office/drawing/2014/main" id="{F34465F8-C851-4952-A7D5-C756346F7350}"/>
              </a:ext>
            </a:extLst>
          </p:cNvPr>
          <p:cNvSpPr/>
          <p:nvPr/>
        </p:nvSpPr>
        <p:spPr>
          <a:xfrm>
            <a:off x="503111" y="5914275"/>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4</a:t>
            </a:r>
          </a:p>
        </p:txBody>
      </p:sp>
      <p:grpSp>
        <p:nvGrpSpPr>
          <p:cNvPr id="26" name="Group 45">
            <a:extLst>
              <a:ext uri="{FF2B5EF4-FFF2-40B4-BE49-F238E27FC236}">
                <a16:creationId xmlns="" xmlns:a16="http://schemas.microsoft.com/office/drawing/2014/main" id="{4DBA8B13-B3E9-44F0-9DBE-DAACEE28E2A6}"/>
              </a:ext>
            </a:extLst>
          </p:cNvPr>
          <p:cNvGrpSpPr/>
          <p:nvPr/>
        </p:nvGrpSpPr>
        <p:grpSpPr>
          <a:xfrm>
            <a:off x="3081490" y="2522277"/>
            <a:ext cx="365760" cy="365760"/>
            <a:chOff x="861827" y="5516880"/>
            <a:chExt cx="548640" cy="548640"/>
          </a:xfrm>
        </p:grpSpPr>
        <p:sp>
          <p:nvSpPr>
            <p:cNvPr id="27" name="Oval 43">
              <a:extLst>
                <a:ext uri="{FF2B5EF4-FFF2-40B4-BE49-F238E27FC236}">
                  <a16:creationId xmlns="" xmlns:a16="http://schemas.microsoft.com/office/drawing/2014/main" id="{6ECCD635-2AB3-4C97-945F-774A237B2E94}"/>
                </a:ext>
              </a:extLst>
            </p:cNvPr>
            <p:cNvSpPr/>
            <p:nvPr/>
          </p:nvSpPr>
          <p:spPr>
            <a:xfrm>
              <a:off x="861827" y="551688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44">
              <a:extLst>
                <a:ext uri="{FF2B5EF4-FFF2-40B4-BE49-F238E27FC236}">
                  <a16:creationId xmlns="" xmlns:a16="http://schemas.microsoft.com/office/drawing/2014/main" id="{E6241EDD-7C37-4FF3-BA61-3B2C0EF7D8D2}"/>
                </a:ext>
              </a:extLst>
            </p:cNvPr>
            <p:cNvSpPr/>
            <p:nvPr/>
          </p:nvSpPr>
          <p:spPr>
            <a:xfrm rot="5400000">
              <a:off x="1025970" y="5676900"/>
              <a:ext cx="304800" cy="2286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Marcador de contenido 2">
            <a:extLst>
              <a:ext uri="{FF2B5EF4-FFF2-40B4-BE49-F238E27FC236}">
                <a16:creationId xmlns="" xmlns:a16="http://schemas.microsoft.com/office/drawing/2014/main" id="{13DCF1C6-3F2F-4FAF-9C09-A95B6C1CDB6B}"/>
              </a:ext>
            </a:extLst>
          </p:cNvPr>
          <p:cNvSpPr>
            <a:spLocks noGrp="1"/>
          </p:cNvSpPr>
          <p:nvPr>
            <p:ph idx="1"/>
          </p:nvPr>
        </p:nvSpPr>
        <p:spPr>
          <a:xfrm>
            <a:off x="3715313" y="2401401"/>
            <a:ext cx="5273291" cy="2406125"/>
          </a:xfrm>
        </p:spPr>
        <p:txBody>
          <a:bodyPr>
            <a:noAutofit/>
          </a:bodyPr>
          <a:lstStyle/>
          <a:p>
            <a:pPr>
              <a:buFont typeface="Wingdings" panose="05000000000000000000" pitchFamily="2" charset="2"/>
              <a:buChar char="Ø"/>
            </a:pPr>
            <a:r>
              <a:rPr lang="en-US" sz="2200" dirty="0"/>
              <a:t>Identify clear priorities for action </a:t>
            </a:r>
          </a:p>
          <a:p>
            <a:pPr>
              <a:buFont typeface="Wingdings" panose="05000000000000000000" pitchFamily="2" charset="2"/>
              <a:buChar char="Ø"/>
            </a:pPr>
            <a:r>
              <a:rPr lang="en-US" sz="2200" dirty="0"/>
              <a:t>Define which national development objectives can effectively be pursued by IP</a:t>
            </a:r>
          </a:p>
          <a:p>
            <a:pPr>
              <a:buFont typeface="Wingdings" panose="05000000000000000000" pitchFamily="2" charset="2"/>
              <a:buChar char="Ø"/>
            </a:pPr>
            <a:r>
              <a:rPr lang="en-US" sz="2200" dirty="0" err="1"/>
              <a:t>Analyse</a:t>
            </a:r>
            <a:r>
              <a:rPr lang="en-US" sz="2200" dirty="0"/>
              <a:t> which complementary policies are crucial to ensure success of IP</a:t>
            </a:r>
          </a:p>
          <a:p>
            <a:pPr>
              <a:buFont typeface="Wingdings" panose="05000000000000000000" pitchFamily="2" charset="2"/>
              <a:buChar char="Ø"/>
            </a:pPr>
            <a:endParaRPr lang="en-US" sz="2200" dirty="0"/>
          </a:p>
        </p:txBody>
      </p:sp>
      <p:sp>
        <p:nvSpPr>
          <p:cNvPr id="30" name="Marcador de contenido 2">
            <a:extLst>
              <a:ext uri="{FF2B5EF4-FFF2-40B4-BE49-F238E27FC236}">
                <a16:creationId xmlns="" xmlns:a16="http://schemas.microsoft.com/office/drawing/2014/main" id="{8AFA467E-9DC1-4A5D-8A39-5C4C700423CA}"/>
              </a:ext>
            </a:extLst>
          </p:cNvPr>
          <p:cNvSpPr txBox="1">
            <a:spLocks/>
          </p:cNvSpPr>
          <p:nvPr/>
        </p:nvSpPr>
        <p:spPr>
          <a:xfrm>
            <a:off x="4816407" y="5142875"/>
            <a:ext cx="3793019" cy="1223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200" dirty="0">
                <a:solidFill>
                  <a:schemeClr val="accent2">
                    <a:lumMod val="50000"/>
                  </a:schemeClr>
                </a:solidFill>
                <a:latin typeface="Calibri" charset="0"/>
                <a:ea typeface="Calibri" charset="0"/>
                <a:cs typeface="Calibri" charset="0"/>
              </a:rPr>
              <a:t>Ensures a </a:t>
            </a:r>
            <a:r>
              <a:rPr lang="en-US" sz="2200" b="1" dirty="0">
                <a:solidFill>
                  <a:schemeClr val="accent2">
                    <a:lumMod val="50000"/>
                  </a:schemeClr>
                </a:solidFill>
                <a:latin typeface="Calibri" charset="0"/>
                <a:ea typeface="Calibri" charset="0"/>
                <a:cs typeface="Calibri" charset="0"/>
              </a:rPr>
              <a:t>context-appropriate</a:t>
            </a:r>
            <a:r>
              <a:rPr lang="en-US" sz="2200" dirty="0">
                <a:solidFill>
                  <a:schemeClr val="accent2">
                    <a:lumMod val="50000"/>
                  </a:schemeClr>
                </a:solidFill>
                <a:latin typeface="Calibri" charset="0"/>
                <a:ea typeface="Calibri" charset="0"/>
                <a:cs typeface="Calibri" charset="0"/>
              </a:rPr>
              <a:t> industrial policy package which is aligned to national priorities</a:t>
            </a:r>
          </a:p>
        </p:txBody>
      </p:sp>
      <p:sp>
        <p:nvSpPr>
          <p:cNvPr id="31" name="TextBox 4">
            <a:extLst>
              <a:ext uri="{FF2B5EF4-FFF2-40B4-BE49-F238E27FC236}">
                <a16:creationId xmlns="" xmlns:a16="http://schemas.microsoft.com/office/drawing/2014/main" id="{59E4B13A-DB0E-498A-B7AC-A37589E53DE5}"/>
              </a:ext>
            </a:extLst>
          </p:cNvPr>
          <p:cNvSpPr txBox="1"/>
          <p:nvPr/>
        </p:nvSpPr>
        <p:spPr>
          <a:xfrm>
            <a:off x="4152760" y="5134024"/>
            <a:ext cx="914400" cy="646331"/>
          </a:xfrm>
          <a:prstGeom prst="rect">
            <a:avLst/>
          </a:prstGeom>
          <a:noFill/>
        </p:spPr>
        <p:txBody>
          <a:bodyPr wrap="square" rtlCol="0" anchor="ctr">
            <a:spAutoFit/>
          </a:bodyPr>
          <a:lstStyle/>
          <a:p>
            <a:pPr algn="ctr"/>
            <a:r>
              <a:rPr lang="en-US" sz="3600" dirty="0">
                <a:solidFill>
                  <a:schemeClr val="accent2">
                    <a:lumMod val="50000"/>
                  </a:schemeClr>
                </a:solidFill>
                <a:sym typeface="Wingdings"/>
              </a:rPr>
              <a:t></a:t>
            </a:r>
            <a:endParaRPr lang="en-US" sz="3600" dirty="0">
              <a:solidFill>
                <a:schemeClr val="accent2">
                  <a:lumMod val="50000"/>
                </a:schemeClr>
              </a:solidFill>
            </a:endParaRPr>
          </a:p>
        </p:txBody>
      </p:sp>
      <p:sp>
        <p:nvSpPr>
          <p:cNvPr id="32" name="Título 1">
            <a:extLst>
              <a:ext uri="{FF2B5EF4-FFF2-40B4-BE49-F238E27FC236}">
                <a16:creationId xmlns="" xmlns:a16="http://schemas.microsoft.com/office/drawing/2014/main" id="{06BF38C7-06E2-4375-B0FB-665E88AEDF17}"/>
              </a:ext>
            </a:extLst>
          </p:cNvPr>
          <p:cNvSpPr txBox="1">
            <a:spLocks/>
          </p:cNvSpPr>
          <p:nvPr/>
        </p:nvSpPr>
        <p:spPr>
          <a:xfrm>
            <a:off x="-1114601" y="1021620"/>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pPr algn="ctr"/>
            <a:r>
              <a:rPr lang="es-EC" sz="3200" dirty="0" err="1"/>
              <a:t>EQuIP</a:t>
            </a:r>
            <a:r>
              <a:rPr lang="es-EC" sz="3200" dirty="0"/>
              <a:t> 2. Industrial </a:t>
            </a:r>
            <a:r>
              <a:rPr lang="es-EC" sz="3200" dirty="0" err="1"/>
              <a:t>Policy</a:t>
            </a:r>
            <a:r>
              <a:rPr lang="es-EC" sz="3200" dirty="0"/>
              <a:t> </a:t>
            </a:r>
            <a:r>
              <a:rPr lang="es-EC" sz="3200" dirty="0" err="1"/>
              <a:t>Design</a:t>
            </a:r>
            <a:endParaRPr lang="en-US" sz="3200" dirty="0"/>
          </a:p>
        </p:txBody>
      </p:sp>
    </p:spTree>
    <p:extLst>
      <p:ext uri="{BB962C8B-B14F-4D97-AF65-F5344CB8AC3E}">
        <p14:creationId xmlns:p14="http://schemas.microsoft.com/office/powerpoint/2010/main" val="3200035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3">
            <a:extLst>
              <a:ext uri="{FF2B5EF4-FFF2-40B4-BE49-F238E27FC236}">
                <a16:creationId xmlns="" xmlns:a16="http://schemas.microsoft.com/office/drawing/2014/main" id="{CC5C3066-0611-48D3-9C05-2C53D8CACB83}"/>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25</a:t>
            </a:fld>
            <a:endParaRPr lang="en-US" dirty="0"/>
          </a:p>
        </p:txBody>
      </p:sp>
      <p:grpSp>
        <p:nvGrpSpPr>
          <p:cNvPr id="8" name="15 Grupo">
            <a:extLst>
              <a:ext uri="{FF2B5EF4-FFF2-40B4-BE49-F238E27FC236}">
                <a16:creationId xmlns="" xmlns:a16="http://schemas.microsoft.com/office/drawing/2014/main" id="{CE5308FE-8891-40DF-91AB-22BA9CDA88A4}"/>
              </a:ext>
            </a:extLst>
          </p:cNvPr>
          <p:cNvGrpSpPr/>
          <p:nvPr/>
        </p:nvGrpSpPr>
        <p:grpSpPr>
          <a:xfrm>
            <a:off x="175197" y="912452"/>
            <a:ext cx="8869680" cy="4192"/>
            <a:chOff x="360040" y="1052736"/>
            <a:chExt cx="8460432" cy="4192"/>
          </a:xfrm>
        </p:grpSpPr>
        <p:cxnSp>
          <p:nvCxnSpPr>
            <p:cNvPr id="9" name="3 Conector recto">
              <a:extLst>
                <a:ext uri="{FF2B5EF4-FFF2-40B4-BE49-F238E27FC236}">
                  <a16:creationId xmlns="" xmlns:a16="http://schemas.microsoft.com/office/drawing/2014/main" id="{D5E1EE04-C9D9-4AEE-937A-A6AD99178609}"/>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4 Conector recto">
              <a:extLst>
                <a:ext uri="{FF2B5EF4-FFF2-40B4-BE49-F238E27FC236}">
                  <a16:creationId xmlns="" xmlns:a16="http://schemas.microsoft.com/office/drawing/2014/main" id="{EB3A645B-5053-4468-9706-CBD1C802796A}"/>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Título 1">
            <a:extLst>
              <a:ext uri="{FF2B5EF4-FFF2-40B4-BE49-F238E27FC236}">
                <a16:creationId xmlns="" xmlns:a16="http://schemas.microsoft.com/office/drawing/2014/main" id="{B64A7306-207D-4431-85C5-5A6E927A1BFF}"/>
              </a:ext>
            </a:extLst>
          </p:cNvPr>
          <p:cNvSpPr txBox="1">
            <a:spLocks/>
          </p:cNvSpPr>
          <p:nvPr/>
        </p:nvSpPr>
        <p:spPr>
          <a:xfrm>
            <a:off x="-1104746" y="1034836"/>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pPr algn="ctr"/>
            <a:r>
              <a:rPr lang="es-EC" sz="3200" dirty="0" err="1"/>
              <a:t>EQuIP</a:t>
            </a:r>
            <a:r>
              <a:rPr lang="es-EC" sz="3200" dirty="0"/>
              <a:t> 2. Industrial </a:t>
            </a:r>
            <a:r>
              <a:rPr lang="es-EC" sz="3200" dirty="0" err="1"/>
              <a:t>Policy</a:t>
            </a:r>
            <a:r>
              <a:rPr lang="es-EC" sz="3200" dirty="0"/>
              <a:t> </a:t>
            </a:r>
            <a:r>
              <a:rPr lang="es-EC" sz="3200" dirty="0" err="1"/>
              <a:t>Design</a:t>
            </a:r>
            <a:endParaRPr lang="en-US" sz="3200" dirty="0"/>
          </a:p>
        </p:txBody>
      </p:sp>
      <p:grpSp>
        <p:nvGrpSpPr>
          <p:cNvPr id="139" name="Grupo 138">
            <a:extLst>
              <a:ext uri="{FF2B5EF4-FFF2-40B4-BE49-F238E27FC236}">
                <a16:creationId xmlns="" xmlns:a16="http://schemas.microsoft.com/office/drawing/2014/main" id="{A824BA80-D103-414A-AE64-1D8A4DBB4ED4}"/>
              </a:ext>
            </a:extLst>
          </p:cNvPr>
          <p:cNvGrpSpPr/>
          <p:nvPr/>
        </p:nvGrpSpPr>
        <p:grpSpPr>
          <a:xfrm>
            <a:off x="673970" y="2153003"/>
            <a:ext cx="2478562" cy="822960"/>
            <a:chOff x="4659" y="360333"/>
            <a:chExt cx="1889344" cy="1427622"/>
          </a:xfrm>
          <a:noFill/>
        </p:grpSpPr>
        <p:sp>
          <p:nvSpPr>
            <p:cNvPr id="140" name="Rectángulo: esquinas redondeadas 139">
              <a:extLst>
                <a:ext uri="{FF2B5EF4-FFF2-40B4-BE49-F238E27FC236}">
                  <a16:creationId xmlns="" xmlns:a16="http://schemas.microsoft.com/office/drawing/2014/main" id="{5C8E7A10-5410-4BB4-9C5E-713B031C987A}"/>
                </a:ext>
              </a:extLst>
            </p:cNvPr>
            <p:cNvSpPr/>
            <p:nvPr/>
          </p:nvSpPr>
          <p:spPr>
            <a:xfrm>
              <a:off x="4659" y="360333"/>
              <a:ext cx="1889344" cy="1427622"/>
            </a:xfrm>
            <a:prstGeom prst="roundRect">
              <a:avLst>
                <a:gd name="adj" fmla="val 10000"/>
              </a:avLst>
            </a:prstGeom>
            <a:grp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1" name="Rectángulo: esquinas redondeadas 4">
              <a:extLst>
                <a:ext uri="{FF2B5EF4-FFF2-40B4-BE49-F238E27FC236}">
                  <a16:creationId xmlns="" xmlns:a16="http://schemas.microsoft.com/office/drawing/2014/main" id="{2228428F-E289-4171-A70E-AED3E687830B}"/>
                </a:ext>
              </a:extLst>
            </p:cNvPr>
            <p:cNvSpPr txBox="1"/>
            <p:nvPr/>
          </p:nvSpPr>
          <p:spPr>
            <a:xfrm>
              <a:off x="46473" y="402147"/>
              <a:ext cx="1805716" cy="13439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chemeClr val="tx1"/>
                  </a:solidFill>
                  <a:latin typeface="+mn-lt"/>
                </a:rPr>
                <a:t>Link IP to National Development Goals</a:t>
              </a:r>
            </a:p>
          </p:txBody>
        </p:sp>
      </p:grpSp>
      <p:grpSp>
        <p:nvGrpSpPr>
          <p:cNvPr id="142" name="Grupo 141">
            <a:extLst>
              <a:ext uri="{FF2B5EF4-FFF2-40B4-BE49-F238E27FC236}">
                <a16:creationId xmlns="" xmlns:a16="http://schemas.microsoft.com/office/drawing/2014/main" id="{A7ED19C3-0609-4639-B2B3-81FD6A60332E}"/>
              </a:ext>
            </a:extLst>
          </p:cNvPr>
          <p:cNvGrpSpPr/>
          <p:nvPr/>
        </p:nvGrpSpPr>
        <p:grpSpPr>
          <a:xfrm>
            <a:off x="673970" y="3237737"/>
            <a:ext cx="2478562" cy="822960"/>
            <a:chOff x="2261491" y="360333"/>
            <a:chExt cx="1889344" cy="1427622"/>
          </a:xfrm>
        </p:grpSpPr>
        <p:sp>
          <p:nvSpPr>
            <p:cNvPr id="143" name="Rectángulo: esquinas redondeadas 142">
              <a:extLst>
                <a:ext uri="{FF2B5EF4-FFF2-40B4-BE49-F238E27FC236}">
                  <a16:creationId xmlns="" xmlns:a16="http://schemas.microsoft.com/office/drawing/2014/main" id="{59706F06-1D4B-4C8B-BAD7-D63DDC05A2B6}"/>
                </a:ext>
              </a:extLst>
            </p:cNvPr>
            <p:cNvSpPr/>
            <p:nvPr/>
          </p:nvSpPr>
          <p:spPr>
            <a:xfrm>
              <a:off x="2261491" y="360333"/>
              <a:ext cx="1889344" cy="1427622"/>
            </a:xfrm>
            <a:prstGeom prst="roundRect">
              <a:avLst>
                <a:gd name="adj" fmla="val 10000"/>
              </a:avLst>
            </a:prstGeom>
            <a:solidFill>
              <a:schemeClr val="bg1">
                <a:lumMod val="50000"/>
              </a:schemeClr>
            </a:solid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4" name="Rectángulo: esquinas redondeadas 4">
              <a:extLst>
                <a:ext uri="{FF2B5EF4-FFF2-40B4-BE49-F238E27FC236}">
                  <a16:creationId xmlns="" xmlns:a16="http://schemas.microsoft.com/office/drawing/2014/main" id="{AC282CD5-F46B-41B4-9BC3-F3FE5FE8F4C0}"/>
                </a:ext>
              </a:extLst>
            </p:cNvPr>
            <p:cNvSpPr txBox="1"/>
            <p:nvPr/>
          </p:nvSpPr>
          <p:spPr>
            <a:xfrm>
              <a:off x="2303305"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1" kern="1200" dirty="0">
                  <a:solidFill>
                    <a:schemeClr val="bg1"/>
                  </a:solidFill>
                  <a:latin typeface="+mn-lt"/>
                </a:rPr>
                <a:t>Define industrial  policy objectives</a:t>
              </a:r>
            </a:p>
          </p:txBody>
        </p:sp>
      </p:grpSp>
      <p:grpSp>
        <p:nvGrpSpPr>
          <p:cNvPr id="145" name="Grupo 144">
            <a:extLst>
              <a:ext uri="{FF2B5EF4-FFF2-40B4-BE49-F238E27FC236}">
                <a16:creationId xmlns="" xmlns:a16="http://schemas.microsoft.com/office/drawing/2014/main" id="{E33C2D20-CCDD-4390-8918-B2F659ABD7E9}"/>
              </a:ext>
            </a:extLst>
          </p:cNvPr>
          <p:cNvGrpSpPr/>
          <p:nvPr/>
        </p:nvGrpSpPr>
        <p:grpSpPr>
          <a:xfrm>
            <a:off x="673970" y="4371848"/>
            <a:ext cx="2478562" cy="914400"/>
            <a:chOff x="4518323" y="360333"/>
            <a:chExt cx="1889344" cy="1427622"/>
          </a:xfrm>
        </p:grpSpPr>
        <p:sp>
          <p:nvSpPr>
            <p:cNvPr id="146" name="Rectángulo: esquinas redondeadas 145">
              <a:extLst>
                <a:ext uri="{FF2B5EF4-FFF2-40B4-BE49-F238E27FC236}">
                  <a16:creationId xmlns="" xmlns:a16="http://schemas.microsoft.com/office/drawing/2014/main" id="{60A26EF9-D121-4A38-A81F-78A92298A267}"/>
                </a:ext>
              </a:extLst>
            </p:cNvPr>
            <p:cNvSpPr/>
            <p:nvPr/>
          </p:nvSpPr>
          <p:spPr>
            <a:xfrm>
              <a:off x="4518323"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7" name="Rectángulo: esquinas redondeadas 4">
              <a:extLst>
                <a:ext uri="{FF2B5EF4-FFF2-40B4-BE49-F238E27FC236}">
                  <a16:creationId xmlns="" xmlns:a16="http://schemas.microsoft.com/office/drawing/2014/main" id="{F072AC84-5065-4BD6-B0D5-8AFD9A75F503}"/>
                </a:ext>
              </a:extLst>
            </p:cNvPr>
            <p:cNvSpPr txBox="1"/>
            <p:nvPr/>
          </p:nvSpPr>
          <p:spPr>
            <a:xfrm>
              <a:off x="4560137"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Select intervention areas &amp; target groups</a:t>
              </a:r>
            </a:p>
          </p:txBody>
        </p:sp>
      </p:grpSp>
      <p:grpSp>
        <p:nvGrpSpPr>
          <p:cNvPr id="148" name="Grupo 147">
            <a:extLst>
              <a:ext uri="{FF2B5EF4-FFF2-40B4-BE49-F238E27FC236}">
                <a16:creationId xmlns="" xmlns:a16="http://schemas.microsoft.com/office/drawing/2014/main" id="{C3758E7B-2A49-4C03-A2E2-B63AD3889C1C}"/>
              </a:ext>
            </a:extLst>
          </p:cNvPr>
          <p:cNvGrpSpPr/>
          <p:nvPr/>
        </p:nvGrpSpPr>
        <p:grpSpPr>
          <a:xfrm>
            <a:off x="673968" y="5523016"/>
            <a:ext cx="2478562" cy="914400"/>
            <a:chOff x="6775155" y="360333"/>
            <a:chExt cx="1889344" cy="1427622"/>
          </a:xfrm>
        </p:grpSpPr>
        <p:sp>
          <p:nvSpPr>
            <p:cNvPr id="149" name="Rectángulo: esquinas redondeadas 148">
              <a:extLst>
                <a:ext uri="{FF2B5EF4-FFF2-40B4-BE49-F238E27FC236}">
                  <a16:creationId xmlns="" xmlns:a16="http://schemas.microsoft.com/office/drawing/2014/main" id="{81D0BB97-0394-4421-A9F9-9E8EE3473DE7}"/>
                </a:ext>
              </a:extLst>
            </p:cNvPr>
            <p:cNvSpPr/>
            <p:nvPr/>
          </p:nvSpPr>
          <p:spPr>
            <a:xfrm>
              <a:off x="6775155"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0" name="Rectángulo: esquinas redondeadas 4">
              <a:extLst>
                <a:ext uri="{FF2B5EF4-FFF2-40B4-BE49-F238E27FC236}">
                  <a16:creationId xmlns="" xmlns:a16="http://schemas.microsoft.com/office/drawing/2014/main" id="{15658782-DC44-403A-B255-24C97BEA1AE3}"/>
                </a:ext>
              </a:extLst>
            </p:cNvPr>
            <p:cNvSpPr txBox="1"/>
            <p:nvPr/>
          </p:nvSpPr>
          <p:spPr>
            <a:xfrm>
              <a:off x="6816969"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Consider industrial policy instruments</a:t>
              </a:r>
            </a:p>
          </p:txBody>
        </p:sp>
      </p:grpSp>
      <p:sp>
        <p:nvSpPr>
          <p:cNvPr id="151" name="Regelmäßiges Fünfeck 19">
            <a:extLst>
              <a:ext uri="{FF2B5EF4-FFF2-40B4-BE49-F238E27FC236}">
                <a16:creationId xmlns="" xmlns:a16="http://schemas.microsoft.com/office/drawing/2014/main" id="{3496AED2-3BFB-4AB8-8418-A1BE781CCDA1}"/>
              </a:ext>
            </a:extLst>
          </p:cNvPr>
          <p:cNvSpPr/>
          <p:nvPr/>
        </p:nvSpPr>
        <p:spPr>
          <a:xfrm>
            <a:off x="435455" y="2316242"/>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1</a:t>
            </a:r>
          </a:p>
        </p:txBody>
      </p:sp>
      <p:sp>
        <p:nvSpPr>
          <p:cNvPr id="152" name="Regelmäßiges Fünfeck 19">
            <a:extLst>
              <a:ext uri="{FF2B5EF4-FFF2-40B4-BE49-F238E27FC236}">
                <a16:creationId xmlns="" xmlns:a16="http://schemas.microsoft.com/office/drawing/2014/main" id="{37A3E8E3-5BA3-4BD5-9A44-23A4B2D7B173}"/>
              </a:ext>
            </a:extLst>
          </p:cNvPr>
          <p:cNvSpPr/>
          <p:nvPr/>
        </p:nvSpPr>
        <p:spPr>
          <a:xfrm>
            <a:off x="450101" y="3472121"/>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2</a:t>
            </a:r>
          </a:p>
        </p:txBody>
      </p:sp>
      <p:sp>
        <p:nvSpPr>
          <p:cNvPr id="153" name="Regelmäßiges Fünfeck 19">
            <a:extLst>
              <a:ext uri="{FF2B5EF4-FFF2-40B4-BE49-F238E27FC236}">
                <a16:creationId xmlns="" xmlns:a16="http://schemas.microsoft.com/office/drawing/2014/main" id="{C16B6EC0-5433-4E3E-B0CF-92E3BFC23381}"/>
              </a:ext>
            </a:extLst>
          </p:cNvPr>
          <p:cNvSpPr/>
          <p:nvPr/>
        </p:nvSpPr>
        <p:spPr>
          <a:xfrm>
            <a:off x="442313" y="4595321"/>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3</a:t>
            </a:r>
          </a:p>
        </p:txBody>
      </p:sp>
      <p:sp>
        <p:nvSpPr>
          <p:cNvPr id="154" name="Regelmäßiges Fünfeck 19">
            <a:extLst>
              <a:ext uri="{FF2B5EF4-FFF2-40B4-BE49-F238E27FC236}">
                <a16:creationId xmlns="" xmlns:a16="http://schemas.microsoft.com/office/drawing/2014/main" id="{F34465F8-C851-4952-A7D5-C756346F7350}"/>
              </a:ext>
            </a:extLst>
          </p:cNvPr>
          <p:cNvSpPr/>
          <p:nvPr/>
        </p:nvSpPr>
        <p:spPr>
          <a:xfrm>
            <a:off x="418701" y="5773601"/>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4</a:t>
            </a:r>
          </a:p>
        </p:txBody>
      </p:sp>
      <p:grpSp>
        <p:nvGrpSpPr>
          <p:cNvPr id="26" name="Group 45">
            <a:extLst>
              <a:ext uri="{FF2B5EF4-FFF2-40B4-BE49-F238E27FC236}">
                <a16:creationId xmlns="" xmlns:a16="http://schemas.microsoft.com/office/drawing/2014/main" id="{2181EF42-9457-4706-90FB-3CD06FC58F8F}"/>
              </a:ext>
            </a:extLst>
          </p:cNvPr>
          <p:cNvGrpSpPr/>
          <p:nvPr/>
        </p:nvGrpSpPr>
        <p:grpSpPr>
          <a:xfrm>
            <a:off x="2997080" y="3524601"/>
            <a:ext cx="365760" cy="365760"/>
            <a:chOff x="861827" y="5516880"/>
            <a:chExt cx="548640" cy="548640"/>
          </a:xfrm>
        </p:grpSpPr>
        <p:sp>
          <p:nvSpPr>
            <p:cNvPr id="27" name="Oval 43">
              <a:extLst>
                <a:ext uri="{FF2B5EF4-FFF2-40B4-BE49-F238E27FC236}">
                  <a16:creationId xmlns="" xmlns:a16="http://schemas.microsoft.com/office/drawing/2014/main" id="{E6439E22-074B-431F-8404-FC381C50FE82}"/>
                </a:ext>
              </a:extLst>
            </p:cNvPr>
            <p:cNvSpPr/>
            <p:nvPr/>
          </p:nvSpPr>
          <p:spPr>
            <a:xfrm>
              <a:off x="861827" y="551688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44">
              <a:extLst>
                <a:ext uri="{FF2B5EF4-FFF2-40B4-BE49-F238E27FC236}">
                  <a16:creationId xmlns="" xmlns:a16="http://schemas.microsoft.com/office/drawing/2014/main" id="{CFEBBAB3-FB49-4102-895C-C35236E18935}"/>
                </a:ext>
              </a:extLst>
            </p:cNvPr>
            <p:cNvSpPr/>
            <p:nvPr/>
          </p:nvSpPr>
          <p:spPr>
            <a:xfrm rot="5400000">
              <a:off x="1025970" y="5676900"/>
              <a:ext cx="304800" cy="2286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Marcador de contenido 2">
            <a:extLst>
              <a:ext uri="{FF2B5EF4-FFF2-40B4-BE49-F238E27FC236}">
                <a16:creationId xmlns="" xmlns:a16="http://schemas.microsoft.com/office/drawing/2014/main" id="{13DCF1C6-3F2F-4FAF-9C09-A95B6C1CDB6B}"/>
              </a:ext>
            </a:extLst>
          </p:cNvPr>
          <p:cNvSpPr>
            <a:spLocks noGrp="1"/>
          </p:cNvSpPr>
          <p:nvPr>
            <p:ph idx="1"/>
          </p:nvPr>
        </p:nvSpPr>
        <p:spPr>
          <a:xfrm>
            <a:off x="3545059" y="2134109"/>
            <a:ext cx="5443546" cy="3388907"/>
          </a:xfrm>
        </p:spPr>
        <p:txBody>
          <a:bodyPr>
            <a:noAutofit/>
          </a:bodyPr>
          <a:lstStyle/>
          <a:p>
            <a:pPr>
              <a:buFont typeface="Wingdings" panose="05000000000000000000" pitchFamily="2" charset="2"/>
              <a:buChar char="Ø"/>
            </a:pPr>
            <a:r>
              <a:rPr lang="en-US" sz="2200" dirty="0"/>
              <a:t> Consider various policy orientations in multi-stakeholder process</a:t>
            </a:r>
          </a:p>
          <a:p>
            <a:pPr>
              <a:buFont typeface="Wingdings" panose="05000000000000000000" pitchFamily="2" charset="2"/>
              <a:buChar char="Ø"/>
            </a:pPr>
            <a:r>
              <a:rPr lang="en-US" sz="2200" dirty="0"/>
              <a:t> Prioritize key objectives to be pursued (not “shopping list approach”)</a:t>
            </a:r>
          </a:p>
          <a:p>
            <a:pPr>
              <a:buFont typeface="Wingdings" panose="05000000000000000000" pitchFamily="2" charset="2"/>
              <a:buChar char="Ø"/>
            </a:pPr>
            <a:r>
              <a:rPr lang="en-US" sz="2200" dirty="0"/>
              <a:t> Communicate strategic relevance of priorities</a:t>
            </a:r>
          </a:p>
          <a:p>
            <a:pPr>
              <a:buFont typeface="Wingdings" panose="05000000000000000000" pitchFamily="2" charset="2"/>
              <a:buChar char="Ø"/>
            </a:pPr>
            <a:r>
              <a:rPr lang="en-US" sz="2200" dirty="0"/>
              <a:t> Clarify synergies and trade-offs among objectives  </a:t>
            </a:r>
          </a:p>
          <a:p>
            <a:pPr>
              <a:buFont typeface="Wingdings" panose="05000000000000000000" pitchFamily="2" charset="2"/>
              <a:buChar char="Ø"/>
            </a:pPr>
            <a:r>
              <a:rPr lang="en-US" sz="2200" dirty="0"/>
              <a:t> Set concrete quantitative impact targets</a:t>
            </a:r>
          </a:p>
          <a:p>
            <a:pPr>
              <a:buFont typeface="Wingdings" panose="05000000000000000000" pitchFamily="2" charset="2"/>
              <a:buChar char="Ø"/>
            </a:pPr>
            <a:endParaRPr lang="en-US" sz="2200" dirty="0"/>
          </a:p>
          <a:p>
            <a:pPr>
              <a:buFont typeface="Wingdings" panose="05000000000000000000" pitchFamily="2" charset="2"/>
              <a:buChar char="Ø"/>
            </a:pPr>
            <a:endParaRPr lang="en-US" sz="2200" dirty="0"/>
          </a:p>
          <a:p>
            <a:pPr>
              <a:buFont typeface="Wingdings" panose="05000000000000000000" pitchFamily="2" charset="2"/>
              <a:buChar char="Ø"/>
            </a:pPr>
            <a:endParaRPr lang="en-US" sz="2200" dirty="0"/>
          </a:p>
        </p:txBody>
      </p:sp>
      <p:sp>
        <p:nvSpPr>
          <p:cNvPr id="30" name="Marcador de contenido 2">
            <a:extLst>
              <a:ext uri="{FF2B5EF4-FFF2-40B4-BE49-F238E27FC236}">
                <a16:creationId xmlns="" xmlns:a16="http://schemas.microsoft.com/office/drawing/2014/main" id="{8AFA467E-9DC1-4A5D-8A39-5C4C700423CA}"/>
              </a:ext>
            </a:extLst>
          </p:cNvPr>
          <p:cNvSpPr txBox="1">
            <a:spLocks/>
          </p:cNvSpPr>
          <p:nvPr/>
        </p:nvSpPr>
        <p:spPr>
          <a:xfrm>
            <a:off x="4816407" y="5593047"/>
            <a:ext cx="3793019" cy="1223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200" dirty="0">
                <a:solidFill>
                  <a:schemeClr val="accent2">
                    <a:lumMod val="50000"/>
                  </a:schemeClr>
                </a:solidFill>
                <a:latin typeface="Calibri" charset="0"/>
                <a:ea typeface="Calibri" charset="0"/>
                <a:cs typeface="Calibri" charset="0"/>
              </a:rPr>
              <a:t>Ensures </a:t>
            </a:r>
            <a:r>
              <a:rPr lang="en-US" sz="2200" b="1" dirty="0">
                <a:solidFill>
                  <a:schemeClr val="accent2">
                    <a:lumMod val="50000"/>
                  </a:schemeClr>
                </a:solidFill>
                <a:latin typeface="Calibri" charset="0"/>
                <a:ea typeface="Calibri" charset="0"/>
                <a:cs typeface="Calibri" charset="0"/>
              </a:rPr>
              <a:t>objective-oriented </a:t>
            </a:r>
            <a:r>
              <a:rPr lang="en-US" sz="2200" dirty="0">
                <a:solidFill>
                  <a:schemeClr val="accent2">
                    <a:lumMod val="50000"/>
                  </a:schemeClr>
                </a:solidFill>
                <a:latin typeface="Calibri" charset="0"/>
                <a:ea typeface="Calibri" charset="0"/>
                <a:cs typeface="Calibri" charset="0"/>
              </a:rPr>
              <a:t>industrial policy package with clear impact logic</a:t>
            </a:r>
          </a:p>
        </p:txBody>
      </p:sp>
      <p:sp>
        <p:nvSpPr>
          <p:cNvPr id="31" name="TextBox 4">
            <a:extLst>
              <a:ext uri="{FF2B5EF4-FFF2-40B4-BE49-F238E27FC236}">
                <a16:creationId xmlns="" xmlns:a16="http://schemas.microsoft.com/office/drawing/2014/main" id="{59E4B13A-DB0E-498A-B7AC-A37589E53DE5}"/>
              </a:ext>
            </a:extLst>
          </p:cNvPr>
          <p:cNvSpPr txBox="1"/>
          <p:nvPr/>
        </p:nvSpPr>
        <p:spPr>
          <a:xfrm>
            <a:off x="4152760" y="5584196"/>
            <a:ext cx="914400" cy="646331"/>
          </a:xfrm>
          <a:prstGeom prst="rect">
            <a:avLst/>
          </a:prstGeom>
          <a:noFill/>
        </p:spPr>
        <p:txBody>
          <a:bodyPr wrap="square" rtlCol="0" anchor="ctr">
            <a:spAutoFit/>
          </a:bodyPr>
          <a:lstStyle/>
          <a:p>
            <a:pPr algn="ctr"/>
            <a:r>
              <a:rPr lang="en-US" sz="3600" dirty="0">
                <a:solidFill>
                  <a:schemeClr val="accent2">
                    <a:lumMod val="50000"/>
                  </a:schemeClr>
                </a:solidFill>
                <a:sym typeface="Wingdings"/>
              </a:rPr>
              <a:t></a:t>
            </a:r>
            <a:endParaRPr lang="en-US" sz="3600" dirty="0">
              <a:solidFill>
                <a:schemeClr val="accent2">
                  <a:lumMod val="50000"/>
                </a:schemeClr>
              </a:solidFill>
            </a:endParaRPr>
          </a:p>
        </p:txBody>
      </p:sp>
    </p:spTree>
    <p:extLst>
      <p:ext uri="{BB962C8B-B14F-4D97-AF65-F5344CB8AC3E}">
        <p14:creationId xmlns:p14="http://schemas.microsoft.com/office/powerpoint/2010/main" val="354813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26</a:t>
            </a:fld>
            <a:endParaRPr lang="en-US"/>
          </a:p>
        </p:txBody>
      </p:sp>
      <p:grpSp>
        <p:nvGrpSpPr>
          <p:cNvPr id="28" name="15 Grupo">
            <a:extLst>
              <a:ext uri="{FF2B5EF4-FFF2-40B4-BE49-F238E27FC236}">
                <a16:creationId xmlns="" xmlns:a16="http://schemas.microsoft.com/office/drawing/2014/main" id="{CC55DA12-9C6A-4B32-A94E-88016DA96805}"/>
              </a:ext>
            </a:extLst>
          </p:cNvPr>
          <p:cNvGrpSpPr/>
          <p:nvPr/>
        </p:nvGrpSpPr>
        <p:grpSpPr>
          <a:xfrm>
            <a:off x="175197" y="912452"/>
            <a:ext cx="8869680" cy="4192"/>
            <a:chOff x="360040" y="1052736"/>
            <a:chExt cx="8460432" cy="4192"/>
          </a:xfrm>
        </p:grpSpPr>
        <p:cxnSp>
          <p:nvCxnSpPr>
            <p:cNvPr id="29" name="3 Conector recto">
              <a:extLst>
                <a:ext uri="{FF2B5EF4-FFF2-40B4-BE49-F238E27FC236}">
                  <a16:creationId xmlns="" xmlns:a16="http://schemas.microsoft.com/office/drawing/2014/main" id="{19F4D310-09C8-426C-85B9-ABEC928B1783}"/>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4 Conector recto">
              <a:extLst>
                <a:ext uri="{FF2B5EF4-FFF2-40B4-BE49-F238E27FC236}">
                  <a16:creationId xmlns="" xmlns:a16="http://schemas.microsoft.com/office/drawing/2014/main" id="{D4A10BB6-90D7-4323-A3E9-22D7649D8F10}"/>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Rechteck 4">
            <a:extLst>
              <a:ext uri="{FF2B5EF4-FFF2-40B4-BE49-F238E27FC236}">
                <a16:creationId xmlns="" xmlns:a16="http://schemas.microsoft.com/office/drawing/2014/main" id="{3217D7F1-DDE0-46B4-A456-B4566CBF538C}"/>
              </a:ext>
            </a:extLst>
          </p:cNvPr>
          <p:cNvSpPr/>
          <p:nvPr/>
        </p:nvSpPr>
        <p:spPr>
          <a:xfrm>
            <a:off x="461552" y="2129865"/>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p>
        </p:txBody>
      </p:sp>
      <p:sp>
        <p:nvSpPr>
          <p:cNvPr id="32" name="Textfeld 14">
            <a:extLst>
              <a:ext uri="{FF2B5EF4-FFF2-40B4-BE49-F238E27FC236}">
                <a16:creationId xmlns="" xmlns:a16="http://schemas.microsoft.com/office/drawing/2014/main" id="{E823BAAF-E92F-4D20-A9A0-9B4492EB6BAF}"/>
              </a:ext>
            </a:extLst>
          </p:cNvPr>
          <p:cNvSpPr txBox="1"/>
          <p:nvPr/>
        </p:nvSpPr>
        <p:spPr>
          <a:xfrm>
            <a:off x="461552" y="2137367"/>
            <a:ext cx="1951811" cy="849054"/>
          </a:xfrm>
          <a:prstGeom prst="rect">
            <a:avLst/>
          </a:prstGeom>
          <a:solidFill>
            <a:schemeClr val="bg1">
              <a:lumMod val="85000"/>
            </a:schemeClr>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spc="100" dirty="0">
                <a:solidFill>
                  <a:schemeClr val="tx1"/>
                </a:solidFill>
                <a:effectLst/>
                <a:ea typeface="ＭＳ 明朝"/>
                <a:cs typeface="Times New Roman"/>
              </a:rPr>
              <a:t>INCREASE</a:t>
            </a:r>
            <a:endParaRPr lang="de-DE" sz="1200" b="1" spc="100" dirty="0">
              <a:solidFill>
                <a:schemeClr val="tx1"/>
              </a:solidFill>
              <a:effectLst/>
              <a:ea typeface="ＭＳ 明朝"/>
              <a:cs typeface="Times New Roman"/>
            </a:endParaRPr>
          </a:p>
          <a:p>
            <a:pPr algn="ctr">
              <a:spcAft>
                <a:spcPts val="0"/>
              </a:spcAft>
            </a:pPr>
            <a:r>
              <a:rPr lang="en-US" sz="1600" b="1" spc="100" dirty="0">
                <a:solidFill>
                  <a:schemeClr val="tx1"/>
                </a:solidFill>
                <a:effectLst/>
                <a:ea typeface="ＭＳ 明朝"/>
                <a:cs typeface="Times New Roman"/>
              </a:rPr>
              <a:t>PRODUCTIVE ACTIVITIES</a:t>
            </a:r>
            <a:r>
              <a:rPr lang="en-US" sz="1000" b="1" spc="100" dirty="0">
                <a:solidFill>
                  <a:schemeClr val="tx1"/>
                </a:solidFill>
                <a:effectLst/>
                <a:ea typeface="ＭＳ 明朝"/>
                <a:cs typeface="Times New Roman"/>
              </a:rPr>
              <a:t> </a:t>
            </a:r>
            <a:endParaRPr lang="de-DE" sz="1200" b="1" spc="100" dirty="0">
              <a:solidFill>
                <a:schemeClr val="tx1"/>
              </a:solidFill>
              <a:effectLst/>
              <a:ea typeface="ＭＳ 明朝"/>
              <a:cs typeface="Times New Roman"/>
            </a:endParaRPr>
          </a:p>
        </p:txBody>
      </p:sp>
      <p:sp>
        <p:nvSpPr>
          <p:cNvPr id="33" name="Rechteck 15">
            <a:extLst>
              <a:ext uri="{FF2B5EF4-FFF2-40B4-BE49-F238E27FC236}">
                <a16:creationId xmlns="" xmlns:a16="http://schemas.microsoft.com/office/drawing/2014/main" id="{A115169C-E1D0-4B5B-9981-DDE96C424D4A}"/>
              </a:ext>
            </a:extLst>
          </p:cNvPr>
          <p:cNvSpPr/>
          <p:nvPr/>
        </p:nvSpPr>
        <p:spPr>
          <a:xfrm>
            <a:off x="2586116" y="2130275"/>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p>
        </p:txBody>
      </p:sp>
      <p:sp>
        <p:nvSpPr>
          <p:cNvPr id="34" name="Textfeld 16">
            <a:extLst>
              <a:ext uri="{FF2B5EF4-FFF2-40B4-BE49-F238E27FC236}">
                <a16:creationId xmlns="" xmlns:a16="http://schemas.microsoft.com/office/drawing/2014/main" id="{6A8B0C09-2730-426B-BEA1-A030755EB490}"/>
              </a:ext>
            </a:extLst>
          </p:cNvPr>
          <p:cNvSpPr txBox="1"/>
          <p:nvPr/>
        </p:nvSpPr>
        <p:spPr>
          <a:xfrm>
            <a:off x="2586116" y="2130171"/>
            <a:ext cx="1951811" cy="849054"/>
          </a:xfrm>
          <a:prstGeom prst="rect">
            <a:avLst/>
          </a:prstGeom>
          <a:solidFill>
            <a:schemeClr val="bg1">
              <a:lumMod val="85000"/>
            </a:schemeClr>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600" b="1" spc="100">
                <a:solidFill>
                  <a:schemeClr val="bg1"/>
                </a:solidFill>
                <a:effectLst/>
                <a:ea typeface="ＭＳ 明朝"/>
                <a:cs typeface="Times New Roman"/>
              </a:defRPr>
            </a:lvl1pPr>
          </a:lstStyle>
          <a:p>
            <a:r>
              <a:rPr lang="de-DE" dirty="0">
                <a:solidFill>
                  <a:schemeClr val="tx1"/>
                </a:solidFill>
              </a:rPr>
              <a:t>DEEPEN GLOBAL </a:t>
            </a:r>
          </a:p>
          <a:p>
            <a:r>
              <a:rPr lang="de-DE" dirty="0">
                <a:solidFill>
                  <a:schemeClr val="tx1"/>
                </a:solidFill>
              </a:rPr>
              <a:t>MARKET INTEGRATION</a:t>
            </a:r>
          </a:p>
        </p:txBody>
      </p:sp>
      <p:sp>
        <p:nvSpPr>
          <p:cNvPr id="35" name="Rechteck 17">
            <a:extLst>
              <a:ext uri="{FF2B5EF4-FFF2-40B4-BE49-F238E27FC236}">
                <a16:creationId xmlns="" xmlns:a16="http://schemas.microsoft.com/office/drawing/2014/main" id="{75E6C6E4-45B5-4508-A092-EB52B586FCCD}"/>
              </a:ext>
            </a:extLst>
          </p:cNvPr>
          <p:cNvSpPr/>
          <p:nvPr/>
        </p:nvSpPr>
        <p:spPr>
          <a:xfrm>
            <a:off x="4710684" y="2140102"/>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p>
        </p:txBody>
      </p:sp>
      <p:sp>
        <p:nvSpPr>
          <p:cNvPr id="36" name="Textfeld 18">
            <a:extLst>
              <a:ext uri="{FF2B5EF4-FFF2-40B4-BE49-F238E27FC236}">
                <a16:creationId xmlns="" xmlns:a16="http://schemas.microsoft.com/office/drawing/2014/main" id="{E15AC5C6-B3DD-43C0-B8B8-425C91A19174}"/>
              </a:ext>
            </a:extLst>
          </p:cNvPr>
          <p:cNvSpPr txBox="1"/>
          <p:nvPr/>
        </p:nvSpPr>
        <p:spPr>
          <a:xfrm>
            <a:off x="4710684" y="2129761"/>
            <a:ext cx="1951811" cy="84905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algn="ctr">
              <a:spcAft>
                <a:spcPts val="0"/>
              </a:spcAft>
              <a:defRPr spc="100">
                <a:solidFill>
                  <a:srgbClr val="15232D"/>
                </a:solidFill>
                <a:effectLst/>
                <a:latin typeface="American Captain"/>
                <a:ea typeface="ＭＳ 明朝"/>
                <a:cs typeface="Times New Roman"/>
              </a:defRPr>
            </a:lvl1pPr>
          </a:lstStyle>
          <a:p>
            <a:r>
              <a:rPr lang="de-DE" sz="1600" b="1" dirty="0">
                <a:latin typeface="+mn-lt"/>
              </a:rPr>
              <a:t>MAXIMIZE </a:t>
            </a:r>
          </a:p>
          <a:p>
            <a:r>
              <a:rPr lang="de-DE" sz="1600" b="1" dirty="0">
                <a:latin typeface="+mn-lt"/>
              </a:rPr>
              <a:t>DOMESTIC BENEFITS</a:t>
            </a:r>
          </a:p>
        </p:txBody>
      </p:sp>
      <p:sp>
        <p:nvSpPr>
          <p:cNvPr id="37" name="Rechteck 19">
            <a:extLst>
              <a:ext uri="{FF2B5EF4-FFF2-40B4-BE49-F238E27FC236}">
                <a16:creationId xmlns="" xmlns:a16="http://schemas.microsoft.com/office/drawing/2014/main" id="{6A950C88-B70D-4B76-BCF9-0339F07552C0}"/>
              </a:ext>
            </a:extLst>
          </p:cNvPr>
          <p:cNvSpPr/>
          <p:nvPr/>
        </p:nvSpPr>
        <p:spPr>
          <a:xfrm>
            <a:off x="6824234" y="2140469"/>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p>
        </p:txBody>
      </p:sp>
      <p:sp>
        <p:nvSpPr>
          <p:cNvPr id="38" name="Textfeld 20">
            <a:extLst>
              <a:ext uri="{FF2B5EF4-FFF2-40B4-BE49-F238E27FC236}">
                <a16:creationId xmlns="" xmlns:a16="http://schemas.microsoft.com/office/drawing/2014/main" id="{3524ECCA-BE04-43E2-AE6B-E04E7A4CC420}"/>
              </a:ext>
            </a:extLst>
          </p:cNvPr>
          <p:cNvSpPr txBox="1"/>
          <p:nvPr/>
        </p:nvSpPr>
        <p:spPr>
          <a:xfrm>
            <a:off x="6824234" y="2122821"/>
            <a:ext cx="1951811" cy="84905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600" b="1" spc="100">
                <a:solidFill>
                  <a:srgbClr val="15232D"/>
                </a:solidFill>
                <a:effectLst/>
                <a:ea typeface="ＭＳ 明朝"/>
                <a:cs typeface="Times New Roman"/>
              </a:defRPr>
            </a:lvl1pPr>
          </a:lstStyle>
          <a:p>
            <a:r>
              <a:rPr lang="de-DE" dirty="0"/>
              <a:t>GENERATE PRODUCTIVE EMPLOYMENT</a:t>
            </a:r>
          </a:p>
        </p:txBody>
      </p:sp>
      <p:sp>
        <p:nvSpPr>
          <p:cNvPr id="39" name="Rechteck 21">
            <a:extLst>
              <a:ext uri="{FF2B5EF4-FFF2-40B4-BE49-F238E27FC236}">
                <a16:creationId xmlns="" xmlns:a16="http://schemas.microsoft.com/office/drawing/2014/main" id="{1E0E21A5-A989-4FC1-B775-1C204E89BB80}"/>
              </a:ext>
            </a:extLst>
          </p:cNvPr>
          <p:cNvSpPr/>
          <p:nvPr/>
        </p:nvSpPr>
        <p:spPr>
          <a:xfrm>
            <a:off x="461552" y="3088388"/>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p>
        </p:txBody>
      </p:sp>
      <p:sp>
        <p:nvSpPr>
          <p:cNvPr id="40" name="Textfeld 22">
            <a:extLst>
              <a:ext uri="{FF2B5EF4-FFF2-40B4-BE49-F238E27FC236}">
                <a16:creationId xmlns="" xmlns:a16="http://schemas.microsoft.com/office/drawing/2014/main" id="{F146A530-25F3-4EFE-A224-EC2501868DCE}"/>
              </a:ext>
            </a:extLst>
          </p:cNvPr>
          <p:cNvSpPr txBox="1"/>
          <p:nvPr/>
        </p:nvSpPr>
        <p:spPr>
          <a:xfrm>
            <a:off x="461554" y="3064846"/>
            <a:ext cx="1951811" cy="84905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algn="ctr">
              <a:spcAft>
                <a:spcPts val="0"/>
              </a:spcAft>
              <a:defRPr spc="100">
                <a:solidFill>
                  <a:srgbClr val="15232D"/>
                </a:solidFill>
                <a:effectLst/>
                <a:latin typeface="American Captain"/>
                <a:ea typeface="ＭＳ 明朝"/>
                <a:cs typeface="Times New Roman"/>
              </a:defRPr>
            </a:lvl1pPr>
          </a:lstStyle>
          <a:p>
            <a:r>
              <a:rPr lang="de-DE" sz="1600" b="1" dirty="0">
                <a:latin typeface="+mn-lt"/>
              </a:rPr>
              <a:t>IMPROVE QUALITY</a:t>
            </a:r>
          </a:p>
          <a:p>
            <a:r>
              <a:rPr lang="de-DE" sz="1600" b="1" dirty="0">
                <a:latin typeface="+mn-lt"/>
              </a:rPr>
              <a:t>OF EMPLOYMENT</a:t>
            </a:r>
          </a:p>
        </p:txBody>
      </p:sp>
      <p:sp>
        <p:nvSpPr>
          <p:cNvPr id="41" name="Rechteck 23">
            <a:extLst>
              <a:ext uri="{FF2B5EF4-FFF2-40B4-BE49-F238E27FC236}">
                <a16:creationId xmlns="" xmlns:a16="http://schemas.microsoft.com/office/drawing/2014/main" id="{5CA6FDE8-5493-4630-A060-D3A61736A648}"/>
              </a:ext>
            </a:extLst>
          </p:cNvPr>
          <p:cNvSpPr/>
          <p:nvPr/>
        </p:nvSpPr>
        <p:spPr>
          <a:xfrm>
            <a:off x="2586116" y="3064540"/>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p>
        </p:txBody>
      </p:sp>
      <p:sp>
        <p:nvSpPr>
          <p:cNvPr id="42" name="Textfeld 24">
            <a:extLst>
              <a:ext uri="{FF2B5EF4-FFF2-40B4-BE49-F238E27FC236}">
                <a16:creationId xmlns="" xmlns:a16="http://schemas.microsoft.com/office/drawing/2014/main" id="{218F5CE9-641B-4A91-A09C-1373E98E58B2}"/>
              </a:ext>
            </a:extLst>
          </p:cNvPr>
          <p:cNvSpPr txBox="1"/>
          <p:nvPr/>
        </p:nvSpPr>
        <p:spPr>
          <a:xfrm>
            <a:off x="2586118" y="3064436"/>
            <a:ext cx="1951811" cy="84905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spcAft>
                <a:spcPts val="0"/>
              </a:spcAft>
              <a:defRPr sz="1600" b="1" spc="100">
                <a:solidFill>
                  <a:srgbClr val="15232D"/>
                </a:solidFill>
                <a:effectLst/>
                <a:ea typeface="ＭＳ 明朝"/>
                <a:cs typeface="Times New Roman"/>
              </a:defRPr>
            </a:lvl1pPr>
          </a:lstStyle>
          <a:p>
            <a:r>
              <a:rPr lang="de-DE" dirty="0"/>
              <a:t>ENSURE </a:t>
            </a:r>
          </a:p>
          <a:p>
            <a:r>
              <a:rPr lang="de-DE" dirty="0"/>
              <a:t>EQUITABLE PRODUCTION</a:t>
            </a:r>
          </a:p>
        </p:txBody>
      </p:sp>
      <p:sp>
        <p:nvSpPr>
          <p:cNvPr id="43" name="Rechteck 25">
            <a:extLst>
              <a:ext uri="{FF2B5EF4-FFF2-40B4-BE49-F238E27FC236}">
                <a16:creationId xmlns="" xmlns:a16="http://schemas.microsoft.com/office/drawing/2014/main" id="{01644A70-D9BB-482A-ABAB-353FE0B3A074}"/>
              </a:ext>
            </a:extLst>
          </p:cNvPr>
          <p:cNvSpPr/>
          <p:nvPr/>
        </p:nvSpPr>
        <p:spPr>
          <a:xfrm>
            <a:off x="4710684" y="3064130"/>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solidFill>
                <a:srgbClr val="15232D"/>
              </a:solidFill>
            </a:endParaRPr>
          </a:p>
        </p:txBody>
      </p:sp>
      <p:sp>
        <p:nvSpPr>
          <p:cNvPr id="44" name="Textfeld 26">
            <a:extLst>
              <a:ext uri="{FF2B5EF4-FFF2-40B4-BE49-F238E27FC236}">
                <a16:creationId xmlns="" xmlns:a16="http://schemas.microsoft.com/office/drawing/2014/main" id="{C368CBE5-B00B-48A6-BBBF-E9058EC191BE}"/>
              </a:ext>
            </a:extLst>
          </p:cNvPr>
          <p:cNvSpPr txBox="1"/>
          <p:nvPr/>
        </p:nvSpPr>
        <p:spPr>
          <a:xfrm>
            <a:off x="4710684" y="3062609"/>
            <a:ext cx="1951811" cy="84905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600" b="1" spc="100" dirty="0">
                <a:solidFill>
                  <a:srgbClr val="15232D"/>
                </a:solidFill>
                <a:effectLst/>
                <a:ea typeface="ＭＳ 明朝"/>
                <a:cs typeface="Times New Roman"/>
              </a:rPr>
              <a:t>BUILD </a:t>
            </a:r>
          </a:p>
          <a:p>
            <a:pPr algn="ctr">
              <a:spcAft>
                <a:spcPts val="0"/>
              </a:spcAft>
            </a:pPr>
            <a:r>
              <a:rPr lang="de-DE" sz="1600" b="1" spc="100" dirty="0">
                <a:solidFill>
                  <a:srgbClr val="15232D"/>
                </a:solidFill>
                <a:effectLst/>
                <a:ea typeface="ＭＳ 明朝"/>
                <a:cs typeface="Times New Roman"/>
              </a:rPr>
              <a:t>ECONOMIC RESILIENCE</a:t>
            </a:r>
          </a:p>
        </p:txBody>
      </p:sp>
      <p:sp>
        <p:nvSpPr>
          <p:cNvPr id="45" name="Rechteck 27">
            <a:extLst>
              <a:ext uri="{FF2B5EF4-FFF2-40B4-BE49-F238E27FC236}">
                <a16:creationId xmlns="" xmlns:a16="http://schemas.microsoft.com/office/drawing/2014/main" id="{F95626C9-E334-4755-90C0-0A71BC63A49A}"/>
              </a:ext>
            </a:extLst>
          </p:cNvPr>
          <p:cNvSpPr/>
          <p:nvPr/>
        </p:nvSpPr>
        <p:spPr>
          <a:xfrm>
            <a:off x="6824234" y="3064130"/>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p>
        </p:txBody>
      </p:sp>
      <p:sp>
        <p:nvSpPr>
          <p:cNvPr id="46" name="Textfeld 28">
            <a:extLst>
              <a:ext uri="{FF2B5EF4-FFF2-40B4-BE49-F238E27FC236}">
                <a16:creationId xmlns="" xmlns:a16="http://schemas.microsoft.com/office/drawing/2014/main" id="{EF848399-0076-48CB-9643-3E53763C78AF}"/>
              </a:ext>
            </a:extLst>
          </p:cNvPr>
          <p:cNvSpPr txBox="1"/>
          <p:nvPr/>
        </p:nvSpPr>
        <p:spPr>
          <a:xfrm>
            <a:off x="6824234" y="3062609"/>
            <a:ext cx="1951811" cy="84905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600" b="1" spc="100" dirty="0">
                <a:solidFill>
                  <a:srgbClr val="15232D"/>
                </a:solidFill>
                <a:effectLst/>
                <a:ea typeface="ＭＳ 明朝"/>
                <a:cs typeface="Times New Roman"/>
              </a:rPr>
              <a:t>PROMOTE </a:t>
            </a:r>
          </a:p>
          <a:p>
            <a:pPr algn="ctr">
              <a:spcAft>
                <a:spcPts val="0"/>
              </a:spcAft>
            </a:pPr>
            <a:r>
              <a:rPr lang="de-DE" sz="1600" b="1" spc="100" dirty="0">
                <a:solidFill>
                  <a:srgbClr val="15232D"/>
                </a:solidFill>
                <a:effectLst/>
                <a:ea typeface="ＭＳ 明朝"/>
                <a:cs typeface="Times New Roman"/>
              </a:rPr>
              <a:t>SELF-SUFFICIENCY</a:t>
            </a:r>
            <a:endParaRPr lang="de-DE" sz="1200" b="1" spc="100" dirty="0">
              <a:solidFill>
                <a:srgbClr val="15232D"/>
              </a:solidFill>
              <a:effectLst/>
              <a:ea typeface="ＭＳ 明朝"/>
              <a:cs typeface="Times New Roman"/>
            </a:endParaRPr>
          </a:p>
        </p:txBody>
      </p:sp>
      <p:sp>
        <p:nvSpPr>
          <p:cNvPr id="47" name="Rechteck 29">
            <a:extLst>
              <a:ext uri="{FF2B5EF4-FFF2-40B4-BE49-F238E27FC236}">
                <a16:creationId xmlns="" xmlns:a16="http://schemas.microsoft.com/office/drawing/2014/main" id="{1CF2FACE-BEDD-4854-9FF9-3FFB95199EA5}"/>
              </a:ext>
            </a:extLst>
          </p:cNvPr>
          <p:cNvSpPr/>
          <p:nvPr/>
        </p:nvSpPr>
        <p:spPr>
          <a:xfrm>
            <a:off x="2586118" y="4011330"/>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p>
        </p:txBody>
      </p:sp>
      <p:sp>
        <p:nvSpPr>
          <p:cNvPr id="48" name="Textfeld 30">
            <a:extLst>
              <a:ext uri="{FF2B5EF4-FFF2-40B4-BE49-F238E27FC236}">
                <a16:creationId xmlns="" xmlns:a16="http://schemas.microsoft.com/office/drawing/2014/main" id="{510187DE-A14D-489B-A229-65394FCB064D}"/>
              </a:ext>
            </a:extLst>
          </p:cNvPr>
          <p:cNvSpPr txBox="1"/>
          <p:nvPr/>
        </p:nvSpPr>
        <p:spPr>
          <a:xfrm>
            <a:off x="2586117" y="4002036"/>
            <a:ext cx="1951811" cy="84905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600" b="1" spc="100" dirty="0">
                <a:solidFill>
                  <a:srgbClr val="15232D"/>
                </a:solidFill>
                <a:effectLst/>
                <a:ea typeface="ＭＳ 明朝"/>
                <a:cs typeface="Times New Roman"/>
              </a:rPr>
              <a:t>IMPROVE </a:t>
            </a:r>
          </a:p>
          <a:p>
            <a:pPr algn="ctr">
              <a:spcAft>
                <a:spcPts val="0"/>
              </a:spcAft>
            </a:pPr>
            <a:r>
              <a:rPr lang="de-DE" sz="1600" b="1" spc="100" dirty="0">
                <a:solidFill>
                  <a:srgbClr val="15232D"/>
                </a:solidFill>
                <a:effectLst/>
                <a:ea typeface="ＭＳ 明朝"/>
                <a:cs typeface="Times New Roman"/>
              </a:rPr>
              <a:t>RESOURCE-EFFICIENCY</a:t>
            </a:r>
            <a:r>
              <a:rPr lang="en-US" sz="1000" b="1" spc="100" dirty="0">
                <a:solidFill>
                  <a:srgbClr val="15232D"/>
                </a:solidFill>
                <a:effectLst/>
                <a:ea typeface="ＭＳ 明朝"/>
                <a:cs typeface="Times New Roman"/>
              </a:rPr>
              <a:t> </a:t>
            </a:r>
            <a:endParaRPr lang="de-DE" sz="1200" b="1" spc="100" dirty="0">
              <a:solidFill>
                <a:srgbClr val="15232D"/>
              </a:solidFill>
              <a:effectLst/>
              <a:ea typeface="ＭＳ 明朝"/>
              <a:cs typeface="Times New Roman"/>
            </a:endParaRPr>
          </a:p>
        </p:txBody>
      </p:sp>
      <p:sp>
        <p:nvSpPr>
          <p:cNvPr id="49" name="Rechteck 31">
            <a:extLst>
              <a:ext uri="{FF2B5EF4-FFF2-40B4-BE49-F238E27FC236}">
                <a16:creationId xmlns="" xmlns:a16="http://schemas.microsoft.com/office/drawing/2014/main" id="{C9DC8E30-A1A8-42C8-B158-C9D0E57D6BEA}"/>
              </a:ext>
            </a:extLst>
          </p:cNvPr>
          <p:cNvSpPr/>
          <p:nvPr/>
        </p:nvSpPr>
        <p:spPr>
          <a:xfrm>
            <a:off x="4710684" y="4006948"/>
            <a:ext cx="1951811" cy="849562"/>
          </a:xfrm>
          <a:prstGeom prst="rect">
            <a:avLst/>
          </a:prstGeom>
          <a:solidFill>
            <a:srgbClr val="D7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600" b="1" dirty="0"/>
          </a:p>
        </p:txBody>
      </p:sp>
      <p:sp>
        <p:nvSpPr>
          <p:cNvPr id="50" name="Textfeld 32">
            <a:extLst>
              <a:ext uri="{FF2B5EF4-FFF2-40B4-BE49-F238E27FC236}">
                <a16:creationId xmlns="" xmlns:a16="http://schemas.microsoft.com/office/drawing/2014/main" id="{9E1F000B-BB05-4D7B-A887-979D09828895}"/>
              </a:ext>
            </a:extLst>
          </p:cNvPr>
          <p:cNvSpPr txBox="1"/>
          <p:nvPr/>
        </p:nvSpPr>
        <p:spPr>
          <a:xfrm>
            <a:off x="4710684" y="4006844"/>
            <a:ext cx="1951811" cy="84905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spc="100" dirty="0">
                <a:solidFill>
                  <a:srgbClr val="15232D"/>
                </a:solidFill>
                <a:effectLst/>
                <a:ea typeface="ＭＳ 明朝"/>
                <a:cs typeface="Times New Roman"/>
              </a:rPr>
              <a:t>REDUCE</a:t>
            </a:r>
          </a:p>
          <a:p>
            <a:pPr algn="ctr">
              <a:spcAft>
                <a:spcPts val="0"/>
              </a:spcAft>
            </a:pPr>
            <a:r>
              <a:rPr lang="en-US" sz="1600" b="1" spc="100" dirty="0">
                <a:solidFill>
                  <a:srgbClr val="15232D"/>
                </a:solidFill>
                <a:effectLst/>
                <a:ea typeface="ＭＳ 明朝"/>
                <a:cs typeface="Times New Roman"/>
              </a:rPr>
              <a:t>POLLUTION</a:t>
            </a:r>
          </a:p>
        </p:txBody>
      </p:sp>
      <p:sp>
        <p:nvSpPr>
          <p:cNvPr id="51" name="Content Placeholder 2"/>
          <p:cNvSpPr>
            <a:spLocks noGrp="1"/>
          </p:cNvSpPr>
          <p:nvPr>
            <p:ph sz="quarter" idx="4294967295"/>
          </p:nvPr>
        </p:nvSpPr>
        <p:spPr>
          <a:xfrm>
            <a:off x="408225" y="5340496"/>
            <a:ext cx="8323163" cy="1470401"/>
          </a:xfrm>
          <a:prstGeom prst="rect">
            <a:avLst/>
          </a:prstGeom>
        </p:spPr>
        <p:txBody>
          <a:bodyPr>
            <a:normAutofit/>
          </a:bodyPr>
          <a:lstStyle/>
          <a:p>
            <a:pPr lvl="0"/>
            <a:r>
              <a:rPr lang="en-US" sz="2400" dirty="0" err="1"/>
              <a:t>EQuIP</a:t>
            </a:r>
            <a:r>
              <a:rPr lang="en-US" sz="2400" dirty="0"/>
              <a:t>: There is no single “right” IP objective!</a:t>
            </a:r>
          </a:p>
          <a:p>
            <a:pPr lvl="0"/>
            <a:r>
              <a:rPr lang="en-US" sz="2400" dirty="0"/>
              <a:t>Objectives have to be defined on the basis of national context and will shape the structural transformation pattern</a:t>
            </a:r>
          </a:p>
          <a:p>
            <a:pPr marL="457200" lvl="1" indent="0">
              <a:buNone/>
            </a:pPr>
            <a:endParaRPr lang="en-US" dirty="0"/>
          </a:p>
        </p:txBody>
      </p:sp>
      <p:sp>
        <p:nvSpPr>
          <p:cNvPr id="52" name="Title 1">
            <a:extLst>
              <a:ext uri="{FF2B5EF4-FFF2-40B4-BE49-F238E27FC236}">
                <a16:creationId xmlns="" xmlns:a16="http://schemas.microsoft.com/office/drawing/2014/main" id="{8A40D0E4-C91C-456F-A4F5-CF9F8DB8A4A3}"/>
              </a:ext>
            </a:extLst>
          </p:cNvPr>
          <p:cNvSpPr txBox="1">
            <a:spLocks/>
          </p:cNvSpPr>
          <p:nvPr/>
        </p:nvSpPr>
        <p:spPr>
          <a:xfrm>
            <a:off x="377946" y="1028223"/>
            <a:ext cx="7886700" cy="89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n-US" sz="3200" dirty="0" err="1"/>
              <a:t>EQuIP</a:t>
            </a:r>
            <a:r>
              <a:rPr lang="en-US" sz="3200" dirty="0"/>
              <a:t> examples of IP objectives</a:t>
            </a:r>
          </a:p>
        </p:txBody>
      </p:sp>
    </p:spTree>
    <p:extLst>
      <p:ext uri="{BB962C8B-B14F-4D97-AF65-F5344CB8AC3E}">
        <p14:creationId xmlns:p14="http://schemas.microsoft.com/office/powerpoint/2010/main" val="2160227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3">
            <a:extLst>
              <a:ext uri="{FF2B5EF4-FFF2-40B4-BE49-F238E27FC236}">
                <a16:creationId xmlns="" xmlns:a16="http://schemas.microsoft.com/office/drawing/2014/main" id="{CC5C3066-0611-48D3-9C05-2C53D8CACB83}"/>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27</a:t>
            </a:fld>
            <a:endParaRPr lang="en-US" dirty="0"/>
          </a:p>
        </p:txBody>
      </p:sp>
      <p:grpSp>
        <p:nvGrpSpPr>
          <p:cNvPr id="8" name="15 Grupo">
            <a:extLst>
              <a:ext uri="{FF2B5EF4-FFF2-40B4-BE49-F238E27FC236}">
                <a16:creationId xmlns="" xmlns:a16="http://schemas.microsoft.com/office/drawing/2014/main" id="{CE5308FE-8891-40DF-91AB-22BA9CDA88A4}"/>
              </a:ext>
            </a:extLst>
          </p:cNvPr>
          <p:cNvGrpSpPr/>
          <p:nvPr/>
        </p:nvGrpSpPr>
        <p:grpSpPr>
          <a:xfrm>
            <a:off x="175197" y="912452"/>
            <a:ext cx="8869680" cy="4192"/>
            <a:chOff x="360040" y="1052736"/>
            <a:chExt cx="8460432" cy="4192"/>
          </a:xfrm>
        </p:grpSpPr>
        <p:cxnSp>
          <p:nvCxnSpPr>
            <p:cNvPr id="9" name="3 Conector recto">
              <a:extLst>
                <a:ext uri="{FF2B5EF4-FFF2-40B4-BE49-F238E27FC236}">
                  <a16:creationId xmlns="" xmlns:a16="http://schemas.microsoft.com/office/drawing/2014/main" id="{D5E1EE04-C9D9-4AEE-937A-A6AD99178609}"/>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4 Conector recto">
              <a:extLst>
                <a:ext uri="{FF2B5EF4-FFF2-40B4-BE49-F238E27FC236}">
                  <a16:creationId xmlns="" xmlns:a16="http://schemas.microsoft.com/office/drawing/2014/main" id="{EB3A645B-5053-4468-9706-CBD1C802796A}"/>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Título 1">
            <a:extLst>
              <a:ext uri="{FF2B5EF4-FFF2-40B4-BE49-F238E27FC236}">
                <a16:creationId xmlns="" xmlns:a16="http://schemas.microsoft.com/office/drawing/2014/main" id="{B64A7306-207D-4431-85C5-5A6E927A1BFF}"/>
              </a:ext>
            </a:extLst>
          </p:cNvPr>
          <p:cNvSpPr txBox="1">
            <a:spLocks/>
          </p:cNvSpPr>
          <p:nvPr/>
        </p:nvSpPr>
        <p:spPr>
          <a:xfrm>
            <a:off x="-1104746" y="1034836"/>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pPr algn="ctr"/>
            <a:r>
              <a:rPr lang="es-EC" sz="3200" dirty="0" err="1"/>
              <a:t>EQuIP</a:t>
            </a:r>
            <a:r>
              <a:rPr lang="es-EC" sz="3200" dirty="0"/>
              <a:t> 2. Industrial </a:t>
            </a:r>
            <a:r>
              <a:rPr lang="es-EC" sz="3200" dirty="0" err="1"/>
              <a:t>Policy</a:t>
            </a:r>
            <a:r>
              <a:rPr lang="es-EC" sz="3200" dirty="0"/>
              <a:t> </a:t>
            </a:r>
            <a:r>
              <a:rPr lang="es-EC" sz="3200" dirty="0" err="1"/>
              <a:t>Design</a:t>
            </a:r>
            <a:endParaRPr lang="en-US" sz="3200" dirty="0"/>
          </a:p>
        </p:txBody>
      </p:sp>
      <p:grpSp>
        <p:nvGrpSpPr>
          <p:cNvPr id="139" name="Grupo 138">
            <a:extLst>
              <a:ext uri="{FF2B5EF4-FFF2-40B4-BE49-F238E27FC236}">
                <a16:creationId xmlns="" xmlns:a16="http://schemas.microsoft.com/office/drawing/2014/main" id="{A824BA80-D103-414A-AE64-1D8A4DBB4ED4}"/>
              </a:ext>
            </a:extLst>
          </p:cNvPr>
          <p:cNvGrpSpPr/>
          <p:nvPr/>
        </p:nvGrpSpPr>
        <p:grpSpPr>
          <a:xfrm>
            <a:off x="631775" y="2293677"/>
            <a:ext cx="2478562" cy="822960"/>
            <a:chOff x="4659" y="360333"/>
            <a:chExt cx="1889344" cy="1427622"/>
          </a:xfrm>
          <a:noFill/>
        </p:grpSpPr>
        <p:sp>
          <p:nvSpPr>
            <p:cNvPr id="140" name="Rectángulo: esquinas redondeadas 139">
              <a:extLst>
                <a:ext uri="{FF2B5EF4-FFF2-40B4-BE49-F238E27FC236}">
                  <a16:creationId xmlns="" xmlns:a16="http://schemas.microsoft.com/office/drawing/2014/main" id="{5C8E7A10-5410-4BB4-9C5E-713B031C987A}"/>
                </a:ext>
              </a:extLst>
            </p:cNvPr>
            <p:cNvSpPr/>
            <p:nvPr/>
          </p:nvSpPr>
          <p:spPr>
            <a:xfrm>
              <a:off x="4659" y="360333"/>
              <a:ext cx="1889344" cy="1427622"/>
            </a:xfrm>
            <a:prstGeom prst="roundRect">
              <a:avLst>
                <a:gd name="adj" fmla="val 10000"/>
              </a:avLst>
            </a:prstGeom>
            <a:grp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1" name="Rectángulo: esquinas redondeadas 4">
              <a:extLst>
                <a:ext uri="{FF2B5EF4-FFF2-40B4-BE49-F238E27FC236}">
                  <a16:creationId xmlns="" xmlns:a16="http://schemas.microsoft.com/office/drawing/2014/main" id="{2228428F-E289-4171-A70E-AED3E687830B}"/>
                </a:ext>
              </a:extLst>
            </p:cNvPr>
            <p:cNvSpPr txBox="1"/>
            <p:nvPr/>
          </p:nvSpPr>
          <p:spPr>
            <a:xfrm>
              <a:off x="46473" y="402147"/>
              <a:ext cx="1805716" cy="13439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chemeClr val="tx1"/>
                  </a:solidFill>
                  <a:latin typeface="+mn-lt"/>
                </a:rPr>
                <a:t>Link IP to National Development Goals</a:t>
              </a:r>
            </a:p>
          </p:txBody>
        </p:sp>
      </p:grpSp>
      <p:grpSp>
        <p:nvGrpSpPr>
          <p:cNvPr id="142" name="Grupo 141">
            <a:extLst>
              <a:ext uri="{FF2B5EF4-FFF2-40B4-BE49-F238E27FC236}">
                <a16:creationId xmlns="" xmlns:a16="http://schemas.microsoft.com/office/drawing/2014/main" id="{A7ED19C3-0609-4639-B2B3-81FD6A60332E}"/>
              </a:ext>
            </a:extLst>
          </p:cNvPr>
          <p:cNvGrpSpPr/>
          <p:nvPr/>
        </p:nvGrpSpPr>
        <p:grpSpPr>
          <a:xfrm>
            <a:off x="631775" y="3378411"/>
            <a:ext cx="2478562" cy="822960"/>
            <a:chOff x="2261491" y="360333"/>
            <a:chExt cx="1889344" cy="1427622"/>
          </a:xfrm>
        </p:grpSpPr>
        <p:sp>
          <p:nvSpPr>
            <p:cNvPr id="143" name="Rectángulo: esquinas redondeadas 142">
              <a:extLst>
                <a:ext uri="{FF2B5EF4-FFF2-40B4-BE49-F238E27FC236}">
                  <a16:creationId xmlns="" xmlns:a16="http://schemas.microsoft.com/office/drawing/2014/main" id="{59706F06-1D4B-4C8B-BAD7-D63DDC05A2B6}"/>
                </a:ext>
              </a:extLst>
            </p:cNvPr>
            <p:cNvSpPr/>
            <p:nvPr/>
          </p:nvSpPr>
          <p:spPr>
            <a:xfrm>
              <a:off x="2261491"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4" name="Rectángulo: esquinas redondeadas 4">
              <a:extLst>
                <a:ext uri="{FF2B5EF4-FFF2-40B4-BE49-F238E27FC236}">
                  <a16:creationId xmlns="" xmlns:a16="http://schemas.microsoft.com/office/drawing/2014/main" id="{AC282CD5-F46B-41B4-9BC3-F3FE5FE8F4C0}"/>
                </a:ext>
              </a:extLst>
            </p:cNvPr>
            <p:cNvSpPr txBox="1"/>
            <p:nvPr/>
          </p:nvSpPr>
          <p:spPr>
            <a:xfrm>
              <a:off x="2303305"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Define industrial   policy objectives</a:t>
              </a:r>
            </a:p>
          </p:txBody>
        </p:sp>
      </p:grpSp>
      <p:grpSp>
        <p:nvGrpSpPr>
          <p:cNvPr id="145" name="Grupo 144">
            <a:extLst>
              <a:ext uri="{FF2B5EF4-FFF2-40B4-BE49-F238E27FC236}">
                <a16:creationId xmlns="" xmlns:a16="http://schemas.microsoft.com/office/drawing/2014/main" id="{E33C2D20-CCDD-4390-8918-B2F659ABD7E9}"/>
              </a:ext>
            </a:extLst>
          </p:cNvPr>
          <p:cNvGrpSpPr/>
          <p:nvPr/>
        </p:nvGrpSpPr>
        <p:grpSpPr>
          <a:xfrm>
            <a:off x="631775" y="4512522"/>
            <a:ext cx="2478562" cy="914400"/>
            <a:chOff x="4518323" y="360333"/>
            <a:chExt cx="1889344" cy="1427622"/>
          </a:xfrm>
        </p:grpSpPr>
        <p:sp>
          <p:nvSpPr>
            <p:cNvPr id="146" name="Rectángulo: esquinas redondeadas 145">
              <a:extLst>
                <a:ext uri="{FF2B5EF4-FFF2-40B4-BE49-F238E27FC236}">
                  <a16:creationId xmlns="" xmlns:a16="http://schemas.microsoft.com/office/drawing/2014/main" id="{60A26EF9-D121-4A38-A81F-78A92298A267}"/>
                </a:ext>
              </a:extLst>
            </p:cNvPr>
            <p:cNvSpPr/>
            <p:nvPr/>
          </p:nvSpPr>
          <p:spPr>
            <a:xfrm>
              <a:off x="4518323" y="360333"/>
              <a:ext cx="1889344" cy="1427622"/>
            </a:xfrm>
            <a:prstGeom prst="roundRect">
              <a:avLst>
                <a:gd name="adj" fmla="val 10000"/>
              </a:avLst>
            </a:prstGeom>
            <a:solidFill>
              <a:schemeClr val="bg1">
                <a:lumMod val="50000"/>
              </a:schemeClr>
            </a:solid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7" name="Rectángulo: esquinas redondeadas 4">
              <a:extLst>
                <a:ext uri="{FF2B5EF4-FFF2-40B4-BE49-F238E27FC236}">
                  <a16:creationId xmlns="" xmlns:a16="http://schemas.microsoft.com/office/drawing/2014/main" id="{F072AC84-5065-4BD6-B0D5-8AFD9A75F503}"/>
                </a:ext>
              </a:extLst>
            </p:cNvPr>
            <p:cNvSpPr txBox="1"/>
            <p:nvPr/>
          </p:nvSpPr>
          <p:spPr>
            <a:xfrm>
              <a:off x="4560137"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1" kern="1200" dirty="0">
                  <a:solidFill>
                    <a:schemeClr val="bg1"/>
                  </a:solidFill>
                  <a:latin typeface="+mn-lt"/>
                </a:rPr>
                <a:t>Select intervention areas &amp; target groups</a:t>
              </a:r>
            </a:p>
          </p:txBody>
        </p:sp>
      </p:grpSp>
      <p:grpSp>
        <p:nvGrpSpPr>
          <p:cNvPr id="148" name="Grupo 147">
            <a:extLst>
              <a:ext uri="{FF2B5EF4-FFF2-40B4-BE49-F238E27FC236}">
                <a16:creationId xmlns="" xmlns:a16="http://schemas.microsoft.com/office/drawing/2014/main" id="{C3758E7B-2A49-4C03-A2E2-B63AD3889C1C}"/>
              </a:ext>
            </a:extLst>
          </p:cNvPr>
          <p:cNvGrpSpPr/>
          <p:nvPr/>
        </p:nvGrpSpPr>
        <p:grpSpPr>
          <a:xfrm>
            <a:off x="631773" y="5663690"/>
            <a:ext cx="2478562" cy="914400"/>
            <a:chOff x="6775155" y="360333"/>
            <a:chExt cx="1889344" cy="1427622"/>
          </a:xfrm>
        </p:grpSpPr>
        <p:sp>
          <p:nvSpPr>
            <p:cNvPr id="149" name="Rectángulo: esquinas redondeadas 148">
              <a:extLst>
                <a:ext uri="{FF2B5EF4-FFF2-40B4-BE49-F238E27FC236}">
                  <a16:creationId xmlns="" xmlns:a16="http://schemas.microsoft.com/office/drawing/2014/main" id="{81D0BB97-0394-4421-A9F9-9E8EE3473DE7}"/>
                </a:ext>
              </a:extLst>
            </p:cNvPr>
            <p:cNvSpPr/>
            <p:nvPr/>
          </p:nvSpPr>
          <p:spPr>
            <a:xfrm>
              <a:off x="6775155"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0" name="Rectángulo: esquinas redondeadas 4">
              <a:extLst>
                <a:ext uri="{FF2B5EF4-FFF2-40B4-BE49-F238E27FC236}">
                  <a16:creationId xmlns="" xmlns:a16="http://schemas.microsoft.com/office/drawing/2014/main" id="{15658782-DC44-403A-B255-24C97BEA1AE3}"/>
                </a:ext>
              </a:extLst>
            </p:cNvPr>
            <p:cNvSpPr txBox="1"/>
            <p:nvPr/>
          </p:nvSpPr>
          <p:spPr>
            <a:xfrm>
              <a:off x="6816969"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Consider industrial policy instruments</a:t>
              </a:r>
            </a:p>
          </p:txBody>
        </p:sp>
      </p:grpSp>
      <p:sp>
        <p:nvSpPr>
          <p:cNvPr id="151" name="Regelmäßiges Fünfeck 19">
            <a:extLst>
              <a:ext uri="{FF2B5EF4-FFF2-40B4-BE49-F238E27FC236}">
                <a16:creationId xmlns="" xmlns:a16="http://schemas.microsoft.com/office/drawing/2014/main" id="{3496AED2-3BFB-4AB8-8418-A1BE781CCDA1}"/>
              </a:ext>
            </a:extLst>
          </p:cNvPr>
          <p:cNvSpPr/>
          <p:nvPr/>
        </p:nvSpPr>
        <p:spPr>
          <a:xfrm>
            <a:off x="393260" y="2456916"/>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1</a:t>
            </a:r>
          </a:p>
        </p:txBody>
      </p:sp>
      <p:sp>
        <p:nvSpPr>
          <p:cNvPr id="152" name="Regelmäßiges Fünfeck 19">
            <a:extLst>
              <a:ext uri="{FF2B5EF4-FFF2-40B4-BE49-F238E27FC236}">
                <a16:creationId xmlns="" xmlns:a16="http://schemas.microsoft.com/office/drawing/2014/main" id="{37A3E8E3-5BA3-4BD5-9A44-23A4B2D7B173}"/>
              </a:ext>
            </a:extLst>
          </p:cNvPr>
          <p:cNvSpPr/>
          <p:nvPr/>
        </p:nvSpPr>
        <p:spPr>
          <a:xfrm>
            <a:off x="407906" y="3570591"/>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2</a:t>
            </a:r>
          </a:p>
        </p:txBody>
      </p:sp>
      <p:sp>
        <p:nvSpPr>
          <p:cNvPr id="153" name="Regelmäßiges Fünfeck 19">
            <a:extLst>
              <a:ext uri="{FF2B5EF4-FFF2-40B4-BE49-F238E27FC236}">
                <a16:creationId xmlns="" xmlns:a16="http://schemas.microsoft.com/office/drawing/2014/main" id="{C16B6EC0-5433-4E3E-B0CF-92E3BFC23381}"/>
              </a:ext>
            </a:extLst>
          </p:cNvPr>
          <p:cNvSpPr/>
          <p:nvPr/>
        </p:nvSpPr>
        <p:spPr>
          <a:xfrm>
            <a:off x="400118" y="4735995"/>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3</a:t>
            </a:r>
          </a:p>
        </p:txBody>
      </p:sp>
      <p:sp>
        <p:nvSpPr>
          <p:cNvPr id="154" name="Regelmäßiges Fünfeck 19">
            <a:extLst>
              <a:ext uri="{FF2B5EF4-FFF2-40B4-BE49-F238E27FC236}">
                <a16:creationId xmlns="" xmlns:a16="http://schemas.microsoft.com/office/drawing/2014/main" id="{F34465F8-C851-4952-A7D5-C756346F7350}"/>
              </a:ext>
            </a:extLst>
          </p:cNvPr>
          <p:cNvSpPr/>
          <p:nvPr/>
        </p:nvSpPr>
        <p:spPr>
          <a:xfrm>
            <a:off x="376506" y="5886139"/>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4</a:t>
            </a:r>
          </a:p>
        </p:txBody>
      </p:sp>
      <p:grpSp>
        <p:nvGrpSpPr>
          <p:cNvPr id="26" name="Group 45">
            <a:extLst>
              <a:ext uri="{FF2B5EF4-FFF2-40B4-BE49-F238E27FC236}">
                <a16:creationId xmlns="" xmlns:a16="http://schemas.microsoft.com/office/drawing/2014/main" id="{01225690-DC07-4594-9240-33EA603BEE56}"/>
              </a:ext>
            </a:extLst>
          </p:cNvPr>
          <p:cNvGrpSpPr/>
          <p:nvPr/>
        </p:nvGrpSpPr>
        <p:grpSpPr>
          <a:xfrm>
            <a:off x="2954885" y="4775619"/>
            <a:ext cx="365760" cy="365760"/>
            <a:chOff x="861827" y="5516880"/>
            <a:chExt cx="548640" cy="548640"/>
          </a:xfrm>
        </p:grpSpPr>
        <p:sp>
          <p:nvSpPr>
            <p:cNvPr id="27" name="Oval 43">
              <a:extLst>
                <a:ext uri="{FF2B5EF4-FFF2-40B4-BE49-F238E27FC236}">
                  <a16:creationId xmlns="" xmlns:a16="http://schemas.microsoft.com/office/drawing/2014/main" id="{FDCCE7AF-ECF1-43C8-BAEB-48458A5CDE30}"/>
                </a:ext>
              </a:extLst>
            </p:cNvPr>
            <p:cNvSpPr/>
            <p:nvPr/>
          </p:nvSpPr>
          <p:spPr>
            <a:xfrm>
              <a:off x="861827" y="551688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44">
              <a:extLst>
                <a:ext uri="{FF2B5EF4-FFF2-40B4-BE49-F238E27FC236}">
                  <a16:creationId xmlns="" xmlns:a16="http://schemas.microsoft.com/office/drawing/2014/main" id="{ACD9113B-79C8-440A-9691-21FB689D2921}"/>
                </a:ext>
              </a:extLst>
            </p:cNvPr>
            <p:cNvSpPr/>
            <p:nvPr/>
          </p:nvSpPr>
          <p:spPr>
            <a:xfrm rot="5400000">
              <a:off x="1025970" y="5676900"/>
              <a:ext cx="304800" cy="2286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Marcador de contenido 2">
            <a:extLst>
              <a:ext uri="{FF2B5EF4-FFF2-40B4-BE49-F238E27FC236}">
                <a16:creationId xmlns="" xmlns:a16="http://schemas.microsoft.com/office/drawing/2014/main" id="{13DCF1C6-3F2F-4FAF-9C09-A95B6C1CDB6B}"/>
              </a:ext>
            </a:extLst>
          </p:cNvPr>
          <p:cNvSpPr>
            <a:spLocks noGrp="1"/>
          </p:cNvSpPr>
          <p:nvPr>
            <p:ph idx="1"/>
          </p:nvPr>
        </p:nvSpPr>
        <p:spPr>
          <a:xfrm>
            <a:off x="3671668" y="2288857"/>
            <a:ext cx="5345073" cy="3388907"/>
          </a:xfrm>
        </p:spPr>
        <p:txBody>
          <a:bodyPr>
            <a:noAutofit/>
          </a:bodyPr>
          <a:lstStyle/>
          <a:p>
            <a:pPr>
              <a:buFont typeface="Wingdings" panose="05000000000000000000" pitchFamily="2" charset="2"/>
              <a:buChar char="Ø"/>
            </a:pPr>
            <a:r>
              <a:rPr lang="en-US" sz="2200" dirty="0"/>
              <a:t> Identify key bottlenecks to be lifted to achieve objectives</a:t>
            </a:r>
          </a:p>
          <a:p>
            <a:pPr>
              <a:buFont typeface="Wingdings" panose="05000000000000000000" pitchFamily="2" charset="2"/>
              <a:buChar char="Ø"/>
            </a:pPr>
            <a:r>
              <a:rPr lang="en-US" sz="2200" dirty="0"/>
              <a:t> Define concrete changes that need to be achieved in the productive sector </a:t>
            </a:r>
          </a:p>
          <a:p>
            <a:pPr>
              <a:buFont typeface="Wingdings" panose="05000000000000000000" pitchFamily="2" charset="2"/>
              <a:buChar char="Ø"/>
            </a:pPr>
            <a:r>
              <a:rPr lang="en-US" sz="2200" dirty="0"/>
              <a:t> Define key economic actors who are targeted by the policy (incl. priority sectors)</a:t>
            </a:r>
          </a:p>
          <a:p>
            <a:pPr>
              <a:buFont typeface="Wingdings" panose="05000000000000000000" pitchFamily="2" charset="2"/>
              <a:buChar char="Ø"/>
            </a:pPr>
            <a:r>
              <a:rPr lang="en-US" sz="2200" dirty="0"/>
              <a:t> Consider impact on beneficiaries and potential adverse effects of interventions</a:t>
            </a:r>
          </a:p>
          <a:p>
            <a:pPr>
              <a:buFont typeface="Wingdings" panose="05000000000000000000" pitchFamily="2" charset="2"/>
              <a:buChar char="Ø"/>
            </a:pPr>
            <a:endParaRPr lang="en-US" sz="2200" dirty="0"/>
          </a:p>
          <a:p>
            <a:pPr>
              <a:buFont typeface="Wingdings" panose="05000000000000000000" pitchFamily="2" charset="2"/>
              <a:buChar char="Ø"/>
            </a:pPr>
            <a:endParaRPr lang="en-US" sz="2200" dirty="0"/>
          </a:p>
          <a:p>
            <a:pPr>
              <a:buFont typeface="Wingdings" panose="05000000000000000000" pitchFamily="2" charset="2"/>
              <a:buChar char="Ø"/>
            </a:pPr>
            <a:endParaRPr lang="en-US" sz="2200" dirty="0"/>
          </a:p>
        </p:txBody>
      </p:sp>
      <p:sp>
        <p:nvSpPr>
          <p:cNvPr id="30" name="Marcador de contenido 2">
            <a:extLst>
              <a:ext uri="{FF2B5EF4-FFF2-40B4-BE49-F238E27FC236}">
                <a16:creationId xmlns="" xmlns:a16="http://schemas.microsoft.com/office/drawing/2014/main" id="{8AFA467E-9DC1-4A5D-8A39-5C4C700423CA}"/>
              </a:ext>
            </a:extLst>
          </p:cNvPr>
          <p:cNvSpPr txBox="1">
            <a:spLocks/>
          </p:cNvSpPr>
          <p:nvPr/>
        </p:nvSpPr>
        <p:spPr>
          <a:xfrm>
            <a:off x="4816407" y="5593047"/>
            <a:ext cx="3793019" cy="1223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200" dirty="0">
                <a:solidFill>
                  <a:schemeClr val="accent2">
                    <a:lumMod val="50000"/>
                  </a:schemeClr>
                </a:solidFill>
                <a:latin typeface="Calibri" charset="0"/>
                <a:ea typeface="Calibri" charset="0"/>
                <a:cs typeface="Calibri" charset="0"/>
              </a:rPr>
              <a:t>Evidence-based </a:t>
            </a:r>
            <a:r>
              <a:rPr lang="en-US" sz="2200" b="1" dirty="0">
                <a:solidFill>
                  <a:schemeClr val="accent2">
                    <a:lumMod val="50000"/>
                  </a:schemeClr>
                </a:solidFill>
                <a:latin typeface="Calibri" charset="0"/>
                <a:ea typeface="Calibri" charset="0"/>
                <a:cs typeface="Calibri" charset="0"/>
              </a:rPr>
              <a:t>selectivity</a:t>
            </a:r>
            <a:r>
              <a:rPr lang="en-US" sz="2200" dirty="0">
                <a:solidFill>
                  <a:schemeClr val="accent2">
                    <a:lumMod val="50000"/>
                  </a:schemeClr>
                </a:solidFill>
                <a:latin typeface="Calibri" charset="0"/>
                <a:ea typeface="Calibri" charset="0"/>
                <a:cs typeface="Calibri" charset="0"/>
              </a:rPr>
              <a:t> allows for a realistic definition of areas for intervention</a:t>
            </a:r>
          </a:p>
        </p:txBody>
      </p:sp>
      <p:sp>
        <p:nvSpPr>
          <p:cNvPr id="31" name="TextBox 4">
            <a:extLst>
              <a:ext uri="{FF2B5EF4-FFF2-40B4-BE49-F238E27FC236}">
                <a16:creationId xmlns="" xmlns:a16="http://schemas.microsoft.com/office/drawing/2014/main" id="{59E4B13A-DB0E-498A-B7AC-A37589E53DE5}"/>
              </a:ext>
            </a:extLst>
          </p:cNvPr>
          <p:cNvSpPr txBox="1"/>
          <p:nvPr/>
        </p:nvSpPr>
        <p:spPr>
          <a:xfrm>
            <a:off x="4152760" y="5584196"/>
            <a:ext cx="914400" cy="646331"/>
          </a:xfrm>
          <a:prstGeom prst="rect">
            <a:avLst/>
          </a:prstGeom>
          <a:noFill/>
        </p:spPr>
        <p:txBody>
          <a:bodyPr wrap="square" rtlCol="0" anchor="ctr">
            <a:spAutoFit/>
          </a:bodyPr>
          <a:lstStyle/>
          <a:p>
            <a:pPr algn="ctr"/>
            <a:r>
              <a:rPr lang="en-US" sz="3600" dirty="0">
                <a:solidFill>
                  <a:schemeClr val="accent2">
                    <a:lumMod val="50000"/>
                  </a:schemeClr>
                </a:solidFill>
                <a:sym typeface="Wingdings"/>
              </a:rPr>
              <a:t></a:t>
            </a:r>
            <a:endParaRPr lang="en-US" sz="3600" dirty="0">
              <a:solidFill>
                <a:schemeClr val="accent2">
                  <a:lumMod val="50000"/>
                </a:schemeClr>
              </a:solidFill>
            </a:endParaRPr>
          </a:p>
        </p:txBody>
      </p:sp>
    </p:spTree>
    <p:extLst>
      <p:ext uri="{BB962C8B-B14F-4D97-AF65-F5344CB8AC3E}">
        <p14:creationId xmlns:p14="http://schemas.microsoft.com/office/powerpoint/2010/main" val="3469553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3">
            <a:extLst>
              <a:ext uri="{FF2B5EF4-FFF2-40B4-BE49-F238E27FC236}">
                <a16:creationId xmlns="" xmlns:a16="http://schemas.microsoft.com/office/drawing/2014/main" id="{CC5C3066-0611-48D3-9C05-2C53D8CACB83}"/>
              </a:ext>
            </a:extLst>
          </p:cNvPr>
          <p:cNvSpPr>
            <a:spLocks noGrp="1"/>
          </p:cNvSpPr>
          <p:nvPr>
            <p:ph type="sldNum" sz="quarter" idx="12"/>
          </p:nvPr>
        </p:nvSpPr>
        <p:spPr>
          <a:xfrm>
            <a:off x="7086600" y="6505502"/>
            <a:ext cx="2057400" cy="365125"/>
          </a:xfrm>
        </p:spPr>
        <p:txBody>
          <a:bodyPr/>
          <a:lstStyle/>
          <a:p>
            <a:fld id="{17F87442-83AE-46D3-8A83-B1E007FB2991}" type="slidenum">
              <a:rPr lang="en-US" smtClean="0"/>
              <a:t>28</a:t>
            </a:fld>
            <a:endParaRPr lang="en-US" dirty="0"/>
          </a:p>
        </p:txBody>
      </p:sp>
      <p:grpSp>
        <p:nvGrpSpPr>
          <p:cNvPr id="8" name="15 Grupo">
            <a:extLst>
              <a:ext uri="{FF2B5EF4-FFF2-40B4-BE49-F238E27FC236}">
                <a16:creationId xmlns="" xmlns:a16="http://schemas.microsoft.com/office/drawing/2014/main" id="{CE5308FE-8891-40DF-91AB-22BA9CDA88A4}"/>
              </a:ext>
            </a:extLst>
          </p:cNvPr>
          <p:cNvGrpSpPr/>
          <p:nvPr/>
        </p:nvGrpSpPr>
        <p:grpSpPr>
          <a:xfrm>
            <a:off x="175197" y="912452"/>
            <a:ext cx="8869680" cy="4192"/>
            <a:chOff x="360040" y="1052736"/>
            <a:chExt cx="8460432" cy="4192"/>
          </a:xfrm>
        </p:grpSpPr>
        <p:cxnSp>
          <p:nvCxnSpPr>
            <p:cNvPr id="9" name="3 Conector recto">
              <a:extLst>
                <a:ext uri="{FF2B5EF4-FFF2-40B4-BE49-F238E27FC236}">
                  <a16:creationId xmlns="" xmlns:a16="http://schemas.microsoft.com/office/drawing/2014/main" id="{D5E1EE04-C9D9-4AEE-937A-A6AD99178609}"/>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4 Conector recto">
              <a:extLst>
                <a:ext uri="{FF2B5EF4-FFF2-40B4-BE49-F238E27FC236}">
                  <a16:creationId xmlns="" xmlns:a16="http://schemas.microsoft.com/office/drawing/2014/main" id="{EB3A645B-5053-4468-9706-CBD1C802796A}"/>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Título 1">
            <a:extLst>
              <a:ext uri="{FF2B5EF4-FFF2-40B4-BE49-F238E27FC236}">
                <a16:creationId xmlns="" xmlns:a16="http://schemas.microsoft.com/office/drawing/2014/main" id="{B64A7306-207D-4431-85C5-5A6E927A1BFF}"/>
              </a:ext>
            </a:extLst>
          </p:cNvPr>
          <p:cNvSpPr txBox="1">
            <a:spLocks/>
          </p:cNvSpPr>
          <p:nvPr/>
        </p:nvSpPr>
        <p:spPr>
          <a:xfrm>
            <a:off x="-1104746" y="1034836"/>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pPr algn="ctr"/>
            <a:r>
              <a:rPr lang="es-EC" sz="3200" dirty="0" err="1"/>
              <a:t>EQuIP</a:t>
            </a:r>
            <a:r>
              <a:rPr lang="es-EC" sz="3200" dirty="0"/>
              <a:t> 2. Industrial </a:t>
            </a:r>
            <a:r>
              <a:rPr lang="es-EC" sz="3200" dirty="0" err="1"/>
              <a:t>Policy</a:t>
            </a:r>
            <a:r>
              <a:rPr lang="es-EC" sz="3200" dirty="0"/>
              <a:t> </a:t>
            </a:r>
            <a:r>
              <a:rPr lang="es-EC" sz="3200" dirty="0" err="1"/>
              <a:t>Design</a:t>
            </a:r>
            <a:endParaRPr lang="en-US" sz="3200" dirty="0"/>
          </a:p>
        </p:txBody>
      </p:sp>
      <p:grpSp>
        <p:nvGrpSpPr>
          <p:cNvPr id="139" name="Grupo 138">
            <a:extLst>
              <a:ext uri="{FF2B5EF4-FFF2-40B4-BE49-F238E27FC236}">
                <a16:creationId xmlns="" xmlns:a16="http://schemas.microsoft.com/office/drawing/2014/main" id="{A824BA80-D103-414A-AE64-1D8A4DBB4ED4}"/>
              </a:ext>
            </a:extLst>
          </p:cNvPr>
          <p:cNvGrpSpPr/>
          <p:nvPr/>
        </p:nvGrpSpPr>
        <p:grpSpPr>
          <a:xfrm>
            <a:off x="659907" y="2293677"/>
            <a:ext cx="2478562" cy="822960"/>
            <a:chOff x="4659" y="360333"/>
            <a:chExt cx="1889344" cy="1427622"/>
          </a:xfrm>
          <a:noFill/>
        </p:grpSpPr>
        <p:sp>
          <p:nvSpPr>
            <p:cNvPr id="140" name="Rectángulo: esquinas redondeadas 139">
              <a:extLst>
                <a:ext uri="{FF2B5EF4-FFF2-40B4-BE49-F238E27FC236}">
                  <a16:creationId xmlns="" xmlns:a16="http://schemas.microsoft.com/office/drawing/2014/main" id="{5C8E7A10-5410-4BB4-9C5E-713B031C987A}"/>
                </a:ext>
              </a:extLst>
            </p:cNvPr>
            <p:cNvSpPr/>
            <p:nvPr/>
          </p:nvSpPr>
          <p:spPr>
            <a:xfrm>
              <a:off x="4659" y="360333"/>
              <a:ext cx="1889344" cy="1427622"/>
            </a:xfrm>
            <a:prstGeom prst="roundRect">
              <a:avLst>
                <a:gd name="adj" fmla="val 10000"/>
              </a:avLst>
            </a:prstGeom>
            <a:grp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1" name="Rectángulo: esquinas redondeadas 4">
              <a:extLst>
                <a:ext uri="{FF2B5EF4-FFF2-40B4-BE49-F238E27FC236}">
                  <a16:creationId xmlns="" xmlns:a16="http://schemas.microsoft.com/office/drawing/2014/main" id="{2228428F-E289-4171-A70E-AED3E687830B}"/>
                </a:ext>
              </a:extLst>
            </p:cNvPr>
            <p:cNvSpPr txBox="1"/>
            <p:nvPr/>
          </p:nvSpPr>
          <p:spPr>
            <a:xfrm>
              <a:off x="46473" y="402147"/>
              <a:ext cx="1805716" cy="13439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chemeClr val="tx1"/>
                  </a:solidFill>
                  <a:latin typeface="+mn-lt"/>
                </a:rPr>
                <a:t>Link IP to National Development Goals</a:t>
              </a:r>
            </a:p>
          </p:txBody>
        </p:sp>
      </p:grpSp>
      <p:grpSp>
        <p:nvGrpSpPr>
          <p:cNvPr id="142" name="Grupo 141">
            <a:extLst>
              <a:ext uri="{FF2B5EF4-FFF2-40B4-BE49-F238E27FC236}">
                <a16:creationId xmlns="" xmlns:a16="http://schemas.microsoft.com/office/drawing/2014/main" id="{A7ED19C3-0609-4639-B2B3-81FD6A60332E}"/>
              </a:ext>
            </a:extLst>
          </p:cNvPr>
          <p:cNvGrpSpPr/>
          <p:nvPr/>
        </p:nvGrpSpPr>
        <p:grpSpPr>
          <a:xfrm>
            <a:off x="659907" y="3378411"/>
            <a:ext cx="2478562" cy="822960"/>
            <a:chOff x="2261491" y="360333"/>
            <a:chExt cx="1889344" cy="1427622"/>
          </a:xfrm>
        </p:grpSpPr>
        <p:sp>
          <p:nvSpPr>
            <p:cNvPr id="143" name="Rectángulo: esquinas redondeadas 142">
              <a:extLst>
                <a:ext uri="{FF2B5EF4-FFF2-40B4-BE49-F238E27FC236}">
                  <a16:creationId xmlns="" xmlns:a16="http://schemas.microsoft.com/office/drawing/2014/main" id="{59706F06-1D4B-4C8B-BAD7-D63DDC05A2B6}"/>
                </a:ext>
              </a:extLst>
            </p:cNvPr>
            <p:cNvSpPr/>
            <p:nvPr/>
          </p:nvSpPr>
          <p:spPr>
            <a:xfrm>
              <a:off x="2261491"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4" name="Rectángulo: esquinas redondeadas 4">
              <a:extLst>
                <a:ext uri="{FF2B5EF4-FFF2-40B4-BE49-F238E27FC236}">
                  <a16:creationId xmlns="" xmlns:a16="http://schemas.microsoft.com/office/drawing/2014/main" id="{AC282CD5-F46B-41B4-9BC3-F3FE5FE8F4C0}"/>
                </a:ext>
              </a:extLst>
            </p:cNvPr>
            <p:cNvSpPr txBox="1"/>
            <p:nvPr/>
          </p:nvSpPr>
          <p:spPr>
            <a:xfrm>
              <a:off x="2303305"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Define industrial   policy objectives</a:t>
              </a:r>
            </a:p>
          </p:txBody>
        </p:sp>
      </p:grpSp>
      <p:grpSp>
        <p:nvGrpSpPr>
          <p:cNvPr id="145" name="Grupo 144">
            <a:extLst>
              <a:ext uri="{FF2B5EF4-FFF2-40B4-BE49-F238E27FC236}">
                <a16:creationId xmlns="" xmlns:a16="http://schemas.microsoft.com/office/drawing/2014/main" id="{E33C2D20-CCDD-4390-8918-B2F659ABD7E9}"/>
              </a:ext>
            </a:extLst>
          </p:cNvPr>
          <p:cNvGrpSpPr/>
          <p:nvPr/>
        </p:nvGrpSpPr>
        <p:grpSpPr>
          <a:xfrm>
            <a:off x="659907" y="4512522"/>
            <a:ext cx="2478562" cy="914400"/>
            <a:chOff x="4518323" y="360333"/>
            <a:chExt cx="1889344" cy="1427622"/>
          </a:xfrm>
        </p:grpSpPr>
        <p:sp>
          <p:nvSpPr>
            <p:cNvPr id="146" name="Rectángulo: esquinas redondeadas 145">
              <a:extLst>
                <a:ext uri="{FF2B5EF4-FFF2-40B4-BE49-F238E27FC236}">
                  <a16:creationId xmlns="" xmlns:a16="http://schemas.microsoft.com/office/drawing/2014/main" id="{60A26EF9-D121-4A38-A81F-78A92298A267}"/>
                </a:ext>
              </a:extLst>
            </p:cNvPr>
            <p:cNvSpPr/>
            <p:nvPr/>
          </p:nvSpPr>
          <p:spPr>
            <a:xfrm>
              <a:off x="4518323" y="360333"/>
              <a:ext cx="1889344" cy="1427622"/>
            </a:xfrm>
            <a:prstGeom prst="roundRect">
              <a:avLst>
                <a:gd name="adj" fmla="val 10000"/>
              </a:avLst>
            </a:prstGeom>
            <a:no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7" name="Rectángulo: esquinas redondeadas 4">
              <a:extLst>
                <a:ext uri="{FF2B5EF4-FFF2-40B4-BE49-F238E27FC236}">
                  <a16:creationId xmlns="" xmlns:a16="http://schemas.microsoft.com/office/drawing/2014/main" id="{F072AC84-5065-4BD6-B0D5-8AFD9A75F503}"/>
                </a:ext>
              </a:extLst>
            </p:cNvPr>
            <p:cNvSpPr txBox="1"/>
            <p:nvPr/>
          </p:nvSpPr>
          <p:spPr>
            <a:xfrm>
              <a:off x="4560137"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0" kern="1200" dirty="0">
                  <a:solidFill>
                    <a:sysClr val="windowText" lastClr="000000"/>
                  </a:solidFill>
                  <a:latin typeface="+mn-lt"/>
                </a:rPr>
                <a:t>Select intervention areas &amp; target groups</a:t>
              </a:r>
            </a:p>
          </p:txBody>
        </p:sp>
      </p:grpSp>
      <p:grpSp>
        <p:nvGrpSpPr>
          <p:cNvPr id="148" name="Grupo 147">
            <a:extLst>
              <a:ext uri="{FF2B5EF4-FFF2-40B4-BE49-F238E27FC236}">
                <a16:creationId xmlns="" xmlns:a16="http://schemas.microsoft.com/office/drawing/2014/main" id="{C3758E7B-2A49-4C03-A2E2-B63AD3889C1C}"/>
              </a:ext>
            </a:extLst>
          </p:cNvPr>
          <p:cNvGrpSpPr/>
          <p:nvPr/>
        </p:nvGrpSpPr>
        <p:grpSpPr>
          <a:xfrm>
            <a:off x="659905" y="5663690"/>
            <a:ext cx="2478562" cy="914400"/>
            <a:chOff x="6775155" y="360333"/>
            <a:chExt cx="1889344" cy="1427622"/>
          </a:xfrm>
        </p:grpSpPr>
        <p:sp>
          <p:nvSpPr>
            <p:cNvPr id="149" name="Rectángulo: esquinas redondeadas 148">
              <a:extLst>
                <a:ext uri="{FF2B5EF4-FFF2-40B4-BE49-F238E27FC236}">
                  <a16:creationId xmlns="" xmlns:a16="http://schemas.microsoft.com/office/drawing/2014/main" id="{81D0BB97-0394-4421-A9F9-9E8EE3473DE7}"/>
                </a:ext>
              </a:extLst>
            </p:cNvPr>
            <p:cNvSpPr/>
            <p:nvPr/>
          </p:nvSpPr>
          <p:spPr>
            <a:xfrm>
              <a:off x="6775155" y="360333"/>
              <a:ext cx="1889344" cy="1427622"/>
            </a:xfrm>
            <a:prstGeom prst="roundRect">
              <a:avLst>
                <a:gd name="adj" fmla="val 10000"/>
              </a:avLst>
            </a:prstGeom>
            <a:solidFill>
              <a:schemeClr val="bg1">
                <a:lumMod val="50000"/>
              </a:schemeClr>
            </a:solidFill>
            <a:ln>
              <a:solidFill>
                <a:schemeClr val="bg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0" name="Rectángulo: esquinas redondeadas 4">
              <a:extLst>
                <a:ext uri="{FF2B5EF4-FFF2-40B4-BE49-F238E27FC236}">
                  <a16:creationId xmlns="" xmlns:a16="http://schemas.microsoft.com/office/drawing/2014/main" id="{15658782-DC44-403A-B255-24C97BEA1AE3}"/>
                </a:ext>
              </a:extLst>
            </p:cNvPr>
            <p:cNvSpPr txBox="1"/>
            <p:nvPr/>
          </p:nvSpPr>
          <p:spPr>
            <a:xfrm>
              <a:off x="6816969" y="402147"/>
              <a:ext cx="1805716" cy="134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b="1" kern="1200" dirty="0">
                  <a:solidFill>
                    <a:schemeClr val="bg1"/>
                  </a:solidFill>
                  <a:latin typeface="+mn-lt"/>
                </a:rPr>
                <a:t>Consider industrial policy instruments</a:t>
              </a:r>
            </a:p>
          </p:txBody>
        </p:sp>
      </p:grpSp>
      <p:sp>
        <p:nvSpPr>
          <p:cNvPr id="151" name="Regelmäßiges Fünfeck 19">
            <a:extLst>
              <a:ext uri="{FF2B5EF4-FFF2-40B4-BE49-F238E27FC236}">
                <a16:creationId xmlns="" xmlns:a16="http://schemas.microsoft.com/office/drawing/2014/main" id="{3496AED2-3BFB-4AB8-8418-A1BE781CCDA1}"/>
              </a:ext>
            </a:extLst>
          </p:cNvPr>
          <p:cNvSpPr/>
          <p:nvPr/>
        </p:nvSpPr>
        <p:spPr>
          <a:xfrm>
            <a:off x="421392" y="2456916"/>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1</a:t>
            </a:r>
          </a:p>
        </p:txBody>
      </p:sp>
      <p:sp>
        <p:nvSpPr>
          <p:cNvPr id="152" name="Regelmäßiges Fünfeck 19">
            <a:extLst>
              <a:ext uri="{FF2B5EF4-FFF2-40B4-BE49-F238E27FC236}">
                <a16:creationId xmlns="" xmlns:a16="http://schemas.microsoft.com/office/drawing/2014/main" id="{37A3E8E3-5BA3-4BD5-9A44-23A4B2D7B173}"/>
              </a:ext>
            </a:extLst>
          </p:cNvPr>
          <p:cNvSpPr/>
          <p:nvPr/>
        </p:nvSpPr>
        <p:spPr>
          <a:xfrm>
            <a:off x="436038" y="3612795"/>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2</a:t>
            </a:r>
          </a:p>
        </p:txBody>
      </p:sp>
      <p:sp>
        <p:nvSpPr>
          <p:cNvPr id="153" name="Regelmäßiges Fünfeck 19">
            <a:extLst>
              <a:ext uri="{FF2B5EF4-FFF2-40B4-BE49-F238E27FC236}">
                <a16:creationId xmlns="" xmlns:a16="http://schemas.microsoft.com/office/drawing/2014/main" id="{C16B6EC0-5433-4E3E-B0CF-92E3BFC23381}"/>
              </a:ext>
            </a:extLst>
          </p:cNvPr>
          <p:cNvSpPr/>
          <p:nvPr/>
        </p:nvSpPr>
        <p:spPr>
          <a:xfrm>
            <a:off x="428250" y="4735995"/>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3</a:t>
            </a:r>
          </a:p>
        </p:txBody>
      </p:sp>
      <p:sp>
        <p:nvSpPr>
          <p:cNvPr id="154" name="Regelmäßiges Fünfeck 19">
            <a:extLst>
              <a:ext uri="{FF2B5EF4-FFF2-40B4-BE49-F238E27FC236}">
                <a16:creationId xmlns="" xmlns:a16="http://schemas.microsoft.com/office/drawing/2014/main" id="{F34465F8-C851-4952-A7D5-C756346F7350}"/>
              </a:ext>
            </a:extLst>
          </p:cNvPr>
          <p:cNvSpPr/>
          <p:nvPr/>
        </p:nvSpPr>
        <p:spPr>
          <a:xfrm>
            <a:off x="404638" y="5914275"/>
            <a:ext cx="477025" cy="451691"/>
          </a:xfrm>
          <a:prstGeom prst="pentagon">
            <a:avLst/>
          </a:prstGeom>
          <a:solidFill>
            <a:srgbClr val="C1BEC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lvl="0" algn="ctr"/>
            <a:r>
              <a:rPr lang="de-DE" sz="2400" dirty="0">
                <a:solidFill>
                  <a:srgbClr val="15232D"/>
                </a:solidFill>
              </a:rPr>
              <a:t>4</a:t>
            </a:r>
          </a:p>
        </p:txBody>
      </p:sp>
      <p:grpSp>
        <p:nvGrpSpPr>
          <p:cNvPr id="26" name="Group 45">
            <a:extLst>
              <a:ext uri="{FF2B5EF4-FFF2-40B4-BE49-F238E27FC236}">
                <a16:creationId xmlns="" xmlns:a16="http://schemas.microsoft.com/office/drawing/2014/main" id="{E75EA155-B56B-4387-ACF1-5359D56B59B6}"/>
              </a:ext>
            </a:extLst>
          </p:cNvPr>
          <p:cNvGrpSpPr/>
          <p:nvPr/>
        </p:nvGrpSpPr>
        <p:grpSpPr>
          <a:xfrm>
            <a:off x="2983017" y="5907734"/>
            <a:ext cx="365760" cy="365760"/>
            <a:chOff x="861827" y="5516880"/>
            <a:chExt cx="548640" cy="548640"/>
          </a:xfrm>
        </p:grpSpPr>
        <p:sp>
          <p:nvSpPr>
            <p:cNvPr id="27" name="Oval 43">
              <a:extLst>
                <a:ext uri="{FF2B5EF4-FFF2-40B4-BE49-F238E27FC236}">
                  <a16:creationId xmlns="" xmlns:a16="http://schemas.microsoft.com/office/drawing/2014/main" id="{41BC234A-3E69-4022-ABD2-CB6336EB816D}"/>
                </a:ext>
              </a:extLst>
            </p:cNvPr>
            <p:cNvSpPr/>
            <p:nvPr/>
          </p:nvSpPr>
          <p:spPr>
            <a:xfrm>
              <a:off x="861827" y="551688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44">
              <a:extLst>
                <a:ext uri="{FF2B5EF4-FFF2-40B4-BE49-F238E27FC236}">
                  <a16:creationId xmlns="" xmlns:a16="http://schemas.microsoft.com/office/drawing/2014/main" id="{99303AA8-4C17-4596-A3F3-AE87514F4DED}"/>
                </a:ext>
              </a:extLst>
            </p:cNvPr>
            <p:cNvSpPr/>
            <p:nvPr/>
          </p:nvSpPr>
          <p:spPr>
            <a:xfrm rot="5400000">
              <a:off x="1025970" y="5676900"/>
              <a:ext cx="304800" cy="2286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Marcador de contenido 2">
            <a:extLst>
              <a:ext uri="{FF2B5EF4-FFF2-40B4-BE49-F238E27FC236}">
                <a16:creationId xmlns="" xmlns:a16="http://schemas.microsoft.com/office/drawing/2014/main" id="{13DCF1C6-3F2F-4FAF-9C09-A95B6C1CDB6B}"/>
              </a:ext>
            </a:extLst>
          </p:cNvPr>
          <p:cNvSpPr>
            <a:spLocks noGrp="1"/>
          </p:cNvSpPr>
          <p:nvPr>
            <p:ph idx="1"/>
          </p:nvPr>
        </p:nvSpPr>
        <p:spPr>
          <a:xfrm>
            <a:off x="3545059" y="2302925"/>
            <a:ext cx="5443546" cy="3388907"/>
          </a:xfrm>
        </p:spPr>
        <p:txBody>
          <a:bodyPr>
            <a:noAutofit/>
          </a:bodyPr>
          <a:lstStyle/>
          <a:p>
            <a:pPr>
              <a:buFont typeface="Wingdings" panose="05000000000000000000" pitchFamily="2" charset="2"/>
              <a:buChar char="Ø"/>
            </a:pPr>
            <a:r>
              <a:rPr lang="en-US" sz="2200" dirty="0"/>
              <a:t> Identify options for concrete government interventions</a:t>
            </a:r>
          </a:p>
          <a:p>
            <a:pPr>
              <a:buFont typeface="Wingdings" panose="05000000000000000000" pitchFamily="2" charset="2"/>
              <a:buChar char="Ø"/>
            </a:pPr>
            <a:r>
              <a:rPr lang="en-US" sz="2200" dirty="0"/>
              <a:t> Build on the basis of existing instruments</a:t>
            </a:r>
          </a:p>
          <a:p>
            <a:pPr>
              <a:buFont typeface="Wingdings" panose="05000000000000000000" pitchFamily="2" charset="2"/>
              <a:buChar char="Ø"/>
            </a:pPr>
            <a:r>
              <a:rPr lang="en-US" sz="2200" dirty="0"/>
              <a:t> Learn from international best practice, but don’t copy &amp; paste “silver bullets”</a:t>
            </a:r>
          </a:p>
          <a:p>
            <a:pPr>
              <a:buFont typeface="Wingdings" panose="05000000000000000000" pitchFamily="2" charset="2"/>
              <a:buChar char="Ø"/>
            </a:pPr>
            <a:r>
              <a:rPr lang="en-US" sz="2200" dirty="0"/>
              <a:t> Prioritize instruments with high impact and high feasibility for implementation </a:t>
            </a:r>
          </a:p>
          <a:p>
            <a:pPr>
              <a:buFont typeface="Wingdings" panose="05000000000000000000" pitchFamily="2" charset="2"/>
              <a:buChar char="Ø"/>
            </a:pPr>
            <a:r>
              <a:rPr lang="en-US" sz="2200" dirty="0"/>
              <a:t> Encourage experimentation</a:t>
            </a:r>
          </a:p>
          <a:p>
            <a:pPr>
              <a:buFont typeface="Wingdings" panose="05000000000000000000" pitchFamily="2" charset="2"/>
              <a:buChar char="Ø"/>
            </a:pPr>
            <a:endParaRPr lang="en-US" sz="2200" dirty="0"/>
          </a:p>
        </p:txBody>
      </p:sp>
      <p:sp>
        <p:nvSpPr>
          <p:cNvPr id="30" name="Marcador de contenido 2">
            <a:extLst>
              <a:ext uri="{FF2B5EF4-FFF2-40B4-BE49-F238E27FC236}">
                <a16:creationId xmlns="" xmlns:a16="http://schemas.microsoft.com/office/drawing/2014/main" id="{8AFA467E-9DC1-4A5D-8A39-5C4C700423CA}"/>
              </a:ext>
            </a:extLst>
          </p:cNvPr>
          <p:cNvSpPr txBox="1">
            <a:spLocks/>
          </p:cNvSpPr>
          <p:nvPr/>
        </p:nvSpPr>
        <p:spPr>
          <a:xfrm>
            <a:off x="4816407" y="5593047"/>
            <a:ext cx="3793019" cy="1223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200" dirty="0">
                <a:solidFill>
                  <a:schemeClr val="accent2">
                    <a:lumMod val="50000"/>
                  </a:schemeClr>
                </a:solidFill>
                <a:latin typeface="Calibri" charset="0"/>
                <a:ea typeface="Calibri" charset="0"/>
                <a:cs typeface="Calibri" charset="0"/>
              </a:rPr>
              <a:t>Focused and coherent package of </a:t>
            </a:r>
            <a:r>
              <a:rPr lang="en-US" sz="2200" b="1" dirty="0">
                <a:solidFill>
                  <a:schemeClr val="accent2">
                    <a:lumMod val="50000"/>
                  </a:schemeClr>
                </a:solidFill>
                <a:latin typeface="Calibri" charset="0"/>
                <a:ea typeface="Calibri" charset="0"/>
                <a:cs typeface="Calibri" charset="0"/>
              </a:rPr>
              <a:t>feasible</a:t>
            </a:r>
            <a:r>
              <a:rPr lang="en-US" sz="2200" dirty="0">
                <a:solidFill>
                  <a:schemeClr val="accent2">
                    <a:lumMod val="50000"/>
                  </a:schemeClr>
                </a:solidFill>
                <a:latin typeface="Calibri" charset="0"/>
                <a:ea typeface="Calibri" charset="0"/>
                <a:cs typeface="Calibri" charset="0"/>
              </a:rPr>
              <a:t> instruments for intervention</a:t>
            </a:r>
          </a:p>
        </p:txBody>
      </p:sp>
      <p:sp>
        <p:nvSpPr>
          <p:cNvPr id="31" name="TextBox 4">
            <a:extLst>
              <a:ext uri="{FF2B5EF4-FFF2-40B4-BE49-F238E27FC236}">
                <a16:creationId xmlns="" xmlns:a16="http://schemas.microsoft.com/office/drawing/2014/main" id="{59E4B13A-DB0E-498A-B7AC-A37589E53DE5}"/>
              </a:ext>
            </a:extLst>
          </p:cNvPr>
          <p:cNvSpPr txBox="1"/>
          <p:nvPr/>
        </p:nvSpPr>
        <p:spPr>
          <a:xfrm>
            <a:off x="4152760" y="5584196"/>
            <a:ext cx="914400" cy="646331"/>
          </a:xfrm>
          <a:prstGeom prst="rect">
            <a:avLst/>
          </a:prstGeom>
          <a:noFill/>
        </p:spPr>
        <p:txBody>
          <a:bodyPr wrap="square" rtlCol="0" anchor="ctr">
            <a:spAutoFit/>
          </a:bodyPr>
          <a:lstStyle/>
          <a:p>
            <a:pPr algn="ctr"/>
            <a:r>
              <a:rPr lang="en-US" sz="3600" dirty="0">
                <a:solidFill>
                  <a:schemeClr val="accent2">
                    <a:lumMod val="50000"/>
                  </a:schemeClr>
                </a:solidFill>
                <a:sym typeface="Wingdings"/>
              </a:rPr>
              <a:t></a:t>
            </a:r>
            <a:endParaRPr lang="en-US" sz="3600" dirty="0">
              <a:solidFill>
                <a:schemeClr val="accent2">
                  <a:lumMod val="50000"/>
                </a:schemeClr>
              </a:solidFill>
            </a:endParaRPr>
          </a:p>
        </p:txBody>
      </p:sp>
    </p:spTree>
    <p:extLst>
      <p:ext uri="{BB962C8B-B14F-4D97-AF65-F5344CB8AC3E}">
        <p14:creationId xmlns:p14="http://schemas.microsoft.com/office/powerpoint/2010/main" val="1336380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11D01EDF-51A0-48CC-8ACC-B2290DE96CB3}"/>
              </a:ext>
            </a:extLst>
          </p:cNvPr>
          <p:cNvSpPr>
            <a:spLocks noGrp="1"/>
          </p:cNvSpPr>
          <p:nvPr>
            <p:ph type="sldNum" sz="quarter" idx="12"/>
          </p:nvPr>
        </p:nvSpPr>
        <p:spPr>
          <a:xfrm>
            <a:off x="7086600" y="6492875"/>
            <a:ext cx="2057400" cy="365125"/>
          </a:xfrm>
        </p:spPr>
        <p:txBody>
          <a:bodyPr/>
          <a:lstStyle/>
          <a:p>
            <a:fld id="{17F87442-83AE-46D3-8A83-B1E007FB2991}" type="slidenum">
              <a:rPr lang="en-US" smtClean="0"/>
              <a:t>29</a:t>
            </a:fld>
            <a:endParaRPr lang="en-US"/>
          </a:p>
        </p:txBody>
      </p:sp>
      <p:grpSp>
        <p:nvGrpSpPr>
          <p:cNvPr id="5" name="15 Grupo">
            <a:extLst>
              <a:ext uri="{FF2B5EF4-FFF2-40B4-BE49-F238E27FC236}">
                <a16:creationId xmlns="" xmlns:a16="http://schemas.microsoft.com/office/drawing/2014/main" id="{ED847F3E-4EE3-475B-8E19-3CD91D1CC1A1}"/>
              </a:ext>
            </a:extLst>
          </p:cNvPr>
          <p:cNvGrpSpPr/>
          <p:nvPr/>
        </p:nvGrpSpPr>
        <p:grpSpPr>
          <a:xfrm>
            <a:off x="175197" y="912452"/>
            <a:ext cx="8869680" cy="4192"/>
            <a:chOff x="360040" y="1052736"/>
            <a:chExt cx="8460432" cy="4192"/>
          </a:xfrm>
        </p:grpSpPr>
        <p:cxnSp>
          <p:nvCxnSpPr>
            <p:cNvPr id="6" name="3 Conector recto">
              <a:extLst>
                <a:ext uri="{FF2B5EF4-FFF2-40B4-BE49-F238E27FC236}">
                  <a16:creationId xmlns="" xmlns:a16="http://schemas.microsoft.com/office/drawing/2014/main" id="{65A2E95A-AFF6-409A-9D79-9336A84CF4B1}"/>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4 Conector recto">
              <a:extLst>
                <a:ext uri="{FF2B5EF4-FFF2-40B4-BE49-F238E27FC236}">
                  <a16:creationId xmlns="" xmlns:a16="http://schemas.microsoft.com/office/drawing/2014/main" id="{3B815F43-D426-4987-A10C-3022E6010B11}"/>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 xmlns:a16="http://schemas.microsoft.com/office/drawing/2014/main" id="{DAA1E780-DCBC-45E3-BB9E-3445F310F1BC}"/>
              </a:ext>
            </a:extLst>
          </p:cNvPr>
          <p:cNvSpPr txBox="1">
            <a:spLocks/>
          </p:cNvSpPr>
          <p:nvPr/>
        </p:nvSpPr>
        <p:spPr>
          <a:xfrm>
            <a:off x="590505" y="1216720"/>
            <a:ext cx="7886700" cy="89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n-US" sz="3200" dirty="0"/>
              <a:t>4 types of policy instruments</a:t>
            </a:r>
          </a:p>
        </p:txBody>
      </p:sp>
      <p:grpSp>
        <p:nvGrpSpPr>
          <p:cNvPr id="9" name="Group 36">
            <a:extLst>
              <a:ext uri="{FF2B5EF4-FFF2-40B4-BE49-F238E27FC236}">
                <a16:creationId xmlns="" xmlns:a16="http://schemas.microsoft.com/office/drawing/2014/main" id="{7165D8B8-EBF9-4864-A5BA-5F4E345C506F}"/>
              </a:ext>
            </a:extLst>
          </p:cNvPr>
          <p:cNvGrpSpPr/>
          <p:nvPr/>
        </p:nvGrpSpPr>
        <p:grpSpPr>
          <a:xfrm>
            <a:off x="361670" y="2262086"/>
            <a:ext cx="2057400" cy="3067464"/>
            <a:chOff x="389188" y="1656936"/>
            <a:chExt cx="2057400" cy="3067464"/>
          </a:xfrm>
        </p:grpSpPr>
        <p:sp>
          <p:nvSpPr>
            <p:cNvPr id="10" name="Round Same Side Corner Rectangle 4">
              <a:extLst>
                <a:ext uri="{FF2B5EF4-FFF2-40B4-BE49-F238E27FC236}">
                  <a16:creationId xmlns="" xmlns:a16="http://schemas.microsoft.com/office/drawing/2014/main" id="{8510357B-46EB-4EDD-8C29-F68A831202F4}"/>
                </a:ext>
              </a:extLst>
            </p:cNvPr>
            <p:cNvSpPr/>
            <p:nvPr/>
          </p:nvSpPr>
          <p:spPr>
            <a:xfrm>
              <a:off x="389188" y="1656936"/>
              <a:ext cx="2057400" cy="457200"/>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cs typeface="Arial" pitchFamily="34" charset="0"/>
                </a:rPr>
                <a:t>REGULATIONS</a:t>
              </a:r>
            </a:p>
          </p:txBody>
        </p:sp>
        <p:sp>
          <p:nvSpPr>
            <p:cNvPr id="11" name="Round Same Side Corner Rectangle 9">
              <a:extLst>
                <a:ext uri="{FF2B5EF4-FFF2-40B4-BE49-F238E27FC236}">
                  <a16:creationId xmlns="" xmlns:a16="http://schemas.microsoft.com/office/drawing/2014/main" id="{AE4C4FC7-F0A6-439E-8F62-5F6CD9D9D10F}"/>
                </a:ext>
              </a:extLst>
            </p:cNvPr>
            <p:cNvSpPr/>
            <p:nvPr/>
          </p:nvSpPr>
          <p:spPr>
            <a:xfrm>
              <a:off x="389188" y="2141561"/>
              <a:ext cx="2057400" cy="2582839"/>
            </a:xfrm>
            <a:prstGeom prst="round2SameRect">
              <a:avLst>
                <a:gd name="adj1" fmla="val 0"/>
                <a:gd name="adj2" fmla="val 4757"/>
              </a:avLst>
            </a:prstGeom>
            <a:gradFill flip="none" rotWithShape="1">
              <a:gsLst>
                <a:gs pos="0">
                  <a:srgbClr val="002060"/>
                </a:gs>
                <a:gs pos="100000">
                  <a:srgbClr val="0088D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TextBox 20">
              <a:extLst>
                <a:ext uri="{FF2B5EF4-FFF2-40B4-BE49-F238E27FC236}">
                  <a16:creationId xmlns="" xmlns:a16="http://schemas.microsoft.com/office/drawing/2014/main" id="{436A2909-B162-4C49-A8F1-3A4755966090}"/>
                </a:ext>
              </a:extLst>
            </p:cNvPr>
            <p:cNvSpPr txBox="1"/>
            <p:nvPr/>
          </p:nvSpPr>
          <p:spPr>
            <a:xfrm>
              <a:off x="569603" y="2420628"/>
              <a:ext cx="1645920" cy="1569660"/>
            </a:xfrm>
            <a:prstGeom prst="rect">
              <a:avLst/>
            </a:prstGeom>
            <a:noFill/>
          </p:spPr>
          <p:txBody>
            <a:bodyPr wrap="square" rtlCol="0">
              <a:spAutoFit/>
            </a:bodyPr>
            <a:lstStyle/>
            <a:p>
              <a:pPr lvl="0"/>
              <a:r>
                <a:rPr lang="en-GB" sz="1600" dirty="0">
                  <a:solidFill>
                    <a:schemeClr val="bg1"/>
                  </a:solidFill>
                </a:rPr>
                <a:t>Formulated rules and directives that mandate economic </a:t>
              </a:r>
              <a:r>
                <a:rPr lang="en-GB" sz="1600" dirty="0" smtClean="0">
                  <a:solidFill>
                    <a:schemeClr val="bg1"/>
                  </a:solidFill>
                </a:rPr>
                <a:t>actors </a:t>
              </a:r>
              <a:r>
                <a:rPr lang="en-GB" sz="1600" dirty="0">
                  <a:solidFill>
                    <a:schemeClr val="bg1"/>
                  </a:solidFill>
                </a:rPr>
                <a:t>to act in </a:t>
              </a:r>
              <a:r>
                <a:rPr lang="en-GB" sz="1600" dirty="0" smtClean="0">
                  <a:solidFill>
                    <a:schemeClr val="bg1"/>
                  </a:solidFill>
                </a:rPr>
                <a:t>accordance</a:t>
              </a:r>
              <a:endParaRPr lang="en-US" sz="1600" dirty="0">
                <a:solidFill>
                  <a:schemeClr val="bg1"/>
                </a:solidFill>
              </a:endParaRPr>
            </a:p>
          </p:txBody>
        </p:sp>
      </p:grpSp>
      <p:grpSp>
        <p:nvGrpSpPr>
          <p:cNvPr id="14" name="Group 35">
            <a:extLst>
              <a:ext uri="{FF2B5EF4-FFF2-40B4-BE49-F238E27FC236}">
                <a16:creationId xmlns="" xmlns:a16="http://schemas.microsoft.com/office/drawing/2014/main" id="{23D63207-3FA8-47AA-B0C9-F2AA36B5C24C}"/>
              </a:ext>
            </a:extLst>
          </p:cNvPr>
          <p:cNvGrpSpPr/>
          <p:nvPr/>
        </p:nvGrpSpPr>
        <p:grpSpPr>
          <a:xfrm>
            <a:off x="2466835" y="2266028"/>
            <a:ext cx="2057400" cy="3063522"/>
            <a:chOff x="2590800" y="1660878"/>
            <a:chExt cx="2057400" cy="3063522"/>
          </a:xfrm>
          <a:gradFill>
            <a:gsLst>
              <a:gs pos="0">
                <a:srgbClr val="002060"/>
              </a:gs>
              <a:gs pos="100000">
                <a:srgbClr val="0088D2"/>
              </a:gs>
            </a:gsLst>
            <a:lin ang="5400000" scaled="1"/>
          </a:gradFill>
        </p:grpSpPr>
        <p:sp>
          <p:nvSpPr>
            <p:cNvPr id="15" name="Round Same Side Corner Rectangle 21">
              <a:extLst>
                <a:ext uri="{FF2B5EF4-FFF2-40B4-BE49-F238E27FC236}">
                  <a16:creationId xmlns="" xmlns:a16="http://schemas.microsoft.com/office/drawing/2014/main" id="{DB3A8660-5D42-401F-B43E-CEAFFCF799CD}"/>
                </a:ext>
              </a:extLst>
            </p:cNvPr>
            <p:cNvSpPr/>
            <p:nvPr/>
          </p:nvSpPr>
          <p:spPr>
            <a:xfrm>
              <a:off x="2590800" y="1660878"/>
              <a:ext cx="2057400" cy="457200"/>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INCENTIVES</a:t>
              </a:r>
            </a:p>
          </p:txBody>
        </p:sp>
        <p:sp>
          <p:nvSpPr>
            <p:cNvPr id="16" name="Round Same Side Corner Rectangle 22">
              <a:extLst>
                <a:ext uri="{FF2B5EF4-FFF2-40B4-BE49-F238E27FC236}">
                  <a16:creationId xmlns="" xmlns:a16="http://schemas.microsoft.com/office/drawing/2014/main" id="{75F9B837-F10B-4DB8-896D-0090BF9F35C7}"/>
                </a:ext>
              </a:extLst>
            </p:cNvPr>
            <p:cNvSpPr/>
            <p:nvPr/>
          </p:nvSpPr>
          <p:spPr>
            <a:xfrm>
              <a:off x="2590800" y="2141561"/>
              <a:ext cx="2057400" cy="2582839"/>
            </a:xfrm>
            <a:prstGeom prst="round2SameRect">
              <a:avLst>
                <a:gd name="adj1" fmla="val 0"/>
                <a:gd name="adj2" fmla="val 47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4">
              <a:extLst>
                <a:ext uri="{FF2B5EF4-FFF2-40B4-BE49-F238E27FC236}">
                  <a16:creationId xmlns="" xmlns:a16="http://schemas.microsoft.com/office/drawing/2014/main" id="{4CCC4C68-7237-41CA-B80F-10AA7B5004D3}"/>
                </a:ext>
              </a:extLst>
            </p:cNvPr>
            <p:cNvSpPr txBox="1"/>
            <p:nvPr/>
          </p:nvSpPr>
          <p:spPr>
            <a:xfrm>
              <a:off x="2809612" y="2429074"/>
              <a:ext cx="1705039" cy="1815882"/>
            </a:xfrm>
            <a:prstGeom prst="rect">
              <a:avLst/>
            </a:prstGeom>
            <a:grpFill/>
          </p:spPr>
          <p:txBody>
            <a:bodyPr wrap="square" rtlCol="0">
              <a:spAutoFit/>
            </a:bodyPr>
            <a:lstStyle/>
            <a:p>
              <a:pPr lvl="0"/>
              <a:r>
                <a:rPr lang="en-US" sz="1600" dirty="0">
                  <a:solidFill>
                    <a:schemeClr val="bg1"/>
                  </a:solidFill>
                </a:rPr>
                <a:t>The handing out or taking away of material resources to encourage certain behaviors by economic </a:t>
              </a:r>
              <a:r>
                <a:rPr lang="en-US" sz="1600" dirty="0" smtClean="0">
                  <a:solidFill>
                    <a:schemeClr val="bg1"/>
                  </a:solidFill>
                </a:rPr>
                <a:t>actors</a:t>
              </a:r>
              <a:endParaRPr lang="en-US" sz="1600" dirty="0">
                <a:solidFill>
                  <a:schemeClr val="bg1"/>
                </a:solidFill>
              </a:endParaRPr>
            </a:p>
          </p:txBody>
        </p:sp>
      </p:grpSp>
      <p:grpSp>
        <p:nvGrpSpPr>
          <p:cNvPr id="19" name="Group 34">
            <a:extLst>
              <a:ext uri="{FF2B5EF4-FFF2-40B4-BE49-F238E27FC236}">
                <a16:creationId xmlns="" xmlns:a16="http://schemas.microsoft.com/office/drawing/2014/main" id="{3D0C2C45-4D9D-4C1C-8380-619363EC4529}"/>
              </a:ext>
            </a:extLst>
          </p:cNvPr>
          <p:cNvGrpSpPr/>
          <p:nvPr/>
        </p:nvGrpSpPr>
        <p:grpSpPr>
          <a:xfrm>
            <a:off x="4572000" y="2266028"/>
            <a:ext cx="2057400" cy="3063522"/>
            <a:chOff x="5029200" y="1660878"/>
            <a:chExt cx="2057400" cy="3063522"/>
          </a:xfrm>
          <a:gradFill>
            <a:gsLst>
              <a:gs pos="0">
                <a:srgbClr val="002060"/>
              </a:gs>
              <a:gs pos="100000">
                <a:srgbClr val="0088D2"/>
              </a:gs>
            </a:gsLst>
            <a:lin ang="5400000" scaled="1"/>
          </a:gradFill>
        </p:grpSpPr>
        <p:sp>
          <p:nvSpPr>
            <p:cNvPr id="20" name="Round Same Side Corner Rectangle 25">
              <a:extLst>
                <a:ext uri="{FF2B5EF4-FFF2-40B4-BE49-F238E27FC236}">
                  <a16:creationId xmlns="" xmlns:a16="http://schemas.microsoft.com/office/drawing/2014/main" id="{C6E7CD76-FEF9-45D6-A373-70C133F3A7A8}"/>
                </a:ext>
              </a:extLst>
            </p:cNvPr>
            <p:cNvSpPr/>
            <p:nvPr/>
          </p:nvSpPr>
          <p:spPr>
            <a:xfrm>
              <a:off x="5029200" y="1660878"/>
              <a:ext cx="2057400" cy="457200"/>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INFORMATION</a:t>
              </a:r>
            </a:p>
          </p:txBody>
        </p:sp>
        <p:sp>
          <p:nvSpPr>
            <p:cNvPr id="21" name="Round Same Side Corner Rectangle 26">
              <a:extLst>
                <a:ext uri="{FF2B5EF4-FFF2-40B4-BE49-F238E27FC236}">
                  <a16:creationId xmlns="" xmlns:a16="http://schemas.microsoft.com/office/drawing/2014/main" id="{730CAF18-85A4-4CA9-AB26-E8B9A8F2B94A}"/>
                </a:ext>
              </a:extLst>
            </p:cNvPr>
            <p:cNvSpPr/>
            <p:nvPr/>
          </p:nvSpPr>
          <p:spPr>
            <a:xfrm>
              <a:off x="5029200" y="2141561"/>
              <a:ext cx="2057400" cy="2582839"/>
            </a:xfrm>
            <a:prstGeom prst="round2SameRect">
              <a:avLst>
                <a:gd name="adj1" fmla="val 0"/>
                <a:gd name="adj2" fmla="val 47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8">
              <a:extLst>
                <a:ext uri="{FF2B5EF4-FFF2-40B4-BE49-F238E27FC236}">
                  <a16:creationId xmlns="" xmlns:a16="http://schemas.microsoft.com/office/drawing/2014/main" id="{B293ED19-4DAC-4306-B7D4-AD66A5A459AD}"/>
                </a:ext>
              </a:extLst>
            </p:cNvPr>
            <p:cNvSpPr txBox="1"/>
            <p:nvPr/>
          </p:nvSpPr>
          <p:spPr>
            <a:xfrm>
              <a:off x="5283221" y="2435332"/>
              <a:ext cx="1772206" cy="1569660"/>
            </a:xfrm>
            <a:prstGeom prst="rect">
              <a:avLst/>
            </a:prstGeom>
            <a:grpFill/>
          </p:spPr>
          <p:txBody>
            <a:bodyPr wrap="square" rtlCol="0">
              <a:spAutoFit/>
            </a:bodyPr>
            <a:lstStyle/>
            <a:p>
              <a:pPr lvl="0"/>
              <a:r>
                <a:rPr lang="en-US" sz="1600" dirty="0">
                  <a:solidFill>
                    <a:schemeClr val="bg1"/>
                  </a:solidFill>
                </a:rPr>
                <a:t>The collection, dissemination and publication of information </a:t>
              </a:r>
              <a:r>
                <a:rPr lang="en-US" sz="1600" dirty="0" smtClean="0">
                  <a:solidFill>
                    <a:schemeClr val="bg1"/>
                  </a:solidFill>
                </a:rPr>
                <a:t>to </a:t>
              </a:r>
              <a:r>
                <a:rPr lang="en-US" sz="1600" dirty="0">
                  <a:solidFill>
                    <a:schemeClr val="bg1"/>
                  </a:solidFill>
                </a:rPr>
                <a:t>promote </a:t>
              </a:r>
              <a:r>
                <a:rPr lang="en-US" sz="1600" dirty="0" smtClean="0">
                  <a:solidFill>
                    <a:schemeClr val="bg1"/>
                  </a:solidFill>
                </a:rPr>
                <a:t>particular </a:t>
              </a:r>
              <a:r>
                <a:rPr lang="en-US" sz="1600" dirty="0">
                  <a:solidFill>
                    <a:schemeClr val="bg1"/>
                  </a:solidFill>
                </a:rPr>
                <a:t>economic activities </a:t>
              </a:r>
            </a:p>
          </p:txBody>
        </p:sp>
      </p:grpSp>
      <p:grpSp>
        <p:nvGrpSpPr>
          <p:cNvPr id="24" name="Group 33">
            <a:extLst>
              <a:ext uri="{FF2B5EF4-FFF2-40B4-BE49-F238E27FC236}">
                <a16:creationId xmlns="" xmlns:a16="http://schemas.microsoft.com/office/drawing/2014/main" id="{35921001-CC72-4946-8FC7-F9CB14882335}"/>
              </a:ext>
            </a:extLst>
          </p:cNvPr>
          <p:cNvGrpSpPr/>
          <p:nvPr/>
        </p:nvGrpSpPr>
        <p:grpSpPr>
          <a:xfrm>
            <a:off x="6677166" y="2265086"/>
            <a:ext cx="2057400" cy="3064464"/>
            <a:chOff x="7250941" y="1659936"/>
            <a:chExt cx="2057400" cy="3064464"/>
          </a:xfrm>
          <a:gradFill>
            <a:gsLst>
              <a:gs pos="0">
                <a:srgbClr val="002060"/>
              </a:gs>
              <a:gs pos="100000">
                <a:srgbClr val="0088D2"/>
              </a:gs>
            </a:gsLst>
            <a:lin ang="5400000" scaled="1"/>
          </a:gradFill>
        </p:grpSpPr>
        <p:sp>
          <p:nvSpPr>
            <p:cNvPr id="25" name="Round Same Side Corner Rectangle 29">
              <a:extLst>
                <a:ext uri="{FF2B5EF4-FFF2-40B4-BE49-F238E27FC236}">
                  <a16:creationId xmlns="" xmlns:a16="http://schemas.microsoft.com/office/drawing/2014/main" id="{7B1F5CE1-D6F8-4450-AF4E-166076B1156F}"/>
                </a:ext>
              </a:extLst>
            </p:cNvPr>
            <p:cNvSpPr/>
            <p:nvPr/>
          </p:nvSpPr>
          <p:spPr>
            <a:xfrm>
              <a:off x="7250941" y="1659936"/>
              <a:ext cx="2057400" cy="457200"/>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PUBLIC OWNERSHIP</a:t>
              </a:r>
            </a:p>
          </p:txBody>
        </p:sp>
        <p:sp>
          <p:nvSpPr>
            <p:cNvPr id="26" name="Round Same Side Corner Rectangle 30">
              <a:extLst>
                <a:ext uri="{FF2B5EF4-FFF2-40B4-BE49-F238E27FC236}">
                  <a16:creationId xmlns="" xmlns:a16="http://schemas.microsoft.com/office/drawing/2014/main" id="{C6924275-CE7B-4E1D-9AB9-B81F3E41704E}"/>
                </a:ext>
              </a:extLst>
            </p:cNvPr>
            <p:cNvSpPr/>
            <p:nvPr/>
          </p:nvSpPr>
          <p:spPr>
            <a:xfrm>
              <a:off x="7250941" y="2141561"/>
              <a:ext cx="2057400" cy="2582839"/>
            </a:xfrm>
            <a:prstGeom prst="round2SameRect">
              <a:avLst>
                <a:gd name="adj1" fmla="val 0"/>
                <a:gd name="adj2" fmla="val 47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2">
              <a:extLst>
                <a:ext uri="{FF2B5EF4-FFF2-40B4-BE49-F238E27FC236}">
                  <a16:creationId xmlns="" xmlns:a16="http://schemas.microsoft.com/office/drawing/2014/main" id="{2ABBE5AC-57DA-4BD3-9122-59DAC25A76DB}"/>
                </a:ext>
              </a:extLst>
            </p:cNvPr>
            <p:cNvSpPr txBox="1"/>
            <p:nvPr/>
          </p:nvSpPr>
          <p:spPr>
            <a:xfrm>
              <a:off x="7571497" y="2425143"/>
              <a:ext cx="1645920" cy="2062103"/>
            </a:xfrm>
            <a:prstGeom prst="rect">
              <a:avLst/>
            </a:prstGeom>
            <a:grpFill/>
          </p:spPr>
          <p:txBody>
            <a:bodyPr wrap="square" rtlCol="0">
              <a:spAutoFit/>
            </a:bodyPr>
            <a:lstStyle/>
            <a:p>
              <a:r>
                <a:rPr lang="en-US" sz="1600" dirty="0">
                  <a:solidFill>
                    <a:schemeClr val="bg1"/>
                  </a:solidFill>
                </a:rPr>
                <a:t>Government’s establishment of enterprises </a:t>
              </a:r>
              <a:r>
                <a:rPr lang="en-US" sz="1600" dirty="0" smtClean="0">
                  <a:solidFill>
                    <a:schemeClr val="bg1"/>
                  </a:solidFill>
                </a:rPr>
                <a:t>and </a:t>
              </a:r>
              <a:r>
                <a:rPr lang="en-US" sz="1600" dirty="0">
                  <a:solidFill>
                    <a:schemeClr val="bg1"/>
                  </a:solidFill>
                </a:rPr>
                <a:t>direct supply or demand of particular goods </a:t>
              </a:r>
              <a:r>
                <a:rPr lang="en-US" sz="1600" dirty="0" smtClean="0">
                  <a:solidFill>
                    <a:schemeClr val="bg1"/>
                  </a:solidFill>
                </a:rPr>
                <a:t>&amp; services</a:t>
              </a:r>
              <a:endParaRPr lang="en-US" sz="1600" dirty="0">
                <a:solidFill>
                  <a:schemeClr val="bg1"/>
                </a:solidFill>
              </a:endParaRPr>
            </a:p>
            <a:p>
              <a:pPr algn="ctr"/>
              <a:r>
                <a:rPr lang="en-US" sz="1600" dirty="0">
                  <a:solidFill>
                    <a:schemeClr val="bg1"/>
                  </a:solidFill>
                </a:rPr>
                <a:t>.</a:t>
              </a:r>
            </a:p>
          </p:txBody>
        </p:sp>
      </p:grpSp>
      <p:grpSp>
        <p:nvGrpSpPr>
          <p:cNvPr id="29" name="Group 47">
            <a:extLst>
              <a:ext uri="{FF2B5EF4-FFF2-40B4-BE49-F238E27FC236}">
                <a16:creationId xmlns="" xmlns:a16="http://schemas.microsoft.com/office/drawing/2014/main" id="{5834992E-1E91-4D65-B680-C72E5235BBCC}"/>
              </a:ext>
            </a:extLst>
          </p:cNvPr>
          <p:cNvGrpSpPr/>
          <p:nvPr/>
        </p:nvGrpSpPr>
        <p:grpSpPr>
          <a:xfrm>
            <a:off x="2194158" y="3625854"/>
            <a:ext cx="502920" cy="502920"/>
            <a:chOff x="-891540" y="3558064"/>
            <a:chExt cx="548640" cy="548640"/>
          </a:xfrm>
        </p:grpSpPr>
        <p:sp>
          <p:nvSpPr>
            <p:cNvPr id="30" name="Oval 37">
              <a:extLst>
                <a:ext uri="{FF2B5EF4-FFF2-40B4-BE49-F238E27FC236}">
                  <a16:creationId xmlns="" xmlns:a16="http://schemas.microsoft.com/office/drawing/2014/main" id="{E4A35659-C59B-4414-BA3C-F861C669719F}"/>
                </a:ext>
              </a:extLst>
            </p:cNvPr>
            <p:cNvSpPr/>
            <p:nvPr/>
          </p:nvSpPr>
          <p:spPr>
            <a:xfrm>
              <a:off x="-891540" y="3558064"/>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40">
              <a:extLst>
                <a:ext uri="{FF2B5EF4-FFF2-40B4-BE49-F238E27FC236}">
                  <a16:creationId xmlns="" xmlns:a16="http://schemas.microsoft.com/office/drawing/2014/main" id="{B018E3B4-542F-4D8C-8100-62FF6BF437B1}"/>
                </a:ext>
              </a:extLst>
            </p:cNvPr>
            <p:cNvSpPr/>
            <p:nvPr/>
          </p:nvSpPr>
          <p:spPr>
            <a:xfrm rot="5400000">
              <a:off x="-727397" y="3718084"/>
              <a:ext cx="304800" cy="2286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46">
            <a:extLst>
              <a:ext uri="{FF2B5EF4-FFF2-40B4-BE49-F238E27FC236}">
                <a16:creationId xmlns="" xmlns:a16="http://schemas.microsoft.com/office/drawing/2014/main" id="{4E94C12C-CC32-4CF0-8439-4872079BFEE4}"/>
              </a:ext>
            </a:extLst>
          </p:cNvPr>
          <p:cNvGrpSpPr/>
          <p:nvPr/>
        </p:nvGrpSpPr>
        <p:grpSpPr>
          <a:xfrm>
            <a:off x="4299323" y="3625854"/>
            <a:ext cx="502920" cy="502920"/>
            <a:chOff x="-819463" y="4450080"/>
            <a:chExt cx="548640" cy="548640"/>
          </a:xfrm>
        </p:grpSpPr>
        <p:sp>
          <p:nvSpPr>
            <p:cNvPr id="33" name="Oval 41">
              <a:extLst>
                <a:ext uri="{FF2B5EF4-FFF2-40B4-BE49-F238E27FC236}">
                  <a16:creationId xmlns="" xmlns:a16="http://schemas.microsoft.com/office/drawing/2014/main" id="{DCB689DC-EB25-4F80-B58E-390262807D8C}"/>
                </a:ext>
              </a:extLst>
            </p:cNvPr>
            <p:cNvSpPr/>
            <p:nvPr/>
          </p:nvSpPr>
          <p:spPr>
            <a:xfrm>
              <a:off x="-819463" y="445008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42">
              <a:extLst>
                <a:ext uri="{FF2B5EF4-FFF2-40B4-BE49-F238E27FC236}">
                  <a16:creationId xmlns="" xmlns:a16="http://schemas.microsoft.com/office/drawing/2014/main" id="{21712DC3-8F59-4965-ADD0-A85DA4FAB98B}"/>
                </a:ext>
              </a:extLst>
            </p:cNvPr>
            <p:cNvSpPr/>
            <p:nvPr/>
          </p:nvSpPr>
          <p:spPr>
            <a:xfrm rot="5400000">
              <a:off x="-655320" y="4610100"/>
              <a:ext cx="304800" cy="228600"/>
            </a:xfrm>
            <a:prstGeom prst="triangle">
              <a:avLst/>
            </a:prstGeom>
            <a:solidFill>
              <a:srgbClr val="00A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45">
            <a:extLst>
              <a:ext uri="{FF2B5EF4-FFF2-40B4-BE49-F238E27FC236}">
                <a16:creationId xmlns="" xmlns:a16="http://schemas.microsoft.com/office/drawing/2014/main" id="{95A3C7B2-A45C-490C-B960-C77D2CCBB9D0}"/>
              </a:ext>
            </a:extLst>
          </p:cNvPr>
          <p:cNvGrpSpPr/>
          <p:nvPr/>
        </p:nvGrpSpPr>
        <p:grpSpPr>
          <a:xfrm>
            <a:off x="6402846" y="3625854"/>
            <a:ext cx="502920" cy="502920"/>
            <a:chOff x="861827" y="5516880"/>
            <a:chExt cx="548640" cy="548640"/>
          </a:xfrm>
        </p:grpSpPr>
        <p:sp>
          <p:nvSpPr>
            <p:cNvPr id="36" name="Oval 43">
              <a:extLst>
                <a:ext uri="{FF2B5EF4-FFF2-40B4-BE49-F238E27FC236}">
                  <a16:creationId xmlns="" xmlns:a16="http://schemas.microsoft.com/office/drawing/2014/main" id="{6B60584D-5B33-4287-8BDF-08C071794347}"/>
                </a:ext>
              </a:extLst>
            </p:cNvPr>
            <p:cNvSpPr/>
            <p:nvPr/>
          </p:nvSpPr>
          <p:spPr>
            <a:xfrm>
              <a:off x="861827" y="551688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44">
              <a:extLst>
                <a:ext uri="{FF2B5EF4-FFF2-40B4-BE49-F238E27FC236}">
                  <a16:creationId xmlns="" xmlns:a16="http://schemas.microsoft.com/office/drawing/2014/main" id="{B84CCEB1-1190-481E-B940-10A784D419ED}"/>
                </a:ext>
              </a:extLst>
            </p:cNvPr>
            <p:cNvSpPr/>
            <p:nvPr/>
          </p:nvSpPr>
          <p:spPr>
            <a:xfrm rot="5400000">
              <a:off x="1025970" y="5676900"/>
              <a:ext cx="304800" cy="228600"/>
            </a:xfrm>
            <a:prstGeom prst="triangle">
              <a:avLst/>
            </a:prstGeom>
            <a:solidFill>
              <a:srgbClr val="712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ángulo 37">
            <a:extLst>
              <a:ext uri="{FF2B5EF4-FFF2-40B4-BE49-F238E27FC236}">
                <a16:creationId xmlns="" xmlns:a16="http://schemas.microsoft.com/office/drawing/2014/main" id="{5956FBC1-68EF-4959-B4E2-BC24BF61EF6D}"/>
              </a:ext>
            </a:extLst>
          </p:cNvPr>
          <p:cNvSpPr/>
          <p:nvPr/>
        </p:nvSpPr>
        <p:spPr>
          <a:xfrm>
            <a:off x="1130071" y="5181271"/>
            <a:ext cx="1188720" cy="1097280"/>
          </a:xfrm>
          <a:prstGeom prst="rect">
            <a:avLst/>
          </a:prstGeom>
          <a:blipFill>
            <a:blip r:embed="rId2" cstate="print">
              <a:extLst>
                <a:ext uri="{28A0092B-C50C-407E-A947-70E740481C1C}">
                  <a14:useLocalDpi xmlns:a14="http://schemas.microsoft.com/office/drawing/2010/main" val="0"/>
                </a:ext>
              </a:extLst>
            </a:blip>
            <a:srcRect/>
            <a:stretch>
              <a:fillRect l="-25000" r="-25000"/>
            </a:stretch>
          </a:blip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ectángulo 38">
            <a:extLst>
              <a:ext uri="{FF2B5EF4-FFF2-40B4-BE49-F238E27FC236}">
                <a16:creationId xmlns="" xmlns:a16="http://schemas.microsoft.com/office/drawing/2014/main" id="{3CD0FFDE-DA3B-4A4A-BA09-074CC1E40D19}"/>
              </a:ext>
            </a:extLst>
          </p:cNvPr>
          <p:cNvSpPr/>
          <p:nvPr/>
        </p:nvSpPr>
        <p:spPr>
          <a:xfrm>
            <a:off x="3233839" y="5164819"/>
            <a:ext cx="1188720" cy="1097280"/>
          </a:xfrm>
          <a:prstGeom prst="rect">
            <a:avLst/>
          </a:prstGeom>
          <a:blipFill>
            <a:blip r:embed="rId3" cstate="print">
              <a:extLst>
                <a:ext uri="{28A0092B-C50C-407E-A947-70E740481C1C}">
                  <a14:useLocalDpi xmlns:a14="http://schemas.microsoft.com/office/drawing/2010/main" val="0"/>
                </a:ext>
              </a:extLst>
            </a:blip>
            <a:srcRect/>
            <a:stretch>
              <a:fillRect l="-14000" r="-14000"/>
            </a:stretch>
          </a:blip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ectángulo 39">
            <a:extLst>
              <a:ext uri="{FF2B5EF4-FFF2-40B4-BE49-F238E27FC236}">
                <a16:creationId xmlns="" xmlns:a16="http://schemas.microsoft.com/office/drawing/2014/main" id="{173FE864-76C0-4B79-A710-FED910BF5846}"/>
              </a:ext>
            </a:extLst>
          </p:cNvPr>
          <p:cNvSpPr/>
          <p:nvPr/>
        </p:nvSpPr>
        <p:spPr>
          <a:xfrm>
            <a:off x="5364712" y="5164819"/>
            <a:ext cx="1188720" cy="1097280"/>
          </a:xfrm>
          <a:prstGeom prst="rect">
            <a:avLst/>
          </a:prstGeom>
          <a:blipFill>
            <a:blip r:embed="rId4" cstate="print">
              <a:extLst>
                <a:ext uri="{28A0092B-C50C-407E-A947-70E740481C1C}">
                  <a14:useLocalDpi xmlns:a14="http://schemas.microsoft.com/office/drawing/2010/main" val="0"/>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ángulo 40">
            <a:extLst>
              <a:ext uri="{FF2B5EF4-FFF2-40B4-BE49-F238E27FC236}">
                <a16:creationId xmlns="" xmlns:a16="http://schemas.microsoft.com/office/drawing/2014/main" id="{7C3D14D3-F9EF-4615-949B-E40EFB3CB921}"/>
              </a:ext>
            </a:extLst>
          </p:cNvPr>
          <p:cNvSpPr/>
          <p:nvPr/>
        </p:nvSpPr>
        <p:spPr>
          <a:xfrm>
            <a:off x="7480048" y="5173045"/>
            <a:ext cx="1188720" cy="1097280"/>
          </a:xfrm>
          <a:prstGeom prst="rect">
            <a:avLst/>
          </a:prstGeom>
          <a:blipFill>
            <a:blip r:embed="rId5" cstate="print">
              <a:extLst>
                <a:ext uri="{28A0092B-C50C-407E-A947-70E740481C1C}">
                  <a14:useLocalDpi xmlns:a14="http://schemas.microsoft.com/office/drawing/2010/main" val="0"/>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056802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solidFill>
                  <a:schemeClr val="accent5">
                    <a:lumMod val="75000"/>
                  </a:schemeClr>
                </a:solidFill>
              </a:rPr>
              <a:t>1. The Industrial Policy challenge</a:t>
            </a:r>
          </a:p>
        </p:txBody>
      </p:sp>
      <p:sp>
        <p:nvSpPr>
          <p:cNvPr id="4" name="Slide Number Placeholder 3"/>
          <p:cNvSpPr>
            <a:spLocks noGrp="1"/>
          </p:cNvSpPr>
          <p:nvPr>
            <p:ph type="sldNum" sz="quarter" idx="12"/>
          </p:nvPr>
        </p:nvSpPr>
        <p:spPr>
          <a:xfrm>
            <a:off x="7086600" y="6492875"/>
            <a:ext cx="2057400" cy="365125"/>
          </a:xfrm>
        </p:spPr>
        <p:txBody>
          <a:bodyPr/>
          <a:lstStyle/>
          <a:p>
            <a:fld id="{17F87442-83AE-46D3-8A83-B1E007FB2991}" type="slidenum">
              <a:rPr lang="en-US" smtClean="0"/>
              <a:t>3</a:t>
            </a:fld>
            <a:endParaRPr lang="en-US"/>
          </a:p>
        </p:txBody>
      </p:sp>
      <p:grpSp>
        <p:nvGrpSpPr>
          <p:cNvPr id="7" name="15 Grupo">
            <a:extLst>
              <a:ext uri="{FF2B5EF4-FFF2-40B4-BE49-F238E27FC236}">
                <a16:creationId xmlns="" xmlns:a16="http://schemas.microsoft.com/office/drawing/2014/main" id="{D9C8484A-C824-4D90-AE0C-0C88AA68697F}"/>
              </a:ext>
            </a:extLst>
          </p:cNvPr>
          <p:cNvGrpSpPr/>
          <p:nvPr/>
        </p:nvGrpSpPr>
        <p:grpSpPr>
          <a:xfrm>
            <a:off x="175197" y="912452"/>
            <a:ext cx="8869680" cy="4192"/>
            <a:chOff x="360040" y="1052736"/>
            <a:chExt cx="8460432" cy="4192"/>
          </a:xfrm>
        </p:grpSpPr>
        <p:cxnSp>
          <p:nvCxnSpPr>
            <p:cNvPr id="8" name="3 Conector recto">
              <a:extLst>
                <a:ext uri="{FF2B5EF4-FFF2-40B4-BE49-F238E27FC236}">
                  <a16:creationId xmlns="" xmlns:a16="http://schemas.microsoft.com/office/drawing/2014/main" id="{E4184C98-97C3-4277-AD8B-77A1D7789061}"/>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4 Conector recto">
              <a:extLst>
                <a:ext uri="{FF2B5EF4-FFF2-40B4-BE49-F238E27FC236}">
                  <a16:creationId xmlns="" xmlns:a16="http://schemas.microsoft.com/office/drawing/2014/main" id="{3A19FEE3-E5C3-47F6-ABFA-08619EC8E811}"/>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817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30</a:t>
            </a:fld>
            <a:endParaRPr lang="en-US" dirty="0"/>
          </a:p>
        </p:txBody>
      </p:sp>
      <p:grpSp>
        <p:nvGrpSpPr>
          <p:cNvPr id="23" name="15 Grupo">
            <a:extLst>
              <a:ext uri="{FF2B5EF4-FFF2-40B4-BE49-F238E27FC236}">
                <a16:creationId xmlns="" xmlns:a16="http://schemas.microsoft.com/office/drawing/2014/main" id="{3979B7CB-81BE-4163-8ACE-2623BFB8BA02}"/>
              </a:ext>
            </a:extLst>
          </p:cNvPr>
          <p:cNvGrpSpPr/>
          <p:nvPr/>
        </p:nvGrpSpPr>
        <p:grpSpPr>
          <a:xfrm>
            <a:off x="175197" y="912452"/>
            <a:ext cx="8869680" cy="4192"/>
            <a:chOff x="360040" y="1052736"/>
            <a:chExt cx="8460432" cy="4192"/>
          </a:xfrm>
        </p:grpSpPr>
        <p:cxnSp>
          <p:nvCxnSpPr>
            <p:cNvPr id="24" name="3 Conector recto">
              <a:extLst>
                <a:ext uri="{FF2B5EF4-FFF2-40B4-BE49-F238E27FC236}">
                  <a16:creationId xmlns="" xmlns:a16="http://schemas.microsoft.com/office/drawing/2014/main" id="{0EE8523B-6238-44F7-BE48-230ADDFC8DF6}"/>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4 Conector recto">
              <a:extLst>
                <a:ext uri="{FF2B5EF4-FFF2-40B4-BE49-F238E27FC236}">
                  <a16:creationId xmlns="" xmlns:a16="http://schemas.microsoft.com/office/drawing/2014/main" id="{4B4C288A-2973-4E08-9775-B921A8F39D46}"/>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 name="Título 1">
            <a:extLst>
              <a:ext uri="{FF2B5EF4-FFF2-40B4-BE49-F238E27FC236}">
                <a16:creationId xmlns="" xmlns:a16="http://schemas.microsoft.com/office/drawing/2014/main" id="{F65AC13D-C07C-46A3-AB6D-BB280D792BFC}"/>
              </a:ext>
            </a:extLst>
          </p:cNvPr>
          <p:cNvSpPr txBox="1">
            <a:spLocks/>
          </p:cNvSpPr>
          <p:nvPr/>
        </p:nvSpPr>
        <p:spPr>
          <a:xfrm>
            <a:off x="390519" y="1032339"/>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in </a:t>
            </a:r>
            <a:r>
              <a:rPr lang="es-EC" sz="3200" dirty="0" err="1"/>
              <a:t>the</a:t>
            </a:r>
            <a:r>
              <a:rPr lang="es-EC" sz="3200" dirty="0"/>
              <a:t> </a:t>
            </a:r>
            <a:r>
              <a:rPr lang="es-EC" sz="3200" dirty="0" err="1"/>
              <a:t>policy</a:t>
            </a:r>
            <a:r>
              <a:rPr lang="es-EC" sz="3200" dirty="0"/>
              <a:t> </a:t>
            </a:r>
            <a:r>
              <a:rPr lang="es-EC" sz="3200" dirty="0" err="1"/>
              <a:t>cycle</a:t>
            </a:r>
            <a:endParaRPr lang="en-US" sz="3200" dirty="0"/>
          </a:p>
        </p:txBody>
      </p:sp>
      <p:graphicFrame>
        <p:nvGraphicFramePr>
          <p:cNvPr id="27" name="Content Placeholder 4">
            <a:extLst>
              <a:ext uri="{FF2B5EF4-FFF2-40B4-BE49-F238E27FC236}">
                <a16:creationId xmlns="" xmlns:a16="http://schemas.microsoft.com/office/drawing/2014/main" id="{A92EF250-D560-4A66-B8D6-1EEAA118A713}"/>
              </a:ext>
            </a:extLst>
          </p:cNvPr>
          <p:cNvGraphicFramePr>
            <a:graphicFrameLocks/>
          </p:cNvGraphicFramePr>
          <p:nvPr>
            <p:extLst>
              <p:ext uri="{D42A27DB-BD31-4B8C-83A1-F6EECF244321}">
                <p14:modId xmlns:p14="http://schemas.microsoft.com/office/powerpoint/2010/main" val="386647659"/>
              </p:ext>
            </p:extLst>
          </p:nvPr>
        </p:nvGraphicFramePr>
        <p:xfrm>
          <a:off x="335476" y="1931918"/>
          <a:ext cx="4399194" cy="410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11">
            <a:extLst>
              <a:ext uri="{FF2B5EF4-FFF2-40B4-BE49-F238E27FC236}">
                <a16:creationId xmlns="" xmlns:a16="http://schemas.microsoft.com/office/drawing/2014/main" id="{ED7A4922-4EC1-4AD5-B945-13113DC71B30}"/>
              </a:ext>
            </a:extLst>
          </p:cNvPr>
          <p:cNvSpPr txBox="1"/>
          <p:nvPr/>
        </p:nvSpPr>
        <p:spPr>
          <a:xfrm>
            <a:off x="1773148" y="3983247"/>
            <a:ext cx="1714500" cy="646331"/>
          </a:xfrm>
          <a:prstGeom prst="rect">
            <a:avLst/>
          </a:prstGeom>
          <a:noFill/>
        </p:spPr>
        <p:txBody>
          <a:bodyPr wrap="square" rtlCol="0">
            <a:spAutoFit/>
          </a:bodyPr>
          <a:lstStyle/>
          <a:p>
            <a:pPr algn="ctr"/>
            <a:r>
              <a:rPr lang="en-US" dirty="0">
                <a:solidFill>
                  <a:schemeClr val="bg1">
                    <a:lumMod val="50000"/>
                  </a:schemeClr>
                </a:solidFill>
                <a:latin typeface="Helvetica Neue Black Condensed"/>
                <a:cs typeface="Helvetica Neue Black Condensed"/>
              </a:rPr>
              <a:t>Institutional Set-up </a:t>
            </a:r>
          </a:p>
        </p:txBody>
      </p:sp>
    </p:spTree>
    <p:extLst>
      <p:ext uri="{BB962C8B-B14F-4D97-AF65-F5344CB8AC3E}">
        <p14:creationId xmlns:p14="http://schemas.microsoft.com/office/powerpoint/2010/main" val="3333242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31</a:t>
            </a:fld>
            <a:endParaRPr lang="en-US" dirty="0"/>
          </a:p>
        </p:txBody>
      </p:sp>
      <p:grpSp>
        <p:nvGrpSpPr>
          <p:cNvPr id="23" name="15 Grupo">
            <a:extLst>
              <a:ext uri="{FF2B5EF4-FFF2-40B4-BE49-F238E27FC236}">
                <a16:creationId xmlns="" xmlns:a16="http://schemas.microsoft.com/office/drawing/2014/main" id="{3979B7CB-81BE-4163-8ACE-2623BFB8BA02}"/>
              </a:ext>
            </a:extLst>
          </p:cNvPr>
          <p:cNvGrpSpPr/>
          <p:nvPr/>
        </p:nvGrpSpPr>
        <p:grpSpPr>
          <a:xfrm>
            <a:off x="175197" y="912452"/>
            <a:ext cx="8869680" cy="4192"/>
            <a:chOff x="360040" y="1052736"/>
            <a:chExt cx="8460432" cy="4192"/>
          </a:xfrm>
        </p:grpSpPr>
        <p:cxnSp>
          <p:nvCxnSpPr>
            <p:cNvPr id="24" name="3 Conector recto">
              <a:extLst>
                <a:ext uri="{FF2B5EF4-FFF2-40B4-BE49-F238E27FC236}">
                  <a16:creationId xmlns="" xmlns:a16="http://schemas.microsoft.com/office/drawing/2014/main" id="{0EE8523B-6238-44F7-BE48-230ADDFC8DF6}"/>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4 Conector recto">
              <a:extLst>
                <a:ext uri="{FF2B5EF4-FFF2-40B4-BE49-F238E27FC236}">
                  <a16:creationId xmlns="" xmlns:a16="http://schemas.microsoft.com/office/drawing/2014/main" id="{4B4C288A-2973-4E08-9775-B921A8F39D46}"/>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 name="Título 1">
            <a:extLst>
              <a:ext uri="{FF2B5EF4-FFF2-40B4-BE49-F238E27FC236}">
                <a16:creationId xmlns="" xmlns:a16="http://schemas.microsoft.com/office/drawing/2014/main" id="{F65AC13D-C07C-46A3-AB6D-BB280D792BFC}"/>
              </a:ext>
            </a:extLst>
          </p:cNvPr>
          <p:cNvSpPr txBox="1">
            <a:spLocks/>
          </p:cNvSpPr>
          <p:nvPr/>
        </p:nvSpPr>
        <p:spPr>
          <a:xfrm>
            <a:off x="390519" y="1032339"/>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in </a:t>
            </a:r>
            <a:r>
              <a:rPr lang="es-EC" sz="3200" dirty="0" err="1"/>
              <a:t>the</a:t>
            </a:r>
            <a:r>
              <a:rPr lang="es-EC" sz="3200" dirty="0"/>
              <a:t> </a:t>
            </a:r>
            <a:r>
              <a:rPr lang="es-EC" sz="3200" dirty="0" err="1"/>
              <a:t>policy</a:t>
            </a:r>
            <a:r>
              <a:rPr lang="es-EC" sz="3200" dirty="0"/>
              <a:t> </a:t>
            </a:r>
            <a:r>
              <a:rPr lang="es-EC" sz="3200" dirty="0" err="1"/>
              <a:t>cycle</a:t>
            </a:r>
            <a:endParaRPr lang="en-US" sz="3200" dirty="0"/>
          </a:p>
        </p:txBody>
      </p:sp>
      <p:graphicFrame>
        <p:nvGraphicFramePr>
          <p:cNvPr id="11" name="Content Placeholder 4">
            <a:extLst>
              <a:ext uri="{FF2B5EF4-FFF2-40B4-BE49-F238E27FC236}">
                <a16:creationId xmlns="" xmlns:a16="http://schemas.microsoft.com/office/drawing/2014/main" id="{B7B89D7A-C927-4034-81B1-F4CC3E6FAC26}"/>
              </a:ext>
            </a:extLst>
          </p:cNvPr>
          <p:cNvGraphicFramePr>
            <a:graphicFrameLocks/>
          </p:cNvGraphicFramePr>
          <p:nvPr>
            <p:extLst>
              <p:ext uri="{D42A27DB-BD31-4B8C-83A1-F6EECF244321}">
                <p14:modId xmlns:p14="http://schemas.microsoft.com/office/powerpoint/2010/main" val="153516732"/>
              </p:ext>
            </p:extLst>
          </p:nvPr>
        </p:nvGraphicFramePr>
        <p:xfrm>
          <a:off x="335476" y="1931918"/>
          <a:ext cx="4399194" cy="410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1">
            <a:extLst>
              <a:ext uri="{FF2B5EF4-FFF2-40B4-BE49-F238E27FC236}">
                <a16:creationId xmlns="" xmlns:a16="http://schemas.microsoft.com/office/drawing/2014/main" id="{8122CF28-6E13-4A8F-BDF5-4A6CA618A61E}"/>
              </a:ext>
            </a:extLst>
          </p:cNvPr>
          <p:cNvSpPr txBox="1"/>
          <p:nvPr/>
        </p:nvSpPr>
        <p:spPr>
          <a:xfrm>
            <a:off x="1773148" y="3983247"/>
            <a:ext cx="1714500" cy="646331"/>
          </a:xfrm>
          <a:prstGeom prst="rect">
            <a:avLst/>
          </a:prstGeom>
          <a:noFill/>
        </p:spPr>
        <p:txBody>
          <a:bodyPr wrap="square" rtlCol="0">
            <a:spAutoFit/>
          </a:bodyPr>
          <a:lstStyle/>
          <a:p>
            <a:pPr algn="ctr"/>
            <a:r>
              <a:rPr lang="en-US" dirty="0">
                <a:solidFill>
                  <a:schemeClr val="bg1">
                    <a:lumMod val="50000"/>
                  </a:schemeClr>
                </a:solidFill>
                <a:latin typeface="Helvetica Neue Black Condensed"/>
                <a:cs typeface="Helvetica Neue Black Condensed"/>
              </a:rPr>
              <a:t>Institutional Set-up </a:t>
            </a:r>
          </a:p>
        </p:txBody>
      </p:sp>
      <p:sp>
        <p:nvSpPr>
          <p:cNvPr id="35" name="TextBox 4">
            <a:extLst>
              <a:ext uri="{FF2B5EF4-FFF2-40B4-BE49-F238E27FC236}">
                <a16:creationId xmlns="" xmlns:a16="http://schemas.microsoft.com/office/drawing/2014/main" id="{D6DC470F-5CC2-421E-B536-2A7AE10542C0}"/>
              </a:ext>
            </a:extLst>
          </p:cNvPr>
          <p:cNvSpPr txBox="1"/>
          <p:nvPr/>
        </p:nvSpPr>
        <p:spPr>
          <a:xfrm>
            <a:off x="5696176" y="1884751"/>
            <a:ext cx="1137299" cy="461665"/>
          </a:xfrm>
          <a:prstGeom prst="rect">
            <a:avLst/>
          </a:prstGeom>
          <a:solidFill>
            <a:schemeClr val="bg1"/>
          </a:solidFill>
          <a:ln>
            <a:solidFill>
              <a:schemeClr val="accent5"/>
            </a:solidFill>
          </a:ln>
        </p:spPr>
        <p:txBody>
          <a:bodyPr wrap="none" rtlCol="0" anchor="ctr">
            <a:spAutoFit/>
          </a:bodyPr>
          <a:lstStyle/>
          <a:p>
            <a:r>
              <a:rPr lang="en-US" sz="2400" dirty="0" err="1">
                <a:solidFill>
                  <a:schemeClr val="accent1">
                    <a:lumMod val="50000"/>
                  </a:schemeClr>
                </a:solidFill>
                <a:latin typeface="Arial Narrow" pitchFamily="34" charset="0"/>
              </a:rPr>
              <a:t>EQuIP</a:t>
            </a:r>
            <a:r>
              <a:rPr lang="en-US" sz="2400" dirty="0">
                <a:solidFill>
                  <a:schemeClr val="accent1">
                    <a:lumMod val="50000"/>
                  </a:schemeClr>
                </a:solidFill>
                <a:latin typeface="Arial Narrow" pitchFamily="34" charset="0"/>
              </a:rPr>
              <a:t> 1</a:t>
            </a:r>
          </a:p>
        </p:txBody>
      </p:sp>
      <p:sp>
        <p:nvSpPr>
          <p:cNvPr id="2" name="Rectangle 1"/>
          <p:cNvSpPr/>
          <p:nvPr/>
        </p:nvSpPr>
        <p:spPr>
          <a:xfrm>
            <a:off x="5022176" y="2468053"/>
            <a:ext cx="4022702" cy="4154984"/>
          </a:xfrm>
          <a:prstGeom prst="rect">
            <a:avLst/>
          </a:prstGeom>
        </p:spPr>
        <p:txBody>
          <a:bodyPr wrap="square">
            <a:spAutoFit/>
          </a:bodyPr>
          <a:lstStyle/>
          <a:p>
            <a:pPr marL="342900" lvl="0" indent="-342900">
              <a:buFont typeface="Wingdings" panose="05000000000000000000" pitchFamily="2" charset="2"/>
              <a:buChar char="Ø"/>
            </a:pPr>
            <a:r>
              <a:rPr lang="en-US" sz="2400" dirty="0"/>
              <a:t>Assess industrial performance (social, economic, environmental)</a:t>
            </a:r>
          </a:p>
          <a:p>
            <a:pPr marL="342900" lvl="0" indent="-342900">
              <a:buFont typeface="Wingdings" panose="05000000000000000000" pitchFamily="2" charset="2"/>
              <a:buChar char="Ø"/>
            </a:pPr>
            <a:r>
              <a:rPr lang="en-US" sz="2400" dirty="0"/>
              <a:t>Benchmark analysis relative to other countries </a:t>
            </a:r>
          </a:p>
          <a:p>
            <a:pPr marL="342900" lvl="0" indent="-342900">
              <a:buFont typeface="Wingdings" panose="05000000000000000000" pitchFamily="2" charset="2"/>
              <a:buChar char="Ø"/>
            </a:pPr>
            <a:r>
              <a:rPr lang="en-US" sz="2400" dirty="0"/>
              <a:t>Identify current strengths &amp; weaknesses </a:t>
            </a:r>
          </a:p>
          <a:p>
            <a:pPr marL="342900" lvl="0" indent="-342900">
              <a:buFont typeface="Wingdings" panose="05000000000000000000" pitchFamily="2" charset="2"/>
              <a:buChar char="Ø"/>
            </a:pPr>
            <a:r>
              <a:rPr lang="en-US" sz="2400" dirty="0"/>
              <a:t>Develop industrial intelligence reports</a:t>
            </a:r>
          </a:p>
          <a:p>
            <a:pPr marL="342900" lvl="0" indent="-342900">
              <a:buFont typeface="Wingdings" panose="05000000000000000000" pitchFamily="2" charset="2"/>
              <a:buChar char="Ø"/>
            </a:pPr>
            <a:r>
              <a:rPr lang="en-US" sz="2400" dirty="0"/>
              <a:t>Establish national database of indicators</a:t>
            </a:r>
          </a:p>
        </p:txBody>
      </p:sp>
    </p:spTree>
    <p:extLst>
      <p:ext uri="{BB962C8B-B14F-4D97-AF65-F5344CB8AC3E}">
        <p14:creationId xmlns:p14="http://schemas.microsoft.com/office/powerpoint/2010/main" val="4064374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32</a:t>
            </a:fld>
            <a:endParaRPr lang="en-US" dirty="0"/>
          </a:p>
        </p:txBody>
      </p:sp>
      <p:grpSp>
        <p:nvGrpSpPr>
          <p:cNvPr id="23" name="15 Grupo">
            <a:extLst>
              <a:ext uri="{FF2B5EF4-FFF2-40B4-BE49-F238E27FC236}">
                <a16:creationId xmlns="" xmlns:a16="http://schemas.microsoft.com/office/drawing/2014/main" id="{3979B7CB-81BE-4163-8ACE-2623BFB8BA02}"/>
              </a:ext>
            </a:extLst>
          </p:cNvPr>
          <p:cNvGrpSpPr/>
          <p:nvPr/>
        </p:nvGrpSpPr>
        <p:grpSpPr>
          <a:xfrm>
            <a:off x="175197" y="912452"/>
            <a:ext cx="8869680" cy="4192"/>
            <a:chOff x="360040" y="1052736"/>
            <a:chExt cx="8460432" cy="4192"/>
          </a:xfrm>
        </p:grpSpPr>
        <p:cxnSp>
          <p:nvCxnSpPr>
            <p:cNvPr id="24" name="3 Conector recto">
              <a:extLst>
                <a:ext uri="{FF2B5EF4-FFF2-40B4-BE49-F238E27FC236}">
                  <a16:creationId xmlns="" xmlns:a16="http://schemas.microsoft.com/office/drawing/2014/main" id="{0EE8523B-6238-44F7-BE48-230ADDFC8DF6}"/>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4 Conector recto">
              <a:extLst>
                <a:ext uri="{FF2B5EF4-FFF2-40B4-BE49-F238E27FC236}">
                  <a16:creationId xmlns="" xmlns:a16="http://schemas.microsoft.com/office/drawing/2014/main" id="{4B4C288A-2973-4E08-9775-B921A8F39D46}"/>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 name="Título 1">
            <a:extLst>
              <a:ext uri="{FF2B5EF4-FFF2-40B4-BE49-F238E27FC236}">
                <a16:creationId xmlns="" xmlns:a16="http://schemas.microsoft.com/office/drawing/2014/main" id="{F65AC13D-C07C-46A3-AB6D-BB280D792BFC}"/>
              </a:ext>
            </a:extLst>
          </p:cNvPr>
          <p:cNvSpPr txBox="1">
            <a:spLocks/>
          </p:cNvSpPr>
          <p:nvPr/>
        </p:nvSpPr>
        <p:spPr>
          <a:xfrm>
            <a:off x="390519" y="1032339"/>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in </a:t>
            </a:r>
            <a:r>
              <a:rPr lang="es-EC" sz="3200" dirty="0" err="1"/>
              <a:t>the</a:t>
            </a:r>
            <a:r>
              <a:rPr lang="es-EC" sz="3200" dirty="0"/>
              <a:t> </a:t>
            </a:r>
            <a:r>
              <a:rPr lang="es-EC" sz="3200" dirty="0" err="1"/>
              <a:t>policy</a:t>
            </a:r>
            <a:r>
              <a:rPr lang="es-EC" sz="3200" dirty="0"/>
              <a:t> </a:t>
            </a:r>
            <a:r>
              <a:rPr lang="es-EC" sz="3200" dirty="0" err="1"/>
              <a:t>cycle</a:t>
            </a:r>
            <a:endParaRPr lang="en-US" sz="3200" dirty="0"/>
          </a:p>
        </p:txBody>
      </p:sp>
      <p:graphicFrame>
        <p:nvGraphicFramePr>
          <p:cNvPr id="11" name="Content Placeholder 4">
            <a:extLst>
              <a:ext uri="{FF2B5EF4-FFF2-40B4-BE49-F238E27FC236}">
                <a16:creationId xmlns="" xmlns:a16="http://schemas.microsoft.com/office/drawing/2014/main" id="{B7B89D7A-C927-4034-81B1-F4CC3E6FAC26}"/>
              </a:ext>
            </a:extLst>
          </p:cNvPr>
          <p:cNvGraphicFramePr>
            <a:graphicFrameLocks/>
          </p:cNvGraphicFramePr>
          <p:nvPr>
            <p:extLst>
              <p:ext uri="{D42A27DB-BD31-4B8C-83A1-F6EECF244321}">
                <p14:modId xmlns:p14="http://schemas.microsoft.com/office/powerpoint/2010/main" val="2351635975"/>
              </p:ext>
            </p:extLst>
          </p:nvPr>
        </p:nvGraphicFramePr>
        <p:xfrm>
          <a:off x="335476" y="1931918"/>
          <a:ext cx="4399194" cy="410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1">
            <a:extLst>
              <a:ext uri="{FF2B5EF4-FFF2-40B4-BE49-F238E27FC236}">
                <a16:creationId xmlns="" xmlns:a16="http://schemas.microsoft.com/office/drawing/2014/main" id="{8122CF28-6E13-4A8F-BDF5-4A6CA618A61E}"/>
              </a:ext>
            </a:extLst>
          </p:cNvPr>
          <p:cNvSpPr txBox="1"/>
          <p:nvPr/>
        </p:nvSpPr>
        <p:spPr>
          <a:xfrm>
            <a:off x="1773148" y="3983247"/>
            <a:ext cx="1714500" cy="646331"/>
          </a:xfrm>
          <a:prstGeom prst="rect">
            <a:avLst/>
          </a:prstGeom>
          <a:noFill/>
        </p:spPr>
        <p:txBody>
          <a:bodyPr wrap="square" rtlCol="0">
            <a:spAutoFit/>
          </a:bodyPr>
          <a:lstStyle/>
          <a:p>
            <a:pPr algn="ctr"/>
            <a:r>
              <a:rPr lang="en-US" dirty="0">
                <a:solidFill>
                  <a:schemeClr val="bg1">
                    <a:lumMod val="50000"/>
                  </a:schemeClr>
                </a:solidFill>
                <a:latin typeface="Helvetica Neue Black Condensed"/>
                <a:cs typeface="Helvetica Neue Black Condensed"/>
              </a:rPr>
              <a:t>Institutional Set-up </a:t>
            </a:r>
          </a:p>
        </p:txBody>
      </p:sp>
      <p:sp>
        <p:nvSpPr>
          <p:cNvPr id="28" name="TextBox 4">
            <a:extLst>
              <a:ext uri="{FF2B5EF4-FFF2-40B4-BE49-F238E27FC236}">
                <a16:creationId xmlns="" xmlns:a16="http://schemas.microsoft.com/office/drawing/2014/main" id="{44B1FBEE-1A38-4874-B622-C713165E4805}"/>
              </a:ext>
            </a:extLst>
          </p:cNvPr>
          <p:cNvSpPr txBox="1"/>
          <p:nvPr/>
        </p:nvSpPr>
        <p:spPr>
          <a:xfrm>
            <a:off x="7284344" y="1750686"/>
            <a:ext cx="1137299" cy="461665"/>
          </a:xfrm>
          <a:prstGeom prst="rect">
            <a:avLst/>
          </a:prstGeom>
          <a:solidFill>
            <a:schemeClr val="bg1"/>
          </a:solidFill>
          <a:ln>
            <a:solidFill>
              <a:schemeClr val="accent5"/>
            </a:solidFill>
          </a:ln>
        </p:spPr>
        <p:txBody>
          <a:bodyPr wrap="none" rtlCol="0" anchor="ctr">
            <a:spAutoFit/>
          </a:bodyPr>
          <a:lstStyle/>
          <a:p>
            <a:r>
              <a:rPr lang="en-US" sz="2400" dirty="0" err="1">
                <a:solidFill>
                  <a:schemeClr val="accent1">
                    <a:lumMod val="50000"/>
                  </a:schemeClr>
                </a:solidFill>
                <a:latin typeface="Arial Narrow" pitchFamily="34" charset="0"/>
              </a:rPr>
              <a:t>EQuIP</a:t>
            </a:r>
            <a:r>
              <a:rPr lang="en-US" sz="2400" dirty="0">
                <a:solidFill>
                  <a:schemeClr val="accent1">
                    <a:lumMod val="50000"/>
                  </a:schemeClr>
                </a:solidFill>
                <a:latin typeface="Arial Narrow" pitchFamily="34" charset="0"/>
              </a:rPr>
              <a:t> 2</a:t>
            </a:r>
          </a:p>
        </p:txBody>
      </p:sp>
      <p:sp>
        <p:nvSpPr>
          <p:cNvPr id="32" name="Marcador de contenido 2">
            <a:extLst>
              <a:ext uri="{FF2B5EF4-FFF2-40B4-BE49-F238E27FC236}">
                <a16:creationId xmlns="" xmlns:a16="http://schemas.microsoft.com/office/drawing/2014/main" id="{92B82C2F-19AE-444E-9518-B90CDC493062}"/>
              </a:ext>
            </a:extLst>
          </p:cNvPr>
          <p:cNvSpPr>
            <a:spLocks noGrp="1"/>
          </p:cNvSpPr>
          <p:nvPr>
            <p:ph idx="1"/>
          </p:nvPr>
        </p:nvSpPr>
        <p:spPr>
          <a:xfrm>
            <a:off x="5021517" y="2264893"/>
            <a:ext cx="4023360" cy="3637133"/>
          </a:xfrm>
        </p:spPr>
        <p:txBody>
          <a:bodyPr>
            <a:noAutofit/>
          </a:bodyPr>
          <a:lstStyle/>
          <a:p>
            <a:pPr lvl="0">
              <a:buFont typeface="Wingdings" panose="05000000000000000000" pitchFamily="2" charset="2"/>
              <a:buChar char="Ø"/>
            </a:pPr>
            <a:r>
              <a:rPr lang="en-US" sz="2400" dirty="0"/>
              <a:t>Facilitate dialog and agree on policy priorities </a:t>
            </a:r>
          </a:p>
          <a:p>
            <a:pPr lvl="0">
              <a:buFont typeface="Wingdings" panose="05000000000000000000" pitchFamily="2" charset="2"/>
              <a:buChar char="Ø"/>
            </a:pPr>
            <a:r>
              <a:rPr lang="en-US" sz="2400" dirty="0"/>
              <a:t>Establish quantitative targets for prioritized IP objectives </a:t>
            </a:r>
          </a:p>
          <a:p>
            <a:pPr lvl="0">
              <a:buFont typeface="Wingdings" panose="05000000000000000000" pitchFamily="2" charset="2"/>
              <a:buChar char="Ø"/>
            </a:pPr>
            <a:r>
              <a:rPr lang="en-US" sz="2400" dirty="0"/>
              <a:t>Identify opportunities and risks related to industrial development </a:t>
            </a:r>
          </a:p>
          <a:p>
            <a:pPr lvl="0">
              <a:buFont typeface="Wingdings" panose="05000000000000000000" pitchFamily="2" charset="2"/>
              <a:buChar char="Ø"/>
            </a:pPr>
            <a:r>
              <a:rPr lang="en-US" sz="2400" dirty="0"/>
              <a:t>Adapt existing strategy to include new </a:t>
            </a:r>
            <a:r>
              <a:rPr lang="en-US" sz="2400" dirty="0" smtClean="0"/>
              <a:t>priorities</a:t>
            </a:r>
            <a:endParaRPr lang="en-US" sz="2400" dirty="0"/>
          </a:p>
        </p:txBody>
      </p:sp>
      <p:sp>
        <p:nvSpPr>
          <p:cNvPr id="38" name="TextBox 4">
            <a:extLst>
              <a:ext uri="{FF2B5EF4-FFF2-40B4-BE49-F238E27FC236}">
                <a16:creationId xmlns="" xmlns:a16="http://schemas.microsoft.com/office/drawing/2014/main" id="{CA53424C-1CB0-4EE4-9094-10F4B9407763}"/>
              </a:ext>
            </a:extLst>
          </p:cNvPr>
          <p:cNvSpPr txBox="1"/>
          <p:nvPr/>
        </p:nvSpPr>
        <p:spPr>
          <a:xfrm>
            <a:off x="5343899" y="1750687"/>
            <a:ext cx="1137299" cy="461665"/>
          </a:xfrm>
          <a:prstGeom prst="rect">
            <a:avLst/>
          </a:prstGeom>
          <a:solidFill>
            <a:schemeClr val="bg1"/>
          </a:solidFill>
          <a:ln>
            <a:solidFill>
              <a:schemeClr val="accent5"/>
            </a:solidFill>
          </a:ln>
        </p:spPr>
        <p:txBody>
          <a:bodyPr wrap="none" rtlCol="0" anchor="ctr">
            <a:spAutoFit/>
          </a:bodyPr>
          <a:lstStyle/>
          <a:p>
            <a:r>
              <a:rPr lang="en-US" sz="2400" dirty="0" err="1">
                <a:solidFill>
                  <a:schemeClr val="accent1">
                    <a:lumMod val="50000"/>
                  </a:schemeClr>
                </a:solidFill>
                <a:latin typeface="Arial Narrow" pitchFamily="34" charset="0"/>
              </a:rPr>
              <a:t>EQuIP</a:t>
            </a:r>
            <a:r>
              <a:rPr lang="en-US" sz="2400" dirty="0">
                <a:solidFill>
                  <a:schemeClr val="accent1">
                    <a:lumMod val="50000"/>
                  </a:schemeClr>
                </a:solidFill>
                <a:latin typeface="Arial Narrow" pitchFamily="34" charset="0"/>
              </a:rPr>
              <a:t> 1</a:t>
            </a:r>
          </a:p>
        </p:txBody>
      </p:sp>
    </p:spTree>
    <p:extLst>
      <p:ext uri="{BB962C8B-B14F-4D97-AF65-F5344CB8AC3E}">
        <p14:creationId xmlns:p14="http://schemas.microsoft.com/office/powerpoint/2010/main" val="2808242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33</a:t>
            </a:fld>
            <a:endParaRPr lang="en-US" dirty="0"/>
          </a:p>
        </p:txBody>
      </p:sp>
      <p:grpSp>
        <p:nvGrpSpPr>
          <p:cNvPr id="23" name="15 Grupo">
            <a:extLst>
              <a:ext uri="{FF2B5EF4-FFF2-40B4-BE49-F238E27FC236}">
                <a16:creationId xmlns="" xmlns:a16="http://schemas.microsoft.com/office/drawing/2014/main" id="{3979B7CB-81BE-4163-8ACE-2623BFB8BA02}"/>
              </a:ext>
            </a:extLst>
          </p:cNvPr>
          <p:cNvGrpSpPr/>
          <p:nvPr/>
        </p:nvGrpSpPr>
        <p:grpSpPr>
          <a:xfrm>
            <a:off x="175197" y="912452"/>
            <a:ext cx="8869680" cy="4192"/>
            <a:chOff x="360040" y="1052736"/>
            <a:chExt cx="8460432" cy="4192"/>
          </a:xfrm>
        </p:grpSpPr>
        <p:cxnSp>
          <p:nvCxnSpPr>
            <p:cNvPr id="24" name="3 Conector recto">
              <a:extLst>
                <a:ext uri="{FF2B5EF4-FFF2-40B4-BE49-F238E27FC236}">
                  <a16:creationId xmlns="" xmlns:a16="http://schemas.microsoft.com/office/drawing/2014/main" id="{0EE8523B-6238-44F7-BE48-230ADDFC8DF6}"/>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4 Conector recto">
              <a:extLst>
                <a:ext uri="{FF2B5EF4-FFF2-40B4-BE49-F238E27FC236}">
                  <a16:creationId xmlns="" xmlns:a16="http://schemas.microsoft.com/office/drawing/2014/main" id="{4B4C288A-2973-4E08-9775-B921A8F39D46}"/>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 name="Título 1">
            <a:extLst>
              <a:ext uri="{FF2B5EF4-FFF2-40B4-BE49-F238E27FC236}">
                <a16:creationId xmlns="" xmlns:a16="http://schemas.microsoft.com/office/drawing/2014/main" id="{F65AC13D-C07C-46A3-AB6D-BB280D792BFC}"/>
              </a:ext>
            </a:extLst>
          </p:cNvPr>
          <p:cNvSpPr txBox="1">
            <a:spLocks/>
          </p:cNvSpPr>
          <p:nvPr/>
        </p:nvSpPr>
        <p:spPr>
          <a:xfrm>
            <a:off x="390519" y="1032339"/>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in </a:t>
            </a:r>
            <a:r>
              <a:rPr lang="es-EC" sz="3200" dirty="0" err="1"/>
              <a:t>the</a:t>
            </a:r>
            <a:r>
              <a:rPr lang="es-EC" sz="3200" dirty="0"/>
              <a:t> </a:t>
            </a:r>
            <a:r>
              <a:rPr lang="es-EC" sz="3200" dirty="0" err="1"/>
              <a:t>policy</a:t>
            </a:r>
            <a:r>
              <a:rPr lang="es-EC" sz="3200" dirty="0"/>
              <a:t> </a:t>
            </a:r>
            <a:r>
              <a:rPr lang="es-EC" sz="3200" dirty="0" err="1"/>
              <a:t>cycle</a:t>
            </a:r>
            <a:endParaRPr lang="en-US" sz="3200" dirty="0"/>
          </a:p>
        </p:txBody>
      </p:sp>
      <p:graphicFrame>
        <p:nvGraphicFramePr>
          <p:cNvPr id="11" name="Content Placeholder 4">
            <a:extLst>
              <a:ext uri="{FF2B5EF4-FFF2-40B4-BE49-F238E27FC236}">
                <a16:creationId xmlns="" xmlns:a16="http://schemas.microsoft.com/office/drawing/2014/main" id="{B7B89D7A-C927-4034-81B1-F4CC3E6FAC26}"/>
              </a:ext>
            </a:extLst>
          </p:cNvPr>
          <p:cNvGraphicFramePr>
            <a:graphicFrameLocks/>
          </p:cNvGraphicFramePr>
          <p:nvPr>
            <p:extLst>
              <p:ext uri="{D42A27DB-BD31-4B8C-83A1-F6EECF244321}">
                <p14:modId xmlns:p14="http://schemas.microsoft.com/office/powerpoint/2010/main" val="2861163755"/>
              </p:ext>
            </p:extLst>
          </p:nvPr>
        </p:nvGraphicFramePr>
        <p:xfrm>
          <a:off x="335476" y="1931918"/>
          <a:ext cx="4399194" cy="410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1">
            <a:extLst>
              <a:ext uri="{FF2B5EF4-FFF2-40B4-BE49-F238E27FC236}">
                <a16:creationId xmlns="" xmlns:a16="http://schemas.microsoft.com/office/drawing/2014/main" id="{8122CF28-6E13-4A8F-BDF5-4A6CA618A61E}"/>
              </a:ext>
            </a:extLst>
          </p:cNvPr>
          <p:cNvSpPr txBox="1"/>
          <p:nvPr/>
        </p:nvSpPr>
        <p:spPr>
          <a:xfrm>
            <a:off x="1773148" y="3983247"/>
            <a:ext cx="1714500" cy="646331"/>
          </a:xfrm>
          <a:prstGeom prst="rect">
            <a:avLst/>
          </a:prstGeom>
          <a:noFill/>
        </p:spPr>
        <p:txBody>
          <a:bodyPr wrap="square" rtlCol="0">
            <a:spAutoFit/>
          </a:bodyPr>
          <a:lstStyle/>
          <a:p>
            <a:pPr algn="ctr"/>
            <a:r>
              <a:rPr lang="en-US" dirty="0">
                <a:solidFill>
                  <a:schemeClr val="bg1">
                    <a:lumMod val="50000"/>
                  </a:schemeClr>
                </a:solidFill>
                <a:latin typeface="Helvetica Neue Black Condensed"/>
                <a:cs typeface="Helvetica Neue Black Condensed"/>
              </a:rPr>
              <a:t>Institutional Set-up </a:t>
            </a:r>
          </a:p>
        </p:txBody>
      </p:sp>
      <p:sp>
        <p:nvSpPr>
          <p:cNvPr id="39" name="Marcador de contenido 2">
            <a:extLst>
              <a:ext uri="{FF2B5EF4-FFF2-40B4-BE49-F238E27FC236}">
                <a16:creationId xmlns="" xmlns:a16="http://schemas.microsoft.com/office/drawing/2014/main" id="{E8543E55-6F8C-4B7B-A17F-2451BD76708D}"/>
              </a:ext>
            </a:extLst>
          </p:cNvPr>
          <p:cNvSpPr>
            <a:spLocks noGrp="1"/>
          </p:cNvSpPr>
          <p:nvPr>
            <p:ph idx="1"/>
          </p:nvPr>
        </p:nvSpPr>
        <p:spPr>
          <a:xfrm>
            <a:off x="5021517" y="2264894"/>
            <a:ext cx="4122483" cy="4164037"/>
          </a:xfrm>
        </p:spPr>
        <p:txBody>
          <a:bodyPr>
            <a:noAutofit/>
          </a:bodyPr>
          <a:lstStyle/>
          <a:p>
            <a:pPr lvl="0">
              <a:buFont typeface="Wingdings" panose="05000000000000000000" pitchFamily="2" charset="2"/>
              <a:buChar char="Ø"/>
            </a:pPr>
            <a:r>
              <a:rPr lang="en-US" sz="2400" dirty="0"/>
              <a:t>Facilitate “stock-taking” and review of existing policy instruments</a:t>
            </a:r>
          </a:p>
          <a:p>
            <a:pPr lvl="0">
              <a:buFont typeface="Wingdings" panose="05000000000000000000" pitchFamily="2" charset="2"/>
              <a:buChar char="Ø"/>
            </a:pPr>
            <a:r>
              <a:rPr lang="en-US" sz="2400" dirty="0"/>
              <a:t>Consider wide-range of different new instruments</a:t>
            </a:r>
          </a:p>
          <a:p>
            <a:pPr lvl="0">
              <a:buFont typeface="Wingdings" panose="05000000000000000000" pitchFamily="2" charset="2"/>
              <a:buChar char="Ø"/>
            </a:pPr>
            <a:r>
              <a:rPr lang="en-US" sz="2400" dirty="0"/>
              <a:t>Consider potential synergies &amp; conflicts between instruments </a:t>
            </a:r>
          </a:p>
          <a:p>
            <a:pPr lvl="0">
              <a:buFont typeface="Wingdings" panose="05000000000000000000" pitchFamily="2" charset="2"/>
              <a:buChar char="Ø"/>
            </a:pPr>
            <a:r>
              <a:rPr lang="en-US" sz="2400" dirty="0"/>
              <a:t>Assess and select new instrument package on the basis of feasibility &amp; impact </a:t>
            </a:r>
          </a:p>
        </p:txBody>
      </p:sp>
      <p:sp>
        <p:nvSpPr>
          <p:cNvPr id="40" name="TextBox 4">
            <a:extLst>
              <a:ext uri="{FF2B5EF4-FFF2-40B4-BE49-F238E27FC236}">
                <a16:creationId xmlns="" xmlns:a16="http://schemas.microsoft.com/office/drawing/2014/main" id="{405F110C-FEB7-478F-B1B2-10C3741B5FCD}"/>
              </a:ext>
            </a:extLst>
          </p:cNvPr>
          <p:cNvSpPr txBox="1"/>
          <p:nvPr/>
        </p:nvSpPr>
        <p:spPr>
          <a:xfrm>
            <a:off x="7284344" y="1680345"/>
            <a:ext cx="1137299" cy="461665"/>
          </a:xfrm>
          <a:prstGeom prst="rect">
            <a:avLst/>
          </a:prstGeom>
          <a:solidFill>
            <a:schemeClr val="bg1"/>
          </a:solidFill>
          <a:ln>
            <a:solidFill>
              <a:schemeClr val="accent5"/>
            </a:solidFill>
          </a:ln>
        </p:spPr>
        <p:txBody>
          <a:bodyPr wrap="none" rtlCol="0" anchor="ctr">
            <a:spAutoFit/>
          </a:bodyPr>
          <a:lstStyle/>
          <a:p>
            <a:r>
              <a:rPr lang="en-US" sz="2400" dirty="0" err="1">
                <a:solidFill>
                  <a:schemeClr val="accent1">
                    <a:lumMod val="50000"/>
                  </a:schemeClr>
                </a:solidFill>
                <a:latin typeface="Arial Narrow" pitchFamily="34" charset="0"/>
              </a:rPr>
              <a:t>EQuIP</a:t>
            </a:r>
            <a:r>
              <a:rPr lang="en-US" sz="2400" dirty="0">
                <a:solidFill>
                  <a:schemeClr val="accent1">
                    <a:lumMod val="50000"/>
                  </a:schemeClr>
                </a:solidFill>
                <a:latin typeface="Arial Narrow" pitchFamily="34" charset="0"/>
              </a:rPr>
              <a:t> 2</a:t>
            </a:r>
          </a:p>
        </p:txBody>
      </p:sp>
    </p:spTree>
    <p:extLst>
      <p:ext uri="{BB962C8B-B14F-4D97-AF65-F5344CB8AC3E}">
        <p14:creationId xmlns:p14="http://schemas.microsoft.com/office/powerpoint/2010/main" val="1666097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34</a:t>
            </a:fld>
            <a:endParaRPr lang="en-US" dirty="0"/>
          </a:p>
        </p:txBody>
      </p:sp>
      <p:grpSp>
        <p:nvGrpSpPr>
          <p:cNvPr id="23" name="15 Grupo">
            <a:extLst>
              <a:ext uri="{FF2B5EF4-FFF2-40B4-BE49-F238E27FC236}">
                <a16:creationId xmlns="" xmlns:a16="http://schemas.microsoft.com/office/drawing/2014/main" id="{3979B7CB-81BE-4163-8ACE-2623BFB8BA02}"/>
              </a:ext>
            </a:extLst>
          </p:cNvPr>
          <p:cNvGrpSpPr/>
          <p:nvPr/>
        </p:nvGrpSpPr>
        <p:grpSpPr>
          <a:xfrm>
            <a:off x="175197" y="912452"/>
            <a:ext cx="8869680" cy="4192"/>
            <a:chOff x="360040" y="1052736"/>
            <a:chExt cx="8460432" cy="4192"/>
          </a:xfrm>
        </p:grpSpPr>
        <p:cxnSp>
          <p:nvCxnSpPr>
            <p:cNvPr id="24" name="3 Conector recto">
              <a:extLst>
                <a:ext uri="{FF2B5EF4-FFF2-40B4-BE49-F238E27FC236}">
                  <a16:creationId xmlns="" xmlns:a16="http://schemas.microsoft.com/office/drawing/2014/main" id="{0EE8523B-6238-44F7-BE48-230ADDFC8DF6}"/>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4 Conector recto">
              <a:extLst>
                <a:ext uri="{FF2B5EF4-FFF2-40B4-BE49-F238E27FC236}">
                  <a16:creationId xmlns="" xmlns:a16="http://schemas.microsoft.com/office/drawing/2014/main" id="{4B4C288A-2973-4E08-9775-B921A8F39D46}"/>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 name="Título 1">
            <a:extLst>
              <a:ext uri="{FF2B5EF4-FFF2-40B4-BE49-F238E27FC236}">
                <a16:creationId xmlns="" xmlns:a16="http://schemas.microsoft.com/office/drawing/2014/main" id="{F65AC13D-C07C-46A3-AB6D-BB280D792BFC}"/>
              </a:ext>
            </a:extLst>
          </p:cNvPr>
          <p:cNvSpPr txBox="1">
            <a:spLocks/>
          </p:cNvSpPr>
          <p:nvPr/>
        </p:nvSpPr>
        <p:spPr>
          <a:xfrm>
            <a:off x="390519" y="1032339"/>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in </a:t>
            </a:r>
            <a:r>
              <a:rPr lang="es-EC" sz="3200" dirty="0" err="1"/>
              <a:t>the</a:t>
            </a:r>
            <a:r>
              <a:rPr lang="es-EC" sz="3200" dirty="0"/>
              <a:t> </a:t>
            </a:r>
            <a:r>
              <a:rPr lang="es-EC" sz="3200" dirty="0" err="1"/>
              <a:t>policy</a:t>
            </a:r>
            <a:r>
              <a:rPr lang="es-EC" sz="3200" dirty="0"/>
              <a:t> </a:t>
            </a:r>
            <a:r>
              <a:rPr lang="es-EC" sz="3200" dirty="0" err="1"/>
              <a:t>cycle</a:t>
            </a:r>
            <a:endParaRPr lang="en-US" sz="3200" dirty="0"/>
          </a:p>
        </p:txBody>
      </p:sp>
      <p:graphicFrame>
        <p:nvGraphicFramePr>
          <p:cNvPr id="11" name="Content Placeholder 4">
            <a:extLst>
              <a:ext uri="{FF2B5EF4-FFF2-40B4-BE49-F238E27FC236}">
                <a16:creationId xmlns="" xmlns:a16="http://schemas.microsoft.com/office/drawing/2014/main" id="{B7B89D7A-C927-4034-81B1-F4CC3E6FAC26}"/>
              </a:ext>
            </a:extLst>
          </p:cNvPr>
          <p:cNvGraphicFramePr>
            <a:graphicFrameLocks/>
          </p:cNvGraphicFramePr>
          <p:nvPr>
            <p:extLst>
              <p:ext uri="{D42A27DB-BD31-4B8C-83A1-F6EECF244321}">
                <p14:modId xmlns:p14="http://schemas.microsoft.com/office/powerpoint/2010/main" val="2358406962"/>
              </p:ext>
            </p:extLst>
          </p:nvPr>
        </p:nvGraphicFramePr>
        <p:xfrm>
          <a:off x="335476" y="1931918"/>
          <a:ext cx="4399194" cy="410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1">
            <a:extLst>
              <a:ext uri="{FF2B5EF4-FFF2-40B4-BE49-F238E27FC236}">
                <a16:creationId xmlns="" xmlns:a16="http://schemas.microsoft.com/office/drawing/2014/main" id="{8122CF28-6E13-4A8F-BDF5-4A6CA618A61E}"/>
              </a:ext>
            </a:extLst>
          </p:cNvPr>
          <p:cNvSpPr txBox="1"/>
          <p:nvPr/>
        </p:nvSpPr>
        <p:spPr>
          <a:xfrm>
            <a:off x="1773148" y="3983247"/>
            <a:ext cx="1714500" cy="646331"/>
          </a:xfrm>
          <a:prstGeom prst="rect">
            <a:avLst/>
          </a:prstGeom>
          <a:noFill/>
        </p:spPr>
        <p:txBody>
          <a:bodyPr wrap="square" rtlCol="0">
            <a:spAutoFit/>
          </a:bodyPr>
          <a:lstStyle/>
          <a:p>
            <a:pPr algn="ctr"/>
            <a:r>
              <a:rPr lang="en-US" dirty="0">
                <a:solidFill>
                  <a:schemeClr val="bg1">
                    <a:lumMod val="50000"/>
                  </a:schemeClr>
                </a:solidFill>
                <a:latin typeface="Helvetica Neue Black Condensed"/>
                <a:cs typeface="Helvetica Neue Black Condensed"/>
              </a:rPr>
              <a:t>Institutional Set-up </a:t>
            </a:r>
          </a:p>
        </p:txBody>
      </p:sp>
      <p:sp>
        <p:nvSpPr>
          <p:cNvPr id="32" name="Marcador de contenido 2">
            <a:extLst>
              <a:ext uri="{FF2B5EF4-FFF2-40B4-BE49-F238E27FC236}">
                <a16:creationId xmlns="" xmlns:a16="http://schemas.microsoft.com/office/drawing/2014/main" id="{01EFF308-AAAE-49E9-ABAC-E949B2659ED1}"/>
              </a:ext>
            </a:extLst>
          </p:cNvPr>
          <p:cNvSpPr>
            <a:spLocks noGrp="1"/>
          </p:cNvSpPr>
          <p:nvPr>
            <p:ph idx="1"/>
          </p:nvPr>
        </p:nvSpPr>
        <p:spPr>
          <a:xfrm>
            <a:off x="5021517" y="2385408"/>
            <a:ext cx="4023360" cy="2406125"/>
          </a:xfrm>
        </p:spPr>
        <p:txBody>
          <a:bodyPr>
            <a:noAutofit/>
          </a:bodyPr>
          <a:lstStyle/>
          <a:p>
            <a:pPr>
              <a:lnSpc>
                <a:spcPct val="100000"/>
              </a:lnSpc>
              <a:spcBef>
                <a:spcPts val="600"/>
              </a:spcBef>
              <a:buFont typeface="Wingdings" panose="05000000000000000000" pitchFamily="2" charset="2"/>
              <a:buChar char="Ø"/>
            </a:pPr>
            <a:r>
              <a:rPr lang="en-US" sz="2400" dirty="0"/>
              <a:t>Support with iterative &amp; learning approach to implementation </a:t>
            </a:r>
          </a:p>
          <a:p>
            <a:pPr>
              <a:lnSpc>
                <a:spcPct val="100000"/>
              </a:lnSpc>
              <a:spcBef>
                <a:spcPts val="600"/>
              </a:spcBef>
              <a:buFont typeface="Wingdings" panose="05000000000000000000" pitchFamily="2" charset="2"/>
              <a:buChar char="Ø"/>
            </a:pPr>
            <a:r>
              <a:rPr lang="en-US" sz="2400" dirty="0"/>
              <a:t>Definition of detailed action plans for policy instruments</a:t>
            </a:r>
          </a:p>
          <a:p>
            <a:pPr>
              <a:lnSpc>
                <a:spcPct val="100000"/>
              </a:lnSpc>
              <a:spcBef>
                <a:spcPts val="600"/>
              </a:spcBef>
              <a:buFont typeface="Wingdings" panose="05000000000000000000" pitchFamily="2" charset="2"/>
              <a:buChar char="Ø"/>
            </a:pPr>
            <a:r>
              <a:rPr lang="en-US" sz="2400" dirty="0"/>
              <a:t>Define required technical &amp; budgetary resources</a:t>
            </a:r>
          </a:p>
          <a:p>
            <a:pPr>
              <a:lnSpc>
                <a:spcPct val="100000"/>
              </a:lnSpc>
              <a:spcBef>
                <a:spcPts val="600"/>
              </a:spcBef>
              <a:buFont typeface="Wingdings" panose="05000000000000000000" pitchFamily="2" charset="2"/>
              <a:buChar char="Ø"/>
            </a:pPr>
            <a:r>
              <a:rPr lang="en-US" sz="2400" dirty="0"/>
              <a:t>Assist with fund-raising by providing convincing logic/ justification</a:t>
            </a:r>
          </a:p>
          <a:p>
            <a:pPr>
              <a:lnSpc>
                <a:spcPct val="100000"/>
              </a:lnSpc>
              <a:spcBef>
                <a:spcPts val="600"/>
              </a:spcBef>
              <a:buFont typeface="Wingdings" panose="05000000000000000000" pitchFamily="2" charset="2"/>
              <a:buChar char="Ø"/>
            </a:pPr>
            <a:endParaRPr lang="en-US" sz="2400" dirty="0"/>
          </a:p>
          <a:p>
            <a:pPr>
              <a:lnSpc>
                <a:spcPct val="100000"/>
              </a:lnSpc>
              <a:spcBef>
                <a:spcPts val="600"/>
              </a:spcBef>
              <a:buFont typeface="Wingdings" panose="05000000000000000000" pitchFamily="2" charset="2"/>
              <a:buChar char="Ø"/>
            </a:pPr>
            <a:endParaRPr lang="en-US" sz="2000" dirty="0"/>
          </a:p>
        </p:txBody>
      </p:sp>
      <p:sp>
        <p:nvSpPr>
          <p:cNvPr id="33" name="TextBox 4">
            <a:extLst>
              <a:ext uri="{FF2B5EF4-FFF2-40B4-BE49-F238E27FC236}">
                <a16:creationId xmlns="" xmlns:a16="http://schemas.microsoft.com/office/drawing/2014/main" id="{D16E3FBF-6172-45EC-B315-271D2DAC3D91}"/>
              </a:ext>
            </a:extLst>
          </p:cNvPr>
          <p:cNvSpPr txBox="1"/>
          <p:nvPr/>
        </p:nvSpPr>
        <p:spPr>
          <a:xfrm>
            <a:off x="7340614" y="1816780"/>
            <a:ext cx="1137299" cy="461665"/>
          </a:xfrm>
          <a:prstGeom prst="rect">
            <a:avLst/>
          </a:prstGeom>
          <a:solidFill>
            <a:schemeClr val="bg1"/>
          </a:solidFill>
          <a:ln>
            <a:solidFill>
              <a:schemeClr val="accent5"/>
            </a:solidFill>
          </a:ln>
        </p:spPr>
        <p:txBody>
          <a:bodyPr wrap="none" rtlCol="0" anchor="ctr">
            <a:spAutoFit/>
          </a:bodyPr>
          <a:lstStyle/>
          <a:p>
            <a:r>
              <a:rPr lang="en-US" sz="2400" dirty="0" err="1">
                <a:solidFill>
                  <a:schemeClr val="accent1">
                    <a:lumMod val="50000"/>
                  </a:schemeClr>
                </a:solidFill>
                <a:latin typeface="Arial Narrow" pitchFamily="34" charset="0"/>
              </a:rPr>
              <a:t>EQuIP</a:t>
            </a:r>
            <a:r>
              <a:rPr lang="en-US" sz="2400" dirty="0">
                <a:solidFill>
                  <a:schemeClr val="accent1">
                    <a:lumMod val="50000"/>
                  </a:schemeClr>
                </a:solidFill>
                <a:latin typeface="Arial Narrow" pitchFamily="34" charset="0"/>
              </a:rPr>
              <a:t> 2</a:t>
            </a:r>
          </a:p>
        </p:txBody>
      </p:sp>
    </p:spTree>
    <p:extLst>
      <p:ext uri="{BB962C8B-B14F-4D97-AF65-F5344CB8AC3E}">
        <p14:creationId xmlns:p14="http://schemas.microsoft.com/office/powerpoint/2010/main" val="84148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35</a:t>
            </a:fld>
            <a:endParaRPr lang="en-US" dirty="0"/>
          </a:p>
        </p:txBody>
      </p:sp>
      <p:grpSp>
        <p:nvGrpSpPr>
          <p:cNvPr id="23" name="15 Grupo">
            <a:extLst>
              <a:ext uri="{FF2B5EF4-FFF2-40B4-BE49-F238E27FC236}">
                <a16:creationId xmlns="" xmlns:a16="http://schemas.microsoft.com/office/drawing/2014/main" id="{3979B7CB-81BE-4163-8ACE-2623BFB8BA02}"/>
              </a:ext>
            </a:extLst>
          </p:cNvPr>
          <p:cNvGrpSpPr/>
          <p:nvPr/>
        </p:nvGrpSpPr>
        <p:grpSpPr>
          <a:xfrm>
            <a:off x="175197" y="912452"/>
            <a:ext cx="8869680" cy="4192"/>
            <a:chOff x="360040" y="1052736"/>
            <a:chExt cx="8460432" cy="4192"/>
          </a:xfrm>
        </p:grpSpPr>
        <p:cxnSp>
          <p:nvCxnSpPr>
            <p:cNvPr id="24" name="3 Conector recto">
              <a:extLst>
                <a:ext uri="{FF2B5EF4-FFF2-40B4-BE49-F238E27FC236}">
                  <a16:creationId xmlns="" xmlns:a16="http://schemas.microsoft.com/office/drawing/2014/main" id="{0EE8523B-6238-44F7-BE48-230ADDFC8DF6}"/>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4 Conector recto">
              <a:extLst>
                <a:ext uri="{FF2B5EF4-FFF2-40B4-BE49-F238E27FC236}">
                  <a16:creationId xmlns="" xmlns:a16="http://schemas.microsoft.com/office/drawing/2014/main" id="{4B4C288A-2973-4E08-9775-B921A8F39D46}"/>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 name="Título 1">
            <a:extLst>
              <a:ext uri="{FF2B5EF4-FFF2-40B4-BE49-F238E27FC236}">
                <a16:creationId xmlns="" xmlns:a16="http://schemas.microsoft.com/office/drawing/2014/main" id="{F65AC13D-C07C-46A3-AB6D-BB280D792BFC}"/>
              </a:ext>
            </a:extLst>
          </p:cNvPr>
          <p:cNvSpPr txBox="1">
            <a:spLocks/>
          </p:cNvSpPr>
          <p:nvPr/>
        </p:nvSpPr>
        <p:spPr>
          <a:xfrm>
            <a:off x="390519" y="1032339"/>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EQuIP</a:t>
            </a:r>
            <a:r>
              <a:rPr lang="es-EC" sz="3200" dirty="0"/>
              <a:t> in </a:t>
            </a:r>
            <a:r>
              <a:rPr lang="es-EC" sz="3200" dirty="0" err="1"/>
              <a:t>the</a:t>
            </a:r>
            <a:r>
              <a:rPr lang="es-EC" sz="3200" dirty="0"/>
              <a:t> </a:t>
            </a:r>
            <a:r>
              <a:rPr lang="es-EC" sz="3200" dirty="0" err="1"/>
              <a:t>policy</a:t>
            </a:r>
            <a:r>
              <a:rPr lang="es-EC" sz="3200" dirty="0"/>
              <a:t> </a:t>
            </a:r>
            <a:r>
              <a:rPr lang="es-EC" sz="3200" dirty="0" err="1"/>
              <a:t>cycle</a:t>
            </a:r>
            <a:endParaRPr lang="en-US" sz="3200" dirty="0"/>
          </a:p>
        </p:txBody>
      </p:sp>
      <p:graphicFrame>
        <p:nvGraphicFramePr>
          <p:cNvPr id="11" name="Content Placeholder 4">
            <a:extLst>
              <a:ext uri="{FF2B5EF4-FFF2-40B4-BE49-F238E27FC236}">
                <a16:creationId xmlns="" xmlns:a16="http://schemas.microsoft.com/office/drawing/2014/main" id="{B7B89D7A-C927-4034-81B1-F4CC3E6FAC26}"/>
              </a:ext>
            </a:extLst>
          </p:cNvPr>
          <p:cNvGraphicFramePr>
            <a:graphicFrameLocks/>
          </p:cNvGraphicFramePr>
          <p:nvPr>
            <p:extLst>
              <p:ext uri="{D42A27DB-BD31-4B8C-83A1-F6EECF244321}">
                <p14:modId xmlns:p14="http://schemas.microsoft.com/office/powerpoint/2010/main" val="2699562646"/>
              </p:ext>
            </p:extLst>
          </p:nvPr>
        </p:nvGraphicFramePr>
        <p:xfrm>
          <a:off x="335476" y="1931918"/>
          <a:ext cx="4399194" cy="410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1">
            <a:extLst>
              <a:ext uri="{FF2B5EF4-FFF2-40B4-BE49-F238E27FC236}">
                <a16:creationId xmlns="" xmlns:a16="http://schemas.microsoft.com/office/drawing/2014/main" id="{8122CF28-6E13-4A8F-BDF5-4A6CA618A61E}"/>
              </a:ext>
            </a:extLst>
          </p:cNvPr>
          <p:cNvSpPr txBox="1"/>
          <p:nvPr/>
        </p:nvSpPr>
        <p:spPr>
          <a:xfrm>
            <a:off x="1773148" y="3983247"/>
            <a:ext cx="1714500" cy="646331"/>
          </a:xfrm>
          <a:prstGeom prst="rect">
            <a:avLst/>
          </a:prstGeom>
          <a:noFill/>
        </p:spPr>
        <p:txBody>
          <a:bodyPr wrap="square" rtlCol="0">
            <a:spAutoFit/>
          </a:bodyPr>
          <a:lstStyle/>
          <a:p>
            <a:pPr algn="ctr"/>
            <a:r>
              <a:rPr lang="en-US" dirty="0">
                <a:solidFill>
                  <a:schemeClr val="bg1">
                    <a:lumMod val="50000"/>
                  </a:schemeClr>
                </a:solidFill>
                <a:latin typeface="Helvetica Neue Black Condensed"/>
                <a:cs typeface="Helvetica Neue Black Condensed"/>
              </a:rPr>
              <a:t>Institutional Set-up </a:t>
            </a:r>
          </a:p>
        </p:txBody>
      </p:sp>
      <p:sp>
        <p:nvSpPr>
          <p:cNvPr id="38" name="TextBox 4">
            <a:extLst>
              <a:ext uri="{FF2B5EF4-FFF2-40B4-BE49-F238E27FC236}">
                <a16:creationId xmlns="" xmlns:a16="http://schemas.microsoft.com/office/drawing/2014/main" id="{E2558932-6EA0-48F7-B6B0-2AD33FAB4DB4}"/>
              </a:ext>
            </a:extLst>
          </p:cNvPr>
          <p:cNvSpPr txBox="1"/>
          <p:nvPr/>
        </p:nvSpPr>
        <p:spPr>
          <a:xfrm>
            <a:off x="5343899" y="1947636"/>
            <a:ext cx="1137299" cy="461665"/>
          </a:xfrm>
          <a:prstGeom prst="rect">
            <a:avLst/>
          </a:prstGeom>
          <a:solidFill>
            <a:schemeClr val="bg1"/>
          </a:solidFill>
          <a:ln>
            <a:solidFill>
              <a:schemeClr val="accent5"/>
            </a:solidFill>
          </a:ln>
        </p:spPr>
        <p:txBody>
          <a:bodyPr wrap="none" rtlCol="0" anchor="ctr">
            <a:spAutoFit/>
          </a:bodyPr>
          <a:lstStyle/>
          <a:p>
            <a:r>
              <a:rPr lang="en-US" sz="2400" dirty="0" err="1">
                <a:solidFill>
                  <a:schemeClr val="accent1">
                    <a:lumMod val="50000"/>
                  </a:schemeClr>
                </a:solidFill>
                <a:latin typeface="Arial Narrow" pitchFamily="34" charset="0"/>
              </a:rPr>
              <a:t>EQuIP</a:t>
            </a:r>
            <a:r>
              <a:rPr lang="en-US" sz="2400" dirty="0">
                <a:solidFill>
                  <a:schemeClr val="accent1">
                    <a:lumMod val="50000"/>
                  </a:schemeClr>
                </a:solidFill>
                <a:latin typeface="Arial Narrow" pitchFamily="34" charset="0"/>
              </a:rPr>
              <a:t> 1</a:t>
            </a:r>
          </a:p>
        </p:txBody>
      </p:sp>
      <p:sp>
        <p:nvSpPr>
          <p:cNvPr id="39" name="Marcador de contenido 2">
            <a:extLst>
              <a:ext uri="{FF2B5EF4-FFF2-40B4-BE49-F238E27FC236}">
                <a16:creationId xmlns="" xmlns:a16="http://schemas.microsoft.com/office/drawing/2014/main" id="{E979179B-8A4B-4ACB-B0DC-E20A5EDD82D9}"/>
              </a:ext>
            </a:extLst>
          </p:cNvPr>
          <p:cNvSpPr>
            <a:spLocks noGrp="1"/>
          </p:cNvSpPr>
          <p:nvPr>
            <p:ph idx="1"/>
          </p:nvPr>
        </p:nvSpPr>
        <p:spPr>
          <a:xfrm>
            <a:off x="4925319" y="2546252"/>
            <a:ext cx="4119557" cy="4093699"/>
          </a:xfrm>
        </p:spPr>
        <p:txBody>
          <a:bodyPr>
            <a:noAutofit/>
          </a:bodyPr>
          <a:lstStyle/>
          <a:p>
            <a:pPr lvl="0">
              <a:buFont typeface="Wingdings" panose="05000000000000000000" pitchFamily="2" charset="2"/>
              <a:buChar char="Ø"/>
            </a:pPr>
            <a:r>
              <a:rPr lang="en-US" sz="2400" dirty="0"/>
              <a:t>Establish quantitative M&amp;E system to monitor progress towards targets</a:t>
            </a:r>
          </a:p>
          <a:p>
            <a:pPr lvl="0">
              <a:buFont typeface="Wingdings" panose="05000000000000000000" pitchFamily="2" charset="2"/>
              <a:buChar char="Ø"/>
            </a:pPr>
            <a:r>
              <a:rPr lang="en-US" sz="2400" dirty="0"/>
              <a:t>Define intervention logic and anticipated impact of individual IP instruments </a:t>
            </a:r>
          </a:p>
          <a:p>
            <a:pPr lvl="0">
              <a:buFont typeface="Wingdings" panose="05000000000000000000" pitchFamily="2" charset="2"/>
              <a:buChar char="Ø"/>
            </a:pPr>
            <a:r>
              <a:rPr lang="en-US" sz="2400" dirty="0"/>
              <a:t>Assess impact of interventions</a:t>
            </a:r>
          </a:p>
          <a:p>
            <a:pPr lvl="0">
              <a:buFont typeface="Wingdings" panose="05000000000000000000" pitchFamily="2" charset="2"/>
              <a:buChar char="Ø"/>
            </a:pPr>
            <a:r>
              <a:rPr lang="en-US" sz="2400" dirty="0"/>
              <a:t>Propose adaptations of policy package</a:t>
            </a:r>
          </a:p>
          <a:p>
            <a:pPr>
              <a:buFont typeface="Wingdings" panose="05000000000000000000" pitchFamily="2" charset="2"/>
              <a:buChar char="Ø"/>
            </a:pPr>
            <a:endParaRPr lang="en-US" sz="2000" dirty="0"/>
          </a:p>
        </p:txBody>
      </p:sp>
      <p:sp>
        <p:nvSpPr>
          <p:cNvPr id="12" name="TextBox 4">
            <a:extLst>
              <a:ext uri="{FF2B5EF4-FFF2-40B4-BE49-F238E27FC236}">
                <a16:creationId xmlns="" xmlns:a16="http://schemas.microsoft.com/office/drawing/2014/main" id="{D16E3FBF-6172-45EC-B315-271D2DAC3D91}"/>
              </a:ext>
            </a:extLst>
          </p:cNvPr>
          <p:cNvSpPr txBox="1"/>
          <p:nvPr/>
        </p:nvSpPr>
        <p:spPr>
          <a:xfrm>
            <a:off x="7284344" y="1947635"/>
            <a:ext cx="1137299" cy="461665"/>
          </a:xfrm>
          <a:prstGeom prst="rect">
            <a:avLst/>
          </a:prstGeom>
          <a:solidFill>
            <a:schemeClr val="bg1"/>
          </a:solidFill>
          <a:ln>
            <a:solidFill>
              <a:schemeClr val="accent5"/>
            </a:solidFill>
          </a:ln>
        </p:spPr>
        <p:txBody>
          <a:bodyPr wrap="none" rtlCol="0" anchor="ctr">
            <a:spAutoFit/>
          </a:bodyPr>
          <a:lstStyle/>
          <a:p>
            <a:r>
              <a:rPr lang="en-US" sz="2400" dirty="0" err="1">
                <a:solidFill>
                  <a:schemeClr val="accent1">
                    <a:lumMod val="50000"/>
                  </a:schemeClr>
                </a:solidFill>
                <a:latin typeface="Arial Narrow" pitchFamily="34" charset="0"/>
              </a:rPr>
              <a:t>EQuIP</a:t>
            </a:r>
            <a:r>
              <a:rPr lang="en-US" sz="2400" dirty="0">
                <a:solidFill>
                  <a:schemeClr val="accent1">
                    <a:lumMod val="50000"/>
                  </a:schemeClr>
                </a:solidFill>
                <a:latin typeface="Arial Narrow" pitchFamily="34" charset="0"/>
              </a:rPr>
              <a:t> 2</a:t>
            </a:r>
          </a:p>
        </p:txBody>
      </p:sp>
    </p:spTree>
    <p:extLst>
      <p:ext uri="{BB962C8B-B14F-4D97-AF65-F5344CB8AC3E}">
        <p14:creationId xmlns:p14="http://schemas.microsoft.com/office/powerpoint/2010/main" val="375387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18091"/>
            <a:ext cx="7886700" cy="4693724"/>
          </a:xfrm>
        </p:spPr>
        <p:txBody>
          <a:bodyPr>
            <a:normAutofit fontScale="92500"/>
          </a:bodyPr>
          <a:lstStyle/>
          <a:p>
            <a:pPr>
              <a:buFont typeface="Wingdings" panose="05000000000000000000" pitchFamily="2" charset="2"/>
              <a:buChar char="§"/>
            </a:pPr>
            <a:r>
              <a:rPr lang="en-US" b="1" dirty="0"/>
              <a:t>East African Community</a:t>
            </a:r>
            <a:r>
              <a:rPr lang="en-US" dirty="0"/>
              <a:t>: Building analytical capacity of member states to assess industrial performance </a:t>
            </a:r>
          </a:p>
          <a:p>
            <a:pPr>
              <a:buFont typeface="Wingdings" panose="05000000000000000000" pitchFamily="2" charset="2"/>
              <a:buChar char="§"/>
            </a:pPr>
            <a:r>
              <a:rPr lang="en-US" b="1" dirty="0"/>
              <a:t>Mozambique</a:t>
            </a:r>
            <a:r>
              <a:rPr lang="en-US" dirty="0"/>
              <a:t>: Review industrial strategy draft and establish monitoring system </a:t>
            </a:r>
          </a:p>
          <a:p>
            <a:pPr>
              <a:buFont typeface="Wingdings" panose="05000000000000000000" pitchFamily="2" charset="2"/>
              <a:buChar char="§"/>
            </a:pPr>
            <a:r>
              <a:rPr lang="en-US" b="1" dirty="0"/>
              <a:t>Ukraine</a:t>
            </a:r>
            <a:r>
              <a:rPr lang="en-US" dirty="0"/>
              <a:t>: Facilitate drafting of new industrial policy</a:t>
            </a:r>
          </a:p>
          <a:p>
            <a:pPr>
              <a:buFont typeface="Wingdings" panose="05000000000000000000" pitchFamily="2" charset="2"/>
              <a:buChar char="§"/>
            </a:pPr>
            <a:r>
              <a:rPr lang="en-US" b="1" dirty="0"/>
              <a:t>Vietnam</a:t>
            </a:r>
            <a:r>
              <a:rPr lang="en-US" dirty="0"/>
              <a:t>: Conduct assessment of priority sector’s performance (textiles, machinery &amp; agro-processing) </a:t>
            </a:r>
          </a:p>
          <a:p>
            <a:pPr>
              <a:buFont typeface="Wingdings" panose="05000000000000000000" pitchFamily="2" charset="2"/>
              <a:buChar char="§"/>
            </a:pPr>
            <a:r>
              <a:rPr lang="en-US" b="1" dirty="0"/>
              <a:t>Myanmar</a:t>
            </a:r>
            <a:r>
              <a:rPr lang="en-US" dirty="0"/>
              <a:t>: Support with drafting of new Textile strategy and action plan </a:t>
            </a:r>
          </a:p>
          <a:p>
            <a:pPr>
              <a:buFont typeface="Wingdings" panose="05000000000000000000" pitchFamily="2" charset="2"/>
              <a:buChar char="§"/>
            </a:pPr>
            <a:r>
              <a:rPr lang="en-US" b="1" dirty="0"/>
              <a:t>South Africa</a:t>
            </a:r>
            <a:r>
              <a:rPr lang="en-US" dirty="0"/>
              <a:t>: Design M&amp;E system to assess impact of large subsidy scheme for manufacturer’s</a:t>
            </a:r>
          </a:p>
          <a:p>
            <a:endParaRPr lang="en-US" dirty="0"/>
          </a:p>
        </p:txBody>
      </p:sp>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36</a:t>
            </a:fld>
            <a:endParaRPr lang="en-US" dirty="0"/>
          </a:p>
        </p:txBody>
      </p:sp>
      <p:grpSp>
        <p:nvGrpSpPr>
          <p:cNvPr id="6" name="15 Grupo">
            <a:extLst>
              <a:ext uri="{FF2B5EF4-FFF2-40B4-BE49-F238E27FC236}">
                <a16:creationId xmlns="" xmlns:a16="http://schemas.microsoft.com/office/drawing/2014/main" id="{655EE73F-54B9-4AF3-9C7E-907491A24010}"/>
              </a:ext>
            </a:extLst>
          </p:cNvPr>
          <p:cNvGrpSpPr/>
          <p:nvPr/>
        </p:nvGrpSpPr>
        <p:grpSpPr>
          <a:xfrm>
            <a:off x="175197" y="912452"/>
            <a:ext cx="8869680" cy="4192"/>
            <a:chOff x="360040" y="1052736"/>
            <a:chExt cx="8460432" cy="4192"/>
          </a:xfrm>
        </p:grpSpPr>
        <p:cxnSp>
          <p:nvCxnSpPr>
            <p:cNvPr id="7" name="3 Conector recto">
              <a:extLst>
                <a:ext uri="{FF2B5EF4-FFF2-40B4-BE49-F238E27FC236}">
                  <a16:creationId xmlns="" xmlns:a16="http://schemas.microsoft.com/office/drawing/2014/main" id="{D662C1C7-D7D5-4FAC-8099-4D7C8BC0F791}"/>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4 Conector recto">
              <a:extLst>
                <a:ext uri="{FF2B5EF4-FFF2-40B4-BE49-F238E27FC236}">
                  <a16:creationId xmlns="" xmlns:a16="http://schemas.microsoft.com/office/drawing/2014/main" id="{6A91223C-6435-4160-8C5D-D5605CBA3819}"/>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 xmlns:a16="http://schemas.microsoft.com/office/drawing/2014/main" id="{449F7DF2-4253-4F83-AB5B-EDA558942163}"/>
              </a:ext>
            </a:extLst>
          </p:cNvPr>
          <p:cNvSpPr txBox="1">
            <a:spLocks/>
          </p:cNvSpPr>
          <p:nvPr/>
        </p:nvSpPr>
        <p:spPr>
          <a:xfrm>
            <a:off x="390519" y="1041349"/>
            <a:ext cx="7886700" cy="89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n-US" sz="3200"/>
              <a:t>EQuIP in Action </a:t>
            </a:r>
            <a:endParaRPr lang="en-US" sz="3200" dirty="0"/>
          </a:p>
        </p:txBody>
      </p:sp>
    </p:spTree>
    <p:extLst>
      <p:ext uri="{BB962C8B-B14F-4D97-AF65-F5344CB8AC3E}">
        <p14:creationId xmlns:p14="http://schemas.microsoft.com/office/powerpoint/2010/main" val="1295753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solidFill>
                  <a:schemeClr val="accent5">
                    <a:lumMod val="75000"/>
                  </a:schemeClr>
                </a:solidFill>
              </a:rPr>
              <a:t>4. Q&amp;A</a:t>
            </a:r>
          </a:p>
        </p:txBody>
      </p:sp>
      <p:sp>
        <p:nvSpPr>
          <p:cNvPr id="4" name="Slide Number Placeholder 3"/>
          <p:cNvSpPr>
            <a:spLocks noGrp="1"/>
          </p:cNvSpPr>
          <p:nvPr>
            <p:ph type="sldNum" sz="quarter" idx="12"/>
          </p:nvPr>
        </p:nvSpPr>
        <p:spPr>
          <a:xfrm>
            <a:off x="7086600" y="6492875"/>
            <a:ext cx="2057400" cy="365125"/>
          </a:xfrm>
        </p:spPr>
        <p:txBody>
          <a:bodyPr/>
          <a:lstStyle/>
          <a:p>
            <a:fld id="{17F87442-83AE-46D3-8A83-B1E007FB2991}" type="slidenum">
              <a:rPr lang="en-US" smtClean="0"/>
              <a:t>37</a:t>
            </a:fld>
            <a:endParaRPr lang="en-US" dirty="0"/>
          </a:p>
        </p:txBody>
      </p:sp>
      <p:grpSp>
        <p:nvGrpSpPr>
          <p:cNvPr id="7" name="15 Grupo">
            <a:extLst>
              <a:ext uri="{FF2B5EF4-FFF2-40B4-BE49-F238E27FC236}">
                <a16:creationId xmlns="" xmlns:a16="http://schemas.microsoft.com/office/drawing/2014/main" id="{DBA03B9F-8DE1-4531-BE48-12A8E57184A9}"/>
              </a:ext>
            </a:extLst>
          </p:cNvPr>
          <p:cNvGrpSpPr/>
          <p:nvPr/>
        </p:nvGrpSpPr>
        <p:grpSpPr>
          <a:xfrm>
            <a:off x="175197" y="912452"/>
            <a:ext cx="8869680" cy="4192"/>
            <a:chOff x="360040" y="1052736"/>
            <a:chExt cx="8460432" cy="4192"/>
          </a:xfrm>
        </p:grpSpPr>
        <p:cxnSp>
          <p:nvCxnSpPr>
            <p:cNvPr id="8" name="3 Conector recto">
              <a:extLst>
                <a:ext uri="{FF2B5EF4-FFF2-40B4-BE49-F238E27FC236}">
                  <a16:creationId xmlns="" xmlns:a16="http://schemas.microsoft.com/office/drawing/2014/main" id="{697C4508-B6CD-4DFA-8AC4-8BC1D2746CE2}"/>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4 Conector recto">
              <a:extLst>
                <a:ext uri="{FF2B5EF4-FFF2-40B4-BE49-F238E27FC236}">
                  <a16:creationId xmlns="" xmlns:a16="http://schemas.microsoft.com/office/drawing/2014/main" id="{17B3E899-F730-44C0-8AD8-477D706630EC}"/>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4597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B74D84F0-AD63-4858-BCB4-3DDB79BCD38B}"/>
              </a:ext>
            </a:extLst>
          </p:cNvPr>
          <p:cNvSpPr txBox="1">
            <a:spLocks/>
          </p:cNvSpPr>
          <p:nvPr/>
        </p:nvSpPr>
        <p:spPr>
          <a:xfrm>
            <a:off x="390519" y="1034111"/>
            <a:ext cx="8284573" cy="899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s-EC" sz="3200" dirty="0" err="1"/>
              <a:t>Different</a:t>
            </a:r>
            <a:r>
              <a:rPr lang="es-EC" sz="3200" dirty="0"/>
              <a:t> </a:t>
            </a:r>
            <a:r>
              <a:rPr lang="es-EC" sz="3200" dirty="0" err="1"/>
              <a:t>applications</a:t>
            </a:r>
            <a:r>
              <a:rPr lang="es-EC" sz="3200" dirty="0"/>
              <a:t> </a:t>
            </a:r>
            <a:r>
              <a:rPr lang="es-EC" sz="3200" dirty="0" err="1"/>
              <a:t>for</a:t>
            </a:r>
            <a:r>
              <a:rPr lang="es-EC" sz="3200" dirty="0"/>
              <a:t> </a:t>
            </a:r>
            <a:r>
              <a:rPr lang="es-EC" sz="3200" dirty="0" err="1"/>
              <a:t>EQuIP</a:t>
            </a:r>
            <a:endParaRPr lang="en-US" sz="3200" dirty="0"/>
          </a:p>
        </p:txBody>
      </p:sp>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38</a:t>
            </a:fld>
            <a:endParaRPr lang="en-US" dirty="0"/>
          </a:p>
        </p:txBody>
      </p:sp>
      <p:grpSp>
        <p:nvGrpSpPr>
          <p:cNvPr id="8" name="15 Grupo">
            <a:extLst>
              <a:ext uri="{FF2B5EF4-FFF2-40B4-BE49-F238E27FC236}">
                <a16:creationId xmlns="" xmlns:a16="http://schemas.microsoft.com/office/drawing/2014/main" id="{350C3B36-41B5-4791-A23B-D3369ABF0437}"/>
              </a:ext>
            </a:extLst>
          </p:cNvPr>
          <p:cNvGrpSpPr/>
          <p:nvPr/>
        </p:nvGrpSpPr>
        <p:grpSpPr>
          <a:xfrm>
            <a:off x="175197" y="912452"/>
            <a:ext cx="8869680" cy="4192"/>
            <a:chOff x="360040" y="1052736"/>
            <a:chExt cx="8460432" cy="4192"/>
          </a:xfrm>
        </p:grpSpPr>
        <p:cxnSp>
          <p:nvCxnSpPr>
            <p:cNvPr id="9" name="3 Conector recto">
              <a:extLst>
                <a:ext uri="{FF2B5EF4-FFF2-40B4-BE49-F238E27FC236}">
                  <a16:creationId xmlns="" xmlns:a16="http://schemas.microsoft.com/office/drawing/2014/main" id="{24C3C5E3-2494-48C8-8191-78FDE87E7ED2}"/>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4 Conector recto">
              <a:extLst>
                <a:ext uri="{FF2B5EF4-FFF2-40B4-BE49-F238E27FC236}">
                  <a16:creationId xmlns="" xmlns:a16="http://schemas.microsoft.com/office/drawing/2014/main" id="{298AC0F7-ADD0-4562-867A-365C01DF2A64}"/>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 name="TextBox 4">
            <a:extLst>
              <a:ext uri="{FF2B5EF4-FFF2-40B4-BE49-F238E27FC236}">
                <a16:creationId xmlns="" xmlns:a16="http://schemas.microsoft.com/office/drawing/2014/main" id="{BBCE6EF3-2B90-4F07-BAAA-178D15BF1D6C}"/>
              </a:ext>
            </a:extLst>
          </p:cNvPr>
          <p:cNvSpPr txBox="1"/>
          <p:nvPr/>
        </p:nvSpPr>
        <p:spPr>
          <a:xfrm>
            <a:off x="478964" y="1843668"/>
            <a:ext cx="3780202" cy="461665"/>
          </a:xfrm>
          <a:prstGeom prst="rect">
            <a:avLst/>
          </a:prstGeom>
          <a:noFill/>
        </p:spPr>
        <p:txBody>
          <a:bodyPr wrap="none" rtlCol="0" anchor="ctr">
            <a:spAutoFit/>
          </a:bodyPr>
          <a:lstStyle/>
          <a:p>
            <a:r>
              <a:rPr lang="en-US" sz="2400" b="1" dirty="0">
                <a:solidFill>
                  <a:schemeClr val="accent1">
                    <a:lumMod val="50000"/>
                  </a:schemeClr>
                </a:solidFill>
                <a:latin typeface="Arial Narrow" pitchFamily="34" charset="0"/>
              </a:rPr>
              <a:t>Need for new industrial policy</a:t>
            </a:r>
          </a:p>
        </p:txBody>
      </p:sp>
      <p:sp>
        <p:nvSpPr>
          <p:cNvPr id="14" name="TextBox 19">
            <a:extLst>
              <a:ext uri="{FF2B5EF4-FFF2-40B4-BE49-F238E27FC236}">
                <a16:creationId xmlns="" xmlns:a16="http://schemas.microsoft.com/office/drawing/2014/main" id="{DB5034C4-828C-47BF-AE15-CFFB6E7B0699}"/>
              </a:ext>
            </a:extLst>
          </p:cNvPr>
          <p:cNvSpPr txBox="1"/>
          <p:nvPr/>
        </p:nvSpPr>
        <p:spPr>
          <a:xfrm>
            <a:off x="1409944" y="2319809"/>
            <a:ext cx="7164299" cy="1277273"/>
          </a:xfrm>
          <a:prstGeom prst="rect">
            <a:avLst/>
          </a:prstGeom>
          <a:noFill/>
        </p:spPr>
        <p:txBody>
          <a:bodyPr wrap="square" rtlCol="0">
            <a:spAutoFit/>
          </a:bodyPr>
          <a:lstStyle/>
          <a:p>
            <a:pPr lvl="0" algn="just">
              <a:spcAft>
                <a:spcPts val="600"/>
              </a:spcAft>
            </a:pPr>
            <a:r>
              <a:rPr lang="en-US" dirty="0"/>
              <a:t>Develop an industrial policy that reflects countries unique context, priorities and capacities </a:t>
            </a:r>
          </a:p>
          <a:p>
            <a:pPr algn="just">
              <a:spcAft>
                <a:spcPts val="600"/>
              </a:spcAft>
            </a:pPr>
            <a:r>
              <a:rPr lang="en-US" dirty="0"/>
              <a:t>Self-dependency to conduct diagnostics to identify opportunities and options that can be considered in the process</a:t>
            </a:r>
          </a:p>
        </p:txBody>
      </p:sp>
      <p:sp>
        <p:nvSpPr>
          <p:cNvPr id="18" name="TextBox 4">
            <a:extLst>
              <a:ext uri="{FF2B5EF4-FFF2-40B4-BE49-F238E27FC236}">
                <a16:creationId xmlns="" xmlns:a16="http://schemas.microsoft.com/office/drawing/2014/main" id="{7AEE99BE-3892-4F91-A329-3C7371F4E3C1}"/>
              </a:ext>
            </a:extLst>
          </p:cNvPr>
          <p:cNvSpPr txBox="1"/>
          <p:nvPr/>
        </p:nvSpPr>
        <p:spPr>
          <a:xfrm>
            <a:off x="390519" y="3617966"/>
            <a:ext cx="4105611" cy="461665"/>
          </a:xfrm>
          <a:prstGeom prst="rect">
            <a:avLst/>
          </a:prstGeom>
          <a:noFill/>
        </p:spPr>
        <p:txBody>
          <a:bodyPr wrap="none" rtlCol="0" anchor="ctr">
            <a:spAutoFit/>
          </a:bodyPr>
          <a:lstStyle/>
          <a:p>
            <a:r>
              <a:rPr lang="en-US" sz="2400" b="1" dirty="0">
                <a:solidFill>
                  <a:schemeClr val="accent1">
                    <a:lumMod val="50000"/>
                  </a:schemeClr>
                </a:solidFill>
                <a:latin typeface="Arial Narrow" pitchFamily="34" charset="0"/>
              </a:rPr>
              <a:t>Review / update industrial policy</a:t>
            </a:r>
          </a:p>
        </p:txBody>
      </p:sp>
      <p:sp>
        <p:nvSpPr>
          <p:cNvPr id="19" name="TextBox 19">
            <a:extLst>
              <a:ext uri="{FF2B5EF4-FFF2-40B4-BE49-F238E27FC236}">
                <a16:creationId xmlns="" xmlns:a16="http://schemas.microsoft.com/office/drawing/2014/main" id="{AC06977F-EC92-4F1B-8FFD-DB62AD9AFB9A}"/>
              </a:ext>
            </a:extLst>
          </p:cNvPr>
          <p:cNvSpPr txBox="1"/>
          <p:nvPr/>
        </p:nvSpPr>
        <p:spPr>
          <a:xfrm>
            <a:off x="1409944" y="4212864"/>
            <a:ext cx="7630580" cy="723275"/>
          </a:xfrm>
          <a:prstGeom prst="rect">
            <a:avLst/>
          </a:prstGeom>
          <a:noFill/>
        </p:spPr>
        <p:txBody>
          <a:bodyPr wrap="square" rtlCol="0">
            <a:spAutoFit/>
          </a:bodyPr>
          <a:lstStyle/>
          <a:p>
            <a:pPr lvl="0">
              <a:spcAft>
                <a:spcPts val="600"/>
              </a:spcAft>
            </a:pPr>
            <a:r>
              <a:rPr lang="en-US" dirty="0"/>
              <a:t>Assess the strategic orientation of an existing industrial policy and instruments</a:t>
            </a:r>
          </a:p>
          <a:p>
            <a:pPr lvl="0">
              <a:spcAft>
                <a:spcPts val="600"/>
              </a:spcAft>
            </a:pPr>
            <a:r>
              <a:rPr lang="en-US" dirty="0"/>
              <a:t>Identify which instruments should be kept, changed and terminated</a:t>
            </a:r>
            <a:endParaRPr lang="en-US" sz="2000" dirty="0"/>
          </a:p>
        </p:txBody>
      </p:sp>
      <p:sp>
        <p:nvSpPr>
          <p:cNvPr id="21" name="TextBox 4">
            <a:extLst>
              <a:ext uri="{FF2B5EF4-FFF2-40B4-BE49-F238E27FC236}">
                <a16:creationId xmlns="" xmlns:a16="http://schemas.microsoft.com/office/drawing/2014/main" id="{1DED6B86-2416-412F-A757-D5C4E66EE923}"/>
              </a:ext>
            </a:extLst>
          </p:cNvPr>
          <p:cNvSpPr txBox="1"/>
          <p:nvPr/>
        </p:nvSpPr>
        <p:spPr>
          <a:xfrm>
            <a:off x="478964" y="5090484"/>
            <a:ext cx="3135795" cy="461665"/>
          </a:xfrm>
          <a:prstGeom prst="rect">
            <a:avLst/>
          </a:prstGeom>
          <a:noFill/>
        </p:spPr>
        <p:txBody>
          <a:bodyPr wrap="none" rtlCol="0" anchor="ctr">
            <a:spAutoFit/>
          </a:bodyPr>
          <a:lstStyle/>
          <a:p>
            <a:r>
              <a:rPr lang="en-US" sz="2400" b="1" dirty="0">
                <a:solidFill>
                  <a:schemeClr val="accent1">
                    <a:lumMod val="50000"/>
                  </a:schemeClr>
                </a:solidFill>
                <a:latin typeface="Arial Narrow" pitchFamily="34" charset="0"/>
              </a:rPr>
              <a:t>Industrial policy in place</a:t>
            </a:r>
          </a:p>
        </p:txBody>
      </p:sp>
      <p:sp>
        <p:nvSpPr>
          <p:cNvPr id="22" name="TextBox 19">
            <a:extLst>
              <a:ext uri="{FF2B5EF4-FFF2-40B4-BE49-F238E27FC236}">
                <a16:creationId xmlns="" xmlns:a16="http://schemas.microsoft.com/office/drawing/2014/main" id="{397A02A6-D761-4CBD-8591-D8F1A82D2D56}"/>
              </a:ext>
            </a:extLst>
          </p:cNvPr>
          <p:cNvSpPr txBox="1"/>
          <p:nvPr/>
        </p:nvSpPr>
        <p:spPr>
          <a:xfrm>
            <a:off x="1409944" y="5573567"/>
            <a:ext cx="7870766" cy="1102866"/>
          </a:xfrm>
          <a:prstGeom prst="rect">
            <a:avLst/>
          </a:prstGeom>
          <a:noFill/>
        </p:spPr>
        <p:txBody>
          <a:bodyPr wrap="square" rtlCol="0">
            <a:spAutoFit/>
          </a:bodyPr>
          <a:lstStyle/>
          <a:p>
            <a:pPr lvl="0">
              <a:spcAft>
                <a:spcPts val="600"/>
              </a:spcAft>
            </a:pPr>
            <a:r>
              <a:rPr lang="en-US" dirty="0"/>
              <a:t>Use this process to check the consistency of the policy package</a:t>
            </a:r>
          </a:p>
          <a:p>
            <a:pPr lvl="0">
              <a:spcAft>
                <a:spcPts val="800"/>
              </a:spcAft>
            </a:pPr>
            <a:r>
              <a:rPr lang="en-US" dirty="0"/>
              <a:t>Develop monitoring and evaluation framework for industrial policy</a:t>
            </a:r>
          </a:p>
          <a:p>
            <a:pPr lvl="0">
              <a:spcAft>
                <a:spcPts val="600"/>
              </a:spcAft>
            </a:pPr>
            <a:r>
              <a:rPr lang="en-US" dirty="0"/>
              <a:t>Align new IP instruments and donor interventions better to national priorities</a:t>
            </a:r>
          </a:p>
        </p:txBody>
      </p:sp>
      <p:sp>
        <p:nvSpPr>
          <p:cNvPr id="16" name="TextBox 4">
            <a:extLst>
              <a:ext uri="{FF2B5EF4-FFF2-40B4-BE49-F238E27FC236}">
                <a16:creationId xmlns="" xmlns:a16="http://schemas.microsoft.com/office/drawing/2014/main" id="{DBC625DA-7B16-403A-A1A0-8566397A84D5}"/>
              </a:ext>
            </a:extLst>
          </p:cNvPr>
          <p:cNvSpPr txBox="1"/>
          <p:nvPr/>
        </p:nvSpPr>
        <p:spPr>
          <a:xfrm>
            <a:off x="696626" y="2973724"/>
            <a:ext cx="891542" cy="523220"/>
          </a:xfrm>
          <a:prstGeom prst="rect">
            <a:avLst/>
          </a:prstGeom>
          <a:noFill/>
        </p:spPr>
        <p:txBody>
          <a:bodyPr wrap="square" rtlCol="0" anchor="ctr">
            <a:spAutoFit/>
          </a:bodyPr>
          <a:lstStyle/>
          <a:p>
            <a:pPr algn="ctr"/>
            <a:r>
              <a:rPr lang="en-US" sz="2800" dirty="0">
                <a:sym typeface="Wingdings"/>
              </a:rPr>
              <a:t></a:t>
            </a:r>
            <a:endParaRPr lang="en-US" sz="2800" dirty="0"/>
          </a:p>
        </p:txBody>
      </p:sp>
      <p:sp>
        <p:nvSpPr>
          <p:cNvPr id="26" name="TextBox 23">
            <a:extLst>
              <a:ext uri="{FF2B5EF4-FFF2-40B4-BE49-F238E27FC236}">
                <a16:creationId xmlns="" xmlns:a16="http://schemas.microsoft.com/office/drawing/2014/main" id="{2012311E-EDE9-4A4E-BC62-486D287DE659}"/>
              </a:ext>
            </a:extLst>
          </p:cNvPr>
          <p:cNvSpPr txBox="1"/>
          <p:nvPr/>
        </p:nvSpPr>
        <p:spPr>
          <a:xfrm>
            <a:off x="696626" y="5483635"/>
            <a:ext cx="914400" cy="523220"/>
          </a:xfrm>
          <a:prstGeom prst="rect">
            <a:avLst/>
          </a:prstGeom>
          <a:noFill/>
        </p:spPr>
        <p:txBody>
          <a:bodyPr wrap="square" rtlCol="0" anchor="ctr">
            <a:spAutoFit/>
          </a:bodyPr>
          <a:lstStyle/>
          <a:p>
            <a:pPr algn="ctr"/>
            <a:r>
              <a:rPr lang="en-US" sz="2800" dirty="0">
                <a:sym typeface="Wingdings"/>
              </a:rPr>
              <a:t></a:t>
            </a:r>
            <a:endParaRPr lang="en-US" sz="2800" dirty="0"/>
          </a:p>
        </p:txBody>
      </p:sp>
      <p:sp>
        <p:nvSpPr>
          <p:cNvPr id="27" name="TextBox 23">
            <a:extLst>
              <a:ext uri="{FF2B5EF4-FFF2-40B4-BE49-F238E27FC236}">
                <a16:creationId xmlns="" xmlns:a16="http://schemas.microsoft.com/office/drawing/2014/main" id="{343E2DC3-4753-4D62-81EE-F25D0EEF16DF}"/>
              </a:ext>
            </a:extLst>
          </p:cNvPr>
          <p:cNvSpPr txBox="1"/>
          <p:nvPr/>
        </p:nvSpPr>
        <p:spPr>
          <a:xfrm>
            <a:off x="696626" y="5865328"/>
            <a:ext cx="914400" cy="523220"/>
          </a:xfrm>
          <a:prstGeom prst="rect">
            <a:avLst/>
          </a:prstGeom>
          <a:noFill/>
        </p:spPr>
        <p:txBody>
          <a:bodyPr wrap="square" rtlCol="0" anchor="ctr">
            <a:spAutoFit/>
          </a:bodyPr>
          <a:lstStyle/>
          <a:p>
            <a:pPr algn="ctr"/>
            <a:r>
              <a:rPr lang="en-US" sz="2800" dirty="0">
                <a:sym typeface="Wingdings"/>
              </a:rPr>
              <a:t></a:t>
            </a:r>
            <a:endParaRPr lang="en-US" sz="2800" dirty="0"/>
          </a:p>
        </p:txBody>
      </p:sp>
      <p:sp>
        <p:nvSpPr>
          <p:cNvPr id="28" name="TextBox 23">
            <a:extLst>
              <a:ext uri="{FF2B5EF4-FFF2-40B4-BE49-F238E27FC236}">
                <a16:creationId xmlns="" xmlns:a16="http://schemas.microsoft.com/office/drawing/2014/main" id="{6A9D2FF2-6D0B-4B5D-ACB0-68DE905AD828}"/>
              </a:ext>
            </a:extLst>
          </p:cNvPr>
          <p:cNvSpPr txBox="1"/>
          <p:nvPr/>
        </p:nvSpPr>
        <p:spPr>
          <a:xfrm>
            <a:off x="709595" y="6231265"/>
            <a:ext cx="914400" cy="523220"/>
          </a:xfrm>
          <a:prstGeom prst="rect">
            <a:avLst/>
          </a:prstGeom>
          <a:noFill/>
        </p:spPr>
        <p:txBody>
          <a:bodyPr wrap="square" rtlCol="0" anchor="ctr">
            <a:spAutoFit/>
          </a:bodyPr>
          <a:lstStyle/>
          <a:p>
            <a:pPr algn="ctr"/>
            <a:r>
              <a:rPr lang="en-US" sz="2800" dirty="0">
                <a:sym typeface="Wingdings"/>
              </a:rPr>
              <a:t></a:t>
            </a:r>
            <a:endParaRPr lang="en-US" sz="2800" dirty="0"/>
          </a:p>
        </p:txBody>
      </p:sp>
      <p:sp>
        <p:nvSpPr>
          <p:cNvPr id="29" name="TextBox 4">
            <a:extLst>
              <a:ext uri="{FF2B5EF4-FFF2-40B4-BE49-F238E27FC236}">
                <a16:creationId xmlns="" xmlns:a16="http://schemas.microsoft.com/office/drawing/2014/main" id="{3FCDC434-46F0-4DF7-8F79-AE9BB96AD51D}"/>
              </a:ext>
            </a:extLst>
          </p:cNvPr>
          <p:cNvSpPr txBox="1"/>
          <p:nvPr/>
        </p:nvSpPr>
        <p:spPr>
          <a:xfrm>
            <a:off x="709595" y="2374097"/>
            <a:ext cx="891542" cy="523220"/>
          </a:xfrm>
          <a:prstGeom prst="rect">
            <a:avLst/>
          </a:prstGeom>
          <a:noFill/>
        </p:spPr>
        <p:txBody>
          <a:bodyPr wrap="square" rtlCol="0" anchor="ctr">
            <a:spAutoFit/>
          </a:bodyPr>
          <a:lstStyle/>
          <a:p>
            <a:pPr algn="ctr"/>
            <a:r>
              <a:rPr lang="en-US" sz="2800" dirty="0">
                <a:sym typeface="Wingdings"/>
              </a:rPr>
              <a:t></a:t>
            </a:r>
            <a:endParaRPr lang="en-US" sz="2800" dirty="0"/>
          </a:p>
        </p:txBody>
      </p:sp>
      <p:sp>
        <p:nvSpPr>
          <p:cNvPr id="30" name="TextBox 4">
            <a:extLst>
              <a:ext uri="{FF2B5EF4-FFF2-40B4-BE49-F238E27FC236}">
                <a16:creationId xmlns="" xmlns:a16="http://schemas.microsoft.com/office/drawing/2014/main" id="{96F885B7-668B-4C0B-8C05-9F4B765C1265}"/>
              </a:ext>
            </a:extLst>
          </p:cNvPr>
          <p:cNvSpPr txBox="1"/>
          <p:nvPr/>
        </p:nvSpPr>
        <p:spPr>
          <a:xfrm>
            <a:off x="722564" y="4519048"/>
            <a:ext cx="891542" cy="523220"/>
          </a:xfrm>
          <a:prstGeom prst="rect">
            <a:avLst/>
          </a:prstGeom>
          <a:noFill/>
        </p:spPr>
        <p:txBody>
          <a:bodyPr wrap="square" rtlCol="0" anchor="ctr">
            <a:spAutoFit/>
          </a:bodyPr>
          <a:lstStyle/>
          <a:p>
            <a:pPr algn="ctr"/>
            <a:r>
              <a:rPr lang="en-US" sz="2800" dirty="0">
                <a:sym typeface="Wingdings"/>
              </a:rPr>
              <a:t></a:t>
            </a:r>
            <a:endParaRPr lang="en-US" sz="2800" dirty="0"/>
          </a:p>
        </p:txBody>
      </p:sp>
      <p:sp>
        <p:nvSpPr>
          <p:cNvPr id="31" name="TextBox 4">
            <a:extLst>
              <a:ext uri="{FF2B5EF4-FFF2-40B4-BE49-F238E27FC236}">
                <a16:creationId xmlns="" xmlns:a16="http://schemas.microsoft.com/office/drawing/2014/main" id="{0D02A0B0-783B-4972-B174-7BDF9D1A1F54}"/>
              </a:ext>
            </a:extLst>
          </p:cNvPr>
          <p:cNvSpPr txBox="1"/>
          <p:nvPr/>
        </p:nvSpPr>
        <p:spPr>
          <a:xfrm>
            <a:off x="722564" y="4122978"/>
            <a:ext cx="891542" cy="523220"/>
          </a:xfrm>
          <a:prstGeom prst="rect">
            <a:avLst/>
          </a:prstGeom>
          <a:noFill/>
        </p:spPr>
        <p:txBody>
          <a:bodyPr wrap="square" rtlCol="0" anchor="ctr">
            <a:spAutoFit/>
          </a:bodyPr>
          <a:lstStyle/>
          <a:p>
            <a:pPr algn="ctr"/>
            <a:r>
              <a:rPr lang="en-US" sz="2800" dirty="0">
                <a:sym typeface="Wingdings"/>
              </a:rPr>
              <a:t></a:t>
            </a:r>
            <a:endParaRPr lang="en-US" sz="2800" dirty="0"/>
          </a:p>
        </p:txBody>
      </p:sp>
    </p:spTree>
    <p:extLst>
      <p:ext uri="{BB962C8B-B14F-4D97-AF65-F5344CB8AC3E}">
        <p14:creationId xmlns:p14="http://schemas.microsoft.com/office/powerpoint/2010/main" val="53389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8D9ED88C-AA9A-41A0-9D02-6AEAC84BDD81}"/>
              </a:ext>
            </a:extLst>
          </p:cNvPr>
          <p:cNvSpPr>
            <a:spLocks noGrp="1"/>
          </p:cNvSpPr>
          <p:nvPr>
            <p:ph idx="1"/>
          </p:nvPr>
        </p:nvSpPr>
        <p:spPr>
          <a:xfrm>
            <a:off x="628650" y="2324099"/>
            <a:ext cx="7886700" cy="4351338"/>
          </a:xfrm>
        </p:spPr>
        <p:txBody>
          <a:bodyPr>
            <a:normAutofit/>
          </a:bodyPr>
          <a:lstStyle/>
          <a:p>
            <a:pPr algn="just">
              <a:spcBef>
                <a:spcPts val="0"/>
              </a:spcBef>
              <a:spcAft>
                <a:spcPts val="1800"/>
              </a:spcAft>
              <a:buFont typeface="Wingdings" panose="05000000000000000000" pitchFamily="2" charset="2"/>
              <a:buChar char="§"/>
            </a:pPr>
            <a:r>
              <a:rPr lang="en-US" sz="2600" dirty="0"/>
              <a:t>The question is no longer whether or why industrial policies should be deployed in the first place, but “</a:t>
            </a:r>
            <a:r>
              <a:rPr lang="en-US" sz="2600" b="1" dirty="0"/>
              <a:t>what</a:t>
            </a:r>
            <a:r>
              <a:rPr lang="en-US" sz="2600" dirty="0"/>
              <a:t>”, “</a:t>
            </a:r>
            <a:r>
              <a:rPr lang="en-US" sz="2600" b="1" dirty="0"/>
              <a:t>when</a:t>
            </a:r>
            <a:r>
              <a:rPr lang="en-US" sz="2600" dirty="0"/>
              <a:t>” and “</a:t>
            </a:r>
            <a:r>
              <a:rPr lang="en-US" sz="2600" b="1" dirty="0"/>
              <a:t>how</a:t>
            </a:r>
            <a:r>
              <a:rPr lang="en-US" sz="2600" dirty="0"/>
              <a:t>” they can be designed and implemented more effectively. </a:t>
            </a:r>
          </a:p>
          <a:p>
            <a:pPr algn="just">
              <a:spcBef>
                <a:spcPts val="0"/>
              </a:spcBef>
              <a:spcAft>
                <a:spcPts val="1800"/>
              </a:spcAft>
              <a:buFont typeface="Wingdings" panose="05000000000000000000" pitchFamily="2" charset="2"/>
              <a:buChar char="§"/>
            </a:pPr>
            <a:r>
              <a:rPr lang="en-US" sz="2600" dirty="0"/>
              <a:t>The scope of the strategies has broadened beyond a focus on growth and must now consider an integrated </a:t>
            </a:r>
            <a:r>
              <a:rPr lang="en-US" sz="2600" b="1" dirty="0"/>
              <a:t>social</a:t>
            </a:r>
            <a:r>
              <a:rPr lang="en-US" sz="2600" dirty="0"/>
              <a:t>, </a:t>
            </a:r>
            <a:r>
              <a:rPr lang="en-US" sz="2600" b="1" dirty="0"/>
              <a:t>environmental</a:t>
            </a:r>
            <a:r>
              <a:rPr lang="en-US" sz="2600" dirty="0"/>
              <a:t> and </a:t>
            </a:r>
            <a:r>
              <a:rPr lang="en-US" sz="2600" b="1" dirty="0"/>
              <a:t>economic</a:t>
            </a:r>
            <a:r>
              <a:rPr lang="en-US" sz="2600" dirty="0"/>
              <a:t> landscape of interventions.</a:t>
            </a:r>
          </a:p>
        </p:txBody>
      </p:sp>
      <p:sp>
        <p:nvSpPr>
          <p:cNvPr id="4" name="Marcador de número de diapositiva 3">
            <a:extLst>
              <a:ext uri="{FF2B5EF4-FFF2-40B4-BE49-F238E27FC236}">
                <a16:creationId xmlns="" xmlns:a16="http://schemas.microsoft.com/office/drawing/2014/main" id="{68A5A337-A240-480F-8FEA-15298EEED8FA}"/>
              </a:ext>
            </a:extLst>
          </p:cNvPr>
          <p:cNvSpPr>
            <a:spLocks noGrp="1"/>
          </p:cNvSpPr>
          <p:nvPr>
            <p:ph type="sldNum" sz="quarter" idx="12"/>
          </p:nvPr>
        </p:nvSpPr>
        <p:spPr>
          <a:xfrm>
            <a:off x="7086600" y="6492875"/>
            <a:ext cx="2057400" cy="365125"/>
          </a:xfrm>
        </p:spPr>
        <p:txBody>
          <a:bodyPr/>
          <a:lstStyle/>
          <a:p>
            <a:fld id="{17F87442-83AE-46D3-8A83-B1E007FB2991}" type="slidenum">
              <a:rPr lang="en-US" smtClean="0"/>
              <a:t>4</a:t>
            </a:fld>
            <a:endParaRPr lang="en-US" dirty="0"/>
          </a:p>
        </p:txBody>
      </p:sp>
      <p:grpSp>
        <p:nvGrpSpPr>
          <p:cNvPr id="5" name="15 Grupo">
            <a:extLst>
              <a:ext uri="{FF2B5EF4-FFF2-40B4-BE49-F238E27FC236}">
                <a16:creationId xmlns="" xmlns:a16="http://schemas.microsoft.com/office/drawing/2014/main" id="{EC91703B-29CF-453D-A3C1-6BBD435F1EDA}"/>
              </a:ext>
            </a:extLst>
          </p:cNvPr>
          <p:cNvGrpSpPr/>
          <p:nvPr/>
        </p:nvGrpSpPr>
        <p:grpSpPr>
          <a:xfrm>
            <a:off x="175197" y="912452"/>
            <a:ext cx="8869680" cy="4192"/>
            <a:chOff x="360040" y="1052736"/>
            <a:chExt cx="8460432" cy="4192"/>
          </a:xfrm>
        </p:grpSpPr>
        <p:cxnSp>
          <p:nvCxnSpPr>
            <p:cNvPr id="6" name="3 Conector recto">
              <a:extLst>
                <a:ext uri="{FF2B5EF4-FFF2-40B4-BE49-F238E27FC236}">
                  <a16:creationId xmlns="" xmlns:a16="http://schemas.microsoft.com/office/drawing/2014/main" id="{246677EE-5758-445B-BFC1-E28DAD80E479}"/>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4 Conector recto">
              <a:extLst>
                <a:ext uri="{FF2B5EF4-FFF2-40B4-BE49-F238E27FC236}">
                  <a16:creationId xmlns="" xmlns:a16="http://schemas.microsoft.com/office/drawing/2014/main" id="{E9FBBB1F-0D21-482C-B887-DD804A95E686}"/>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 xmlns:a16="http://schemas.microsoft.com/office/drawing/2014/main" id="{F152D8E8-CC05-4148-9BE8-9CE02E47C17D}"/>
              </a:ext>
            </a:extLst>
          </p:cNvPr>
          <p:cNvSpPr>
            <a:spLocks noGrp="1"/>
          </p:cNvSpPr>
          <p:nvPr>
            <p:ph type="title"/>
          </p:nvPr>
        </p:nvSpPr>
        <p:spPr>
          <a:xfrm>
            <a:off x="360274" y="1020317"/>
            <a:ext cx="8219463" cy="899579"/>
          </a:xfrm>
        </p:spPr>
        <p:txBody>
          <a:bodyPr>
            <a:normAutofit/>
          </a:bodyPr>
          <a:lstStyle/>
          <a:p>
            <a:r>
              <a:rPr lang="en-US" sz="3600" dirty="0"/>
              <a:t>Industrial Policy is back on the agenda</a:t>
            </a:r>
          </a:p>
        </p:txBody>
      </p:sp>
    </p:spTree>
    <p:extLst>
      <p:ext uri="{BB962C8B-B14F-4D97-AF65-F5344CB8AC3E}">
        <p14:creationId xmlns:p14="http://schemas.microsoft.com/office/powerpoint/2010/main" val="203441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78456"/>
            <a:ext cx="7720220" cy="3767092"/>
          </a:xfrm>
        </p:spPr>
        <p:txBody>
          <a:bodyPr>
            <a:normAutofit fontScale="92500" lnSpcReduction="10000"/>
          </a:bodyPr>
          <a:lstStyle/>
          <a:p>
            <a:pPr marL="0" indent="0">
              <a:buNone/>
            </a:pPr>
            <a:r>
              <a:rPr lang="en-US" sz="3600" dirty="0" err="1"/>
              <a:t>EQuIP</a:t>
            </a:r>
            <a:r>
              <a:rPr lang="en-US" sz="3600" dirty="0"/>
              <a:t> definition:</a:t>
            </a:r>
          </a:p>
          <a:p>
            <a:pPr marL="457200" lvl="1" indent="0">
              <a:buNone/>
            </a:pPr>
            <a:r>
              <a:rPr lang="en-US" sz="3200" dirty="0"/>
              <a:t>“</a:t>
            </a:r>
            <a:r>
              <a:rPr lang="en-US" sz="3200" b="1" i="1" dirty="0"/>
              <a:t>Government promotion of </a:t>
            </a:r>
            <a:r>
              <a:rPr lang="en-US" sz="3200" b="1" i="1" u="sng" dirty="0"/>
              <a:t>structural transformation</a:t>
            </a:r>
            <a:r>
              <a:rPr lang="en-US" sz="3200" b="1" i="1" dirty="0"/>
              <a:t> through support of economic activities that are perceived to be </a:t>
            </a:r>
            <a:r>
              <a:rPr lang="en-US" sz="3200" b="1" i="1" u="sng" dirty="0"/>
              <a:t>socially beneficial</a:t>
            </a:r>
            <a:r>
              <a:rPr lang="en-US" sz="3200" dirty="0"/>
              <a:t>”</a:t>
            </a:r>
          </a:p>
          <a:p>
            <a:pPr marL="457200" lvl="1" indent="0">
              <a:buNone/>
            </a:pPr>
            <a:endParaRPr lang="en-US" sz="3200" dirty="0"/>
          </a:p>
          <a:p>
            <a:pPr marL="0" indent="0">
              <a:buNone/>
            </a:pPr>
            <a:r>
              <a:rPr lang="en-US" sz="3600" i="1" dirty="0">
                <a:sym typeface="Wingdings" panose="05000000000000000000" pitchFamily="2" charset="2"/>
              </a:rPr>
              <a:t> </a:t>
            </a:r>
            <a:r>
              <a:rPr lang="en-US" sz="3600" i="1" dirty="0"/>
              <a:t>What type of structural transformation?</a:t>
            </a:r>
          </a:p>
          <a:p>
            <a:pPr marL="0" indent="0">
              <a:buNone/>
            </a:pPr>
            <a:r>
              <a:rPr lang="en-US" sz="3600" i="1" dirty="0">
                <a:sym typeface="Wingdings" panose="05000000000000000000" pitchFamily="2" charset="2"/>
              </a:rPr>
              <a:t> </a:t>
            </a:r>
            <a:r>
              <a:rPr lang="en-US" sz="3600" i="1" dirty="0"/>
              <a:t>What is socially beneficial?</a:t>
            </a:r>
          </a:p>
          <a:p>
            <a:endParaRPr lang="en-US" dirty="0"/>
          </a:p>
        </p:txBody>
      </p:sp>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5</a:t>
            </a:fld>
            <a:endParaRPr lang="en-US" dirty="0"/>
          </a:p>
        </p:txBody>
      </p:sp>
      <p:grpSp>
        <p:nvGrpSpPr>
          <p:cNvPr id="6" name="15 Grupo">
            <a:extLst>
              <a:ext uri="{FF2B5EF4-FFF2-40B4-BE49-F238E27FC236}">
                <a16:creationId xmlns="" xmlns:a16="http://schemas.microsoft.com/office/drawing/2014/main" id="{C5E55618-0BE2-4B0E-A305-09CD866F7C64}"/>
              </a:ext>
            </a:extLst>
          </p:cNvPr>
          <p:cNvGrpSpPr/>
          <p:nvPr/>
        </p:nvGrpSpPr>
        <p:grpSpPr>
          <a:xfrm>
            <a:off x="175197" y="912452"/>
            <a:ext cx="8869680" cy="4192"/>
            <a:chOff x="360040" y="1052736"/>
            <a:chExt cx="8460432" cy="4192"/>
          </a:xfrm>
        </p:grpSpPr>
        <p:cxnSp>
          <p:nvCxnSpPr>
            <p:cNvPr id="7" name="3 Conector recto">
              <a:extLst>
                <a:ext uri="{FF2B5EF4-FFF2-40B4-BE49-F238E27FC236}">
                  <a16:creationId xmlns="" xmlns:a16="http://schemas.microsoft.com/office/drawing/2014/main" id="{F20E78B2-58D2-4358-95AB-24D5B088C53F}"/>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4 Conector recto">
              <a:extLst>
                <a:ext uri="{FF2B5EF4-FFF2-40B4-BE49-F238E27FC236}">
                  <a16:creationId xmlns="" xmlns:a16="http://schemas.microsoft.com/office/drawing/2014/main" id="{83AFD75B-D9A0-4B24-8C80-4C14ED56491D}"/>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 xmlns:a16="http://schemas.microsoft.com/office/drawing/2014/main" id="{BB877F95-0512-45F7-A69B-84BEC4472F30}"/>
              </a:ext>
            </a:extLst>
          </p:cNvPr>
          <p:cNvSpPr txBox="1">
            <a:spLocks/>
          </p:cNvSpPr>
          <p:nvPr/>
        </p:nvSpPr>
        <p:spPr>
          <a:xfrm>
            <a:off x="400048" y="1017684"/>
            <a:ext cx="7886700" cy="89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5">
                    <a:lumMod val="75000"/>
                  </a:schemeClr>
                </a:solidFill>
                <a:latin typeface="+mj-lt"/>
                <a:ea typeface="+mj-ea"/>
                <a:cs typeface="+mj-cs"/>
              </a:defRPr>
            </a:lvl1pPr>
          </a:lstStyle>
          <a:p>
            <a:r>
              <a:rPr lang="en-US" sz="3200"/>
              <a:t>What is Industrial Policy? </a:t>
            </a:r>
            <a:endParaRPr lang="en-US" sz="3200" dirty="0"/>
          </a:p>
        </p:txBody>
      </p:sp>
    </p:spTree>
    <p:extLst>
      <p:ext uri="{BB962C8B-B14F-4D97-AF65-F5344CB8AC3E}">
        <p14:creationId xmlns:p14="http://schemas.microsoft.com/office/powerpoint/2010/main" val="365428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6</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11" y="3429000"/>
            <a:ext cx="2571554" cy="1712655"/>
          </a:xfrm>
          <a:prstGeom prst="rect">
            <a:avLst/>
          </a:prstGeom>
        </p:spPr>
      </p:pic>
      <p:sp>
        <p:nvSpPr>
          <p:cNvPr id="9" name="Content Placeholder 2"/>
          <p:cNvSpPr txBox="1">
            <a:spLocks/>
          </p:cNvSpPr>
          <p:nvPr/>
        </p:nvSpPr>
        <p:spPr>
          <a:xfrm>
            <a:off x="4022542" y="3934461"/>
            <a:ext cx="3849695" cy="1163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00000"/>
              </a:buClr>
              <a:buSzPct val="50000"/>
              <a:buFont typeface="Wingdings" charset="2"/>
              <a:buChar char="u"/>
              <a:defRPr sz="28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Clr>
                <a:srgbClr val="800000"/>
              </a:buClr>
              <a:buSzPct val="100000"/>
              <a:buFont typeface="Arial"/>
              <a:buChar char="•"/>
              <a:defRPr sz="24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Clr>
                <a:srgbClr val="800000"/>
              </a:buClr>
              <a:buSzPct val="100000"/>
              <a:buFont typeface="Arial"/>
              <a:buChar char="•"/>
              <a:defRPr sz="20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a:latin typeface="+mn-lt"/>
                <a:cs typeface="Helvetica Neue Bold Condensed"/>
              </a:rPr>
              <a:t>Lack of strategic focus on objectives</a:t>
            </a:r>
          </a:p>
        </p:txBody>
      </p:sp>
      <p:grpSp>
        <p:nvGrpSpPr>
          <p:cNvPr id="2" name="Grupo 1">
            <a:extLst>
              <a:ext uri="{FF2B5EF4-FFF2-40B4-BE49-F238E27FC236}">
                <a16:creationId xmlns="" xmlns:a16="http://schemas.microsoft.com/office/drawing/2014/main" id="{87672675-3D91-47D4-9140-9F782FCEE008}"/>
              </a:ext>
            </a:extLst>
          </p:cNvPr>
          <p:cNvGrpSpPr/>
          <p:nvPr/>
        </p:nvGrpSpPr>
        <p:grpSpPr>
          <a:xfrm>
            <a:off x="4760972" y="2098925"/>
            <a:ext cx="2647336" cy="1656507"/>
            <a:chOff x="5933246" y="1521137"/>
            <a:chExt cx="2950464" cy="187241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199" t="12006" r="22534" b="1929"/>
            <a:stretch/>
          </p:blipFill>
          <p:spPr>
            <a:xfrm>
              <a:off x="5933246" y="1521137"/>
              <a:ext cx="2950464" cy="1872410"/>
            </a:xfrm>
            <a:prstGeom prst="rect">
              <a:avLst/>
            </a:prstGeom>
          </p:spPr>
        </p:pic>
        <p:pic>
          <p:nvPicPr>
            <p:cNvPr id="10" name="Picture 2" descr="https://pbs.twimg.com/profile_images/1359281250/Vertical_RGB_6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05" t="16052" r="13538" b="13903"/>
            <a:stretch/>
          </p:blipFill>
          <p:spPr bwMode="auto">
            <a:xfrm>
              <a:off x="7677875" y="1533358"/>
              <a:ext cx="445674" cy="36576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rotWithShape="1">
            <a:blip r:embed="rId6"/>
            <a:srcRect t="15734" r="61629"/>
            <a:stretch/>
          </p:blipFill>
          <p:spPr>
            <a:xfrm>
              <a:off x="5998265" y="2138135"/>
              <a:ext cx="459685" cy="548640"/>
            </a:xfrm>
            <a:prstGeom prst="rect">
              <a:avLst/>
            </a:prstGeom>
          </p:spPr>
        </p:pic>
      </p:grpSp>
      <p:sp>
        <p:nvSpPr>
          <p:cNvPr id="12" name="Content Placeholder 2"/>
          <p:cNvSpPr txBox="1">
            <a:spLocks/>
          </p:cNvSpPr>
          <p:nvPr/>
        </p:nvSpPr>
        <p:spPr>
          <a:xfrm>
            <a:off x="768310" y="5426708"/>
            <a:ext cx="4448966" cy="9726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00000"/>
              </a:buClr>
              <a:buSzPct val="50000"/>
              <a:buFont typeface="Wingdings" charset="2"/>
              <a:buChar char="u"/>
              <a:defRPr sz="28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Clr>
                <a:srgbClr val="800000"/>
              </a:buClr>
              <a:buSzPct val="100000"/>
              <a:buFont typeface="Arial"/>
              <a:buChar char="•"/>
              <a:defRPr sz="24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Clr>
                <a:srgbClr val="800000"/>
              </a:buClr>
              <a:buSzPct val="100000"/>
              <a:buFont typeface="Arial"/>
              <a:buChar char="•"/>
              <a:defRPr sz="20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Wingdings" panose="05000000000000000000" pitchFamily="2" charset="2"/>
              <a:buChar char="Ø"/>
            </a:pPr>
            <a:r>
              <a:rPr lang="en-US" dirty="0">
                <a:latin typeface="+mn-lt"/>
                <a:cs typeface="Helvetica Neue Bold Condensed"/>
              </a:rPr>
              <a:t>Decisions are rarely based on evidence</a:t>
            </a:r>
          </a:p>
        </p:txBody>
      </p:sp>
      <p:pic>
        <p:nvPicPr>
          <p:cNvPr id="13" name="Picture 12"/>
          <p:cNvPicPr>
            <a:picLocks noChangeAspect="1"/>
          </p:cNvPicPr>
          <p:nvPr/>
        </p:nvPicPr>
        <p:blipFill rotWithShape="1">
          <a:blip r:embed="rId7"/>
          <a:srcRect t="20121" b="6075"/>
          <a:stretch/>
        </p:blipFill>
        <p:spPr>
          <a:xfrm>
            <a:off x="5523515" y="5051920"/>
            <a:ext cx="2619683" cy="1691747"/>
          </a:xfrm>
          <a:prstGeom prst="rect">
            <a:avLst/>
          </a:prstGeom>
        </p:spPr>
      </p:pic>
      <p:sp>
        <p:nvSpPr>
          <p:cNvPr id="14" name="Title 1"/>
          <p:cNvSpPr>
            <a:spLocks noGrp="1"/>
          </p:cNvSpPr>
          <p:nvPr>
            <p:ph type="title"/>
          </p:nvPr>
        </p:nvSpPr>
        <p:spPr>
          <a:xfrm>
            <a:off x="360274" y="1020317"/>
            <a:ext cx="8219463" cy="899579"/>
          </a:xfrm>
        </p:spPr>
        <p:txBody>
          <a:bodyPr>
            <a:normAutofit/>
          </a:bodyPr>
          <a:lstStyle/>
          <a:p>
            <a:r>
              <a:rPr lang="en-US" sz="3200" dirty="0"/>
              <a:t>Common challenges in Industrial Policy design </a:t>
            </a:r>
          </a:p>
        </p:txBody>
      </p:sp>
      <p:sp>
        <p:nvSpPr>
          <p:cNvPr id="15" name="Content Placeholder 2">
            <a:extLst>
              <a:ext uri="{FF2B5EF4-FFF2-40B4-BE49-F238E27FC236}">
                <a16:creationId xmlns="" xmlns:a16="http://schemas.microsoft.com/office/drawing/2014/main" id="{EA775AEA-4923-434B-80EF-5D9EEF3902E3}"/>
              </a:ext>
            </a:extLst>
          </p:cNvPr>
          <p:cNvSpPr txBox="1">
            <a:spLocks/>
          </p:cNvSpPr>
          <p:nvPr/>
        </p:nvSpPr>
        <p:spPr>
          <a:xfrm>
            <a:off x="911277" y="2065905"/>
            <a:ext cx="3849695" cy="1163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00000"/>
              </a:buClr>
              <a:buSzPct val="50000"/>
              <a:buFont typeface="Wingdings" charset="2"/>
              <a:buChar char="u"/>
              <a:defRPr sz="28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Clr>
                <a:srgbClr val="800000"/>
              </a:buClr>
              <a:buSzPct val="100000"/>
              <a:buFont typeface="Arial"/>
              <a:buChar char="•"/>
              <a:defRPr sz="24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Clr>
                <a:srgbClr val="800000"/>
              </a:buClr>
              <a:buSzPct val="100000"/>
              <a:buFont typeface="Arial"/>
              <a:buChar char="•"/>
              <a:defRPr sz="20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a:latin typeface="+mn-lt"/>
                <a:cs typeface="Helvetica Neue Bold Condensed"/>
              </a:rPr>
              <a:t>Policy documents “fall from the sky”</a:t>
            </a:r>
          </a:p>
        </p:txBody>
      </p:sp>
      <p:grpSp>
        <p:nvGrpSpPr>
          <p:cNvPr id="16" name="15 Grupo">
            <a:extLst>
              <a:ext uri="{FF2B5EF4-FFF2-40B4-BE49-F238E27FC236}">
                <a16:creationId xmlns="" xmlns:a16="http://schemas.microsoft.com/office/drawing/2014/main" id="{157A1F6C-4401-43A6-8A14-C53779197858}"/>
              </a:ext>
            </a:extLst>
          </p:cNvPr>
          <p:cNvGrpSpPr/>
          <p:nvPr/>
        </p:nvGrpSpPr>
        <p:grpSpPr>
          <a:xfrm>
            <a:off x="175197" y="912452"/>
            <a:ext cx="8869680" cy="4192"/>
            <a:chOff x="360040" y="1052736"/>
            <a:chExt cx="8460432" cy="4192"/>
          </a:xfrm>
        </p:grpSpPr>
        <p:cxnSp>
          <p:nvCxnSpPr>
            <p:cNvPr id="17" name="3 Conector recto">
              <a:extLst>
                <a:ext uri="{FF2B5EF4-FFF2-40B4-BE49-F238E27FC236}">
                  <a16:creationId xmlns="" xmlns:a16="http://schemas.microsoft.com/office/drawing/2014/main" id="{C5E40A5B-456B-420B-AE48-2B3477551CC8}"/>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4 Conector recto">
              <a:extLst>
                <a:ext uri="{FF2B5EF4-FFF2-40B4-BE49-F238E27FC236}">
                  <a16:creationId xmlns="" xmlns:a16="http://schemas.microsoft.com/office/drawing/2014/main" id="{2EDA1C9A-AA6B-44C8-9F57-E42387DAFAB6}"/>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08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6D5822F6-4DF4-4A38-8153-50076EEE8FB3}"/>
              </a:ext>
            </a:extLst>
          </p:cNvPr>
          <p:cNvSpPr>
            <a:spLocks noGrp="1"/>
          </p:cNvSpPr>
          <p:nvPr>
            <p:ph type="sldNum" sz="quarter" idx="12"/>
          </p:nvPr>
        </p:nvSpPr>
        <p:spPr>
          <a:xfrm>
            <a:off x="7086600" y="6492875"/>
            <a:ext cx="2057400" cy="365125"/>
          </a:xfrm>
        </p:spPr>
        <p:txBody>
          <a:bodyPr/>
          <a:lstStyle/>
          <a:p>
            <a:fld id="{17F87442-83AE-46D3-8A83-B1E007FB2991}" type="slidenum">
              <a:rPr lang="en-US" smtClean="0"/>
              <a:t>7</a:t>
            </a:fld>
            <a:endParaRPr lang="en-US"/>
          </a:p>
        </p:txBody>
      </p:sp>
      <p:grpSp>
        <p:nvGrpSpPr>
          <p:cNvPr id="6" name="15 Grupo">
            <a:extLst>
              <a:ext uri="{FF2B5EF4-FFF2-40B4-BE49-F238E27FC236}">
                <a16:creationId xmlns="" xmlns:a16="http://schemas.microsoft.com/office/drawing/2014/main" id="{922824F9-6DC5-4923-A0C2-8A511A621409}"/>
              </a:ext>
            </a:extLst>
          </p:cNvPr>
          <p:cNvGrpSpPr/>
          <p:nvPr/>
        </p:nvGrpSpPr>
        <p:grpSpPr>
          <a:xfrm>
            <a:off x="175197" y="912452"/>
            <a:ext cx="8869680" cy="4192"/>
            <a:chOff x="360040" y="1052736"/>
            <a:chExt cx="8460432" cy="4192"/>
          </a:xfrm>
        </p:grpSpPr>
        <p:cxnSp>
          <p:nvCxnSpPr>
            <p:cNvPr id="7" name="3 Conector recto">
              <a:extLst>
                <a:ext uri="{FF2B5EF4-FFF2-40B4-BE49-F238E27FC236}">
                  <a16:creationId xmlns="" xmlns:a16="http://schemas.microsoft.com/office/drawing/2014/main" id="{3E1808DD-CD11-4BAC-81C9-27CD57A30994}"/>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4 Conector recto">
              <a:extLst>
                <a:ext uri="{FF2B5EF4-FFF2-40B4-BE49-F238E27FC236}">
                  <a16:creationId xmlns="" xmlns:a16="http://schemas.microsoft.com/office/drawing/2014/main" id="{8CEB0F8A-898C-4A06-A630-41596BAE7D27}"/>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 xmlns:a16="http://schemas.microsoft.com/office/drawing/2014/main" id="{12788AE9-6CBD-48A6-80BC-772B1AF14BEF}"/>
              </a:ext>
            </a:extLst>
          </p:cNvPr>
          <p:cNvSpPr>
            <a:spLocks noGrp="1"/>
          </p:cNvSpPr>
          <p:nvPr>
            <p:ph type="title"/>
          </p:nvPr>
        </p:nvSpPr>
        <p:spPr>
          <a:xfrm>
            <a:off x="360274" y="1020317"/>
            <a:ext cx="8219463" cy="899579"/>
          </a:xfrm>
        </p:spPr>
        <p:txBody>
          <a:bodyPr>
            <a:normAutofit/>
          </a:bodyPr>
          <a:lstStyle/>
          <a:p>
            <a:r>
              <a:rPr lang="en-US" sz="3200" dirty="0"/>
              <a:t>As a result…</a:t>
            </a:r>
          </a:p>
        </p:txBody>
      </p:sp>
      <p:sp>
        <p:nvSpPr>
          <p:cNvPr id="10" name="Inhaltsplatzhalter 2">
            <a:extLst>
              <a:ext uri="{FF2B5EF4-FFF2-40B4-BE49-F238E27FC236}">
                <a16:creationId xmlns="" xmlns:a16="http://schemas.microsoft.com/office/drawing/2014/main" id="{EB405664-2FC7-46FE-91BB-E12734878368}"/>
              </a:ext>
            </a:extLst>
          </p:cNvPr>
          <p:cNvSpPr>
            <a:spLocks noGrp="1"/>
          </p:cNvSpPr>
          <p:nvPr>
            <p:ph idx="1"/>
          </p:nvPr>
        </p:nvSpPr>
        <p:spPr>
          <a:xfrm>
            <a:off x="462268" y="1992169"/>
            <a:ext cx="8219463" cy="4364182"/>
          </a:xfrm>
        </p:spPr>
        <p:txBody>
          <a:bodyPr>
            <a:noAutofit/>
          </a:bodyPr>
          <a:lstStyle/>
          <a:p>
            <a:pPr>
              <a:buFont typeface="Wingdings" panose="05000000000000000000" pitchFamily="2" charset="2"/>
              <a:buChar char="§"/>
            </a:pPr>
            <a:r>
              <a:rPr lang="en-US" sz="2500" dirty="0"/>
              <a:t>There is a large dependency on external advice</a:t>
            </a:r>
            <a:r>
              <a:rPr lang="en-US" sz="2500" b="1" dirty="0"/>
              <a:t> </a:t>
            </a:r>
            <a:r>
              <a:rPr lang="en-US" sz="2500" dirty="0"/>
              <a:t>(development partners or national experts/consultants)</a:t>
            </a:r>
          </a:p>
          <a:p>
            <a:pPr>
              <a:buFont typeface="Wingdings" panose="05000000000000000000" pitchFamily="2" charset="2"/>
              <a:buChar char="§"/>
            </a:pPr>
            <a:r>
              <a:rPr lang="en-US" sz="2500" dirty="0"/>
              <a:t>Policy design often begins with “one-size-fits all” instruments rather than objectives.</a:t>
            </a:r>
          </a:p>
          <a:p>
            <a:pPr>
              <a:buFont typeface="Wingdings" panose="05000000000000000000" pitchFamily="2" charset="2"/>
              <a:buChar char="§"/>
            </a:pPr>
            <a:r>
              <a:rPr lang="en-US" sz="2500" dirty="0"/>
              <a:t>Lack of consideration for broader national development context: industrial policy is not aligned with other policy areas.</a:t>
            </a:r>
          </a:p>
          <a:p>
            <a:pPr>
              <a:buFont typeface="Wingdings" panose="05000000000000000000" pitchFamily="2" charset="2"/>
              <a:buChar char="§"/>
            </a:pPr>
            <a:r>
              <a:rPr lang="en-US" sz="2500" dirty="0"/>
              <a:t>Lack of ownership (and full understanding) of analytical results, which often inhibits fully devoted course of actions</a:t>
            </a:r>
          </a:p>
          <a:p>
            <a:pPr>
              <a:buFont typeface="Wingdings" panose="05000000000000000000" pitchFamily="2" charset="2"/>
              <a:buChar char="§"/>
            </a:pPr>
            <a:r>
              <a:rPr lang="de-DE" sz="2500" dirty="0"/>
              <a:t>Contradictions between different pieces of analytics &amp; advice</a:t>
            </a:r>
          </a:p>
        </p:txBody>
      </p:sp>
    </p:spTree>
    <p:extLst>
      <p:ext uri="{BB962C8B-B14F-4D97-AF65-F5344CB8AC3E}">
        <p14:creationId xmlns:p14="http://schemas.microsoft.com/office/powerpoint/2010/main" val="414938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92875"/>
            <a:ext cx="2057400" cy="365125"/>
          </a:xfrm>
        </p:spPr>
        <p:txBody>
          <a:bodyPr/>
          <a:lstStyle/>
          <a:p>
            <a:fld id="{17F87442-83AE-46D3-8A83-B1E007FB2991}" type="slidenum">
              <a:rPr lang="en-US" smtClean="0"/>
              <a:t>8</a:t>
            </a:fld>
            <a:endParaRPr lang="en-US"/>
          </a:p>
        </p:txBody>
      </p:sp>
      <p:sp>
        <p:nvSpPr>
          <p:cNvPr id="14" name="Title 1"/>
          <p:cNvSpPr>
            <a:spLocks noGrp="1"/>
          </p:cNvSpPr>
          <p:nvPr>
            <p:ph type="title"/>
          </p:nvPr>
        </p:nvSpPr>
        <p:spPr>
          <a:xfrm>
            <a:off x="360274" y="1020317"/>
            <a:ext cx="8219463" cy="899579"/>
          </a:xfrm>
        </p:spPr>
        <p:txBody>
          <a:bodyPr>
            <a:normAutofit/>
          </a:bodyPr>
          <a:lstStyle/>
          <a:p>
            <a:r>
              <a:rPr lang="en-US" sz="3200" dirty="0"/>
              <a:t>But there is no blue print…</a:t>
            </a:r>
          </a:p>
        </p:txBody>
      </p:sp>
      <p:grpSp>
        <p:nvGrpSpPr>
          <p:cNvPr id="16" name="Group 72">
            <a:extLst>
              <a:ext uri="{FF2B5EF4-FFF2-40B4-BE49-F238E27FC236}">
                <a16:creationId xmlns="" xmlns:a16="http://schemas.microsoft.com/office/drawing/2014/main" id="{F78B8389-8BC7-49BF-8364-671B781DF22C}"/>
              </a:ext>
            </a:extLst>
          </p:cNvPr>
          <p:cNvGrpSpPr/>
          <p:nvPr/>
        </p:nvGrpSpPr>
        <p:grpSpPr>
          <a:xfrm>
            <a:off x="150494" y="1919896"/>
            <a:ext cx="8843011" cy="4282227"/>
            <a:chOff x="685800" y="1125538"/>
            <a:chExt cx="7156451" cy="3465512"/>
          </a:xfrm>
          <a:gradFill flip="none" rotWithShape="1">
            <a:gsLst>
              <a:gs pos="4167">
                <a:schemeClr val="bg1">
                  <a:lumMod val="75000"/>
                  <a:alpha val="48000"/>
                </a:schemeClr>
              </a:gs>
              <a:gs pos="83000">
                <a:schemeClr val="tx1">
                  <a:lumMod val="75000"/>
                  <a:lumOff val="25000"/>
                  <a:alpha val="32000"/>
                </a:schemeClr>
              </a:gs>
            </a:gsLst>
            <a:path path="circle">
              <a:fillToRect l="50000" t="50000" r="50000" b="50000"/>
            </a:path>
            <a:tileRect/>
          </a:gradFill>
        </p:grpSpPr>
        <p:sp>
          <p:nvSpPr>
            <p:cNvPr id="17" name="Freeform 6">
              <a:extLst>
                <a:ext uri="{FF2B5EF4-FFF2-40B4-BE49-F238E27FC236}">
                  <a16:creationId xmlns="" xmlns:a16="http://schemas.microsoft.com/office/drawing/2014/main" id="{75F7FC27-797F-4AF2-B17E-7BBA7F4D1CFF}"/>
                </a:ext>
              </a:extLst>
            </p:cNvPr>
            <p:cNvSpPr>
              <a:spLocks/>
            </p:cNvSpPr>
            <p:nvPr/>
          </p:nvSpPr>
          <p:spPr bwMode="auto">
            <a:xfrm>
              <a:off x="808038" y="1968500"/>
              <a:ext cx="55563" cy="49213"/>
            </a:xfrm>
            <a:custGeom>
              <a:avLst/>
              <a:gdLst/>
              <a:ahLst/>
              <a:cxnLst>
                <a:cxn ang="0">
                  <a:pos x="28" y="0"/>
                </a:cxn>
                <a:cxn ang="0">
                  <a:pos x="34" y="0"/>
                </a:cxn>
                <a:cxn ang="0">
                  <a:pos x="35" y="4"/>
                </a:cxn>
                <a:cxn ang="0">
                  <a:pos x="35" y="12"/>
                </a:cxn>
                <a:cxn ang="0">
                  <a:pos x="34" y="20"/>
                </a:cxn>
                <a:cxn ang="0">
                  <a:pos x="32" y="26"/>
                </a:cxn>
                <a:cxn ang="0">
                  <a:pos x="28" y="28"/>
                </a:cxn>
                <a:cxn ang="0">
                  <a:pos x="20" y="30"/>
                </a:cxn>
                <a:cxn ang="0">
                  <a:pos x="11" y="31"/>
                </a:cxn>
                <a:cxn ang="0">
                  <a:pos x="2" y="30"/>
                </a:cxn>
                <a:cxn ang="0">
                  <a:pos x="0" y="28"/>
                </a:cxn>
                <a:cxn ang="0">
                  <a:pos x="4" y="24"/>
                </a:cxn>
                <a:cxn ang="0">
                  <a:pos x="9" y="22"/>
                </a:cxn>
                <a:cxn ang="0">
                  <a:pos x="17" y="19"/>
                </a:cxn>
                <a:cxn ang="0">
                  <a:pos x="20" y="17"/>
                </a:cxn>
                <a:cxn ang="0">
                  <a:pos x="24" y="13"/>
                </a:cxn>
                <a:cxn ang="0">
                  <a:pos x="24" y="9"/>
                </a:cxn>
                <a:cxn ang="0">
                  <a:pos x="27" y="4"/>
                </a:cxn>
                <a:cxn ang="0">
                  <a:pos x="27" y="1"/>
                </a:cxn>
                <a:cxn ang="0">
                  <a:pos x="28" y="0"/>
                </a:cxn>
              </a:cxnLst>
              <a:rect l="0" t="0" r="r" b="b"/>
              <a:pathLst>
                <a:path w="35" h="31">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 xmlns:a16="http://schemas.microsoft.com/office/drawing/2014/main" id="{9936267F-C4C6-46C7-A66D-1D4D14052720}"/>
                </a:ext>
              </a:extLst>
            </p:cNvPr>
            <p:cNvSpPr>
              <a:spLocks/>
            </p:cNvSpPr>
            <p:nvPr/>
          </p:nvSpPr>
          <p:spPr bwMode="auto">
            <a:xfrm>
              <a:off x="685800" y="2012950"/>
              <a:ext cx="69850" cy="22225"/>
            </a:xfrm>
            <a:custGeom>
              <a:avLst/>
              <a:gdLst/>
              <a:ahLst/>
              <a:cxnLst>
                <a:cxn ang="0">
                  <a:pos x="16" y="0"/>
                </a:cxn>
                <a:cxn ang="0">
                  <a:pos x="30" y="0"/>
                </a:cxn>
                <a:cxn ang="0">
                  <a:pos x="31" y="2"/>
                </a:cxn>
                <a:cxn ang="0">
                  <a:pos x="34" y="3"/>
                </a:cxn>
                <a:cxn ang="0">
                  <a:pos x="38" y="5"/>
                </a:cxn>
                <a:cxn ang="0">
                  <a:pos x="41" y="5"/>
                </a:cxn>
                <a:cxn ang="0">
                  <a:pos x="44" y="6"/>
                </a:cxn>
                <a:cxn ang="0">
                  <a:pos x="42" y="7"/>
                </a:cxn>
                <a:cxn ang="0">
                  <a:pos x="36" y="10"/>
                </a:cxn>
                <a:cxn ang="0">
                  <a:pos x="27" y="13"/>
                </a:cxn>
                <a:cxn ang="0">
                  <a:pos x="21" y="14"/>
                </a:cxn>
                <a:cxn ang="0">
                  <a:pos x="16" y="14"/>
                </a:cxn>
                <a:cxn ang="0">
                  <a:pos x="12" y="13"/>
                </a:cxn>
                <a:cxn ang="0">
                  <a:pos x="8" y="13"/>
                </a:cxn>
                <a:cxn ang="0">
                  <a:pos x="5" y="10"/>
                </a:cxn>
                <a:cxn ang="0">
                  <a:pos x="1" y="9"/>
                </a:cxn>
                <a:cxn ang="0">
                  <a:pos x="0" y="7"/>
                </a:cxn>
                <a:cxn ang="0">
                  <a:pos x="0" y="5"/>
                </a:cxn>
                <a:cxn ang="0">
                  <a:pos x="5" y="2"/>
                </a:cxn>
                <a:cxn ang="0">
                  <a:pos x="16" y="0"/>
                </a:cxn>
              </a:cxnLst>
              <a:rect l="0" t="0" r="r" b="b"/>
              <a:pathLst>
                <a:path w="44" h="1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 xmlns:a16="http://schemas.microsoft.com/office/drawing/2014/main" id="{11ADF2A8-76DC-4A97-A960-9C893D55F01E}"/>
                </a:ext>
              </a:extLst>
            </p:cNvPr>
            <p:cNvSpPr>
              <a:spLocks/>
            </p:cNvSpPr>
            <p:nvPr/>
          </p:nvSpPr>
          <p:spPr bwMode="auto">
            <a:xfrm>
              <a:off x="841375" y="1830388"/>
              <a:ext cx="33338" cy="22225"/>
            </a:xfrm>
            <a:custGeom>
              <a:avLst/>
              <a:gdLst/>
              <a:ahLst/>
              <a:cxnLst>
                <a:cxn ang="0">
                  <a:pos x="10" y="0"/>
                </a:cxn>
                <a:cxn ang="0">
                  <a:pos x="20" y="0"/>
                </a:cxn>
                <a:cxn ang="0">
                  <a:pos x="20" y="2"/>
                </a:cxn>
                <a:cxn ang="0">
                  <a:pos x="21" y="4"/>
                </a:cxn>
                <a:cxn ang="0">
                  <a:pos x="20" y="6"/>
                </a:cxn>
                <a:cxn ang="0">
                  <a:pos x="18" y="9"/>
                </a:cxn>
                <a:cxn ang="0">
                  <a:pos x="17" y="10"/>
                </a:cxn>
                <a:cxn ang="0">
                  <a:pos x="15" y="13"/>
                </a:cxn>
                <a:cxn ang="0">
                  <a:pos x="14" y="14"/>
                </a:cxn>
                <a:cxn ang="0">
                  <a:pos x="11" y="14"/>
                </a:cxn>
                <a:cxn ang="0">
                  <a:pos x="3" y="10"/>
                </a:cxn>
                <a:cxn ang="0">
                  <a:pos x="0" y="7"/>
                </a:cxn>
                <a:cxn ang="0">
                  <a:pos x="0" y="6"/>
                </a:cxn>
                <a:cxn ang="0">
                  <a:pos x="2" y="4"/>
                </a:cxn>
                <a:cxn ang="0">
                  <a:pos x="7" y="2"/>
                </a:cxn>
                <a:cxn ang="0">
                  <a:pos x="9" y="2"/>
                </a:cxn>
                <a:cxn ang="0">
                  <a:pos x="10" y="0"/>
                </a:cxn>
              </a:cxnLst>
              <a:rect l="0" t="0" r="r" b="b"/>
              <a:pathLst>
                <a:path w="21" h="14">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 xmlns:a16="http://schemas.microsoft.com/office/drawing/2014/main" id="{739721C6-2401-4CD5-8F90-2CB6D71C3476}"/>
                </a:ext>
              </a:extLst>
            </p:cNvPr>
            <p:cNvSpPr>
              <a:spLocks noEditPoints="1"/>
            </p:cNvSpPr>
            <p:nvPr/>
          </p:nvSpPr>
          <p:spPr bwMode="auto">
            <a:xfrm>
              <a:off x="828675" y="1482725"/>
              <a:ext cx="2687638" cy="3108325"/>
            </a:xfrm>
            <a:custGeom>
              <a:avLst/>
              <a:gdLst/>
              <a:ahLst/>
              <a:cxnLst>
                <a:cxn ang="0">
                  <a:pos x="1172" y="452"/>
                </a:cxn>
                <a:cxn ang="0">
                  <a:pos x="1105" y="463"/>
                </a:cxn>
                <a:cxn ang="0">
                  <a:pos x="986" y="406"/>
                </a:cxn>
                <a:cxn ang="0">
                  <a:pos x="565" y="385"/>
                </a:cxn>
                <a:cxn ang="0">
                  <a:pos x="684" y="22"/>
                </a:cxn>
                <a:cxn ang="0">
                  <a:pos x="823" y="59"/>
                </a:cxn>
                <a:cxn ang="0">
                  <a:pos x="905" y="74"/>
                </a:cxn>
                <a:cxn ang="0">
                  <a:pos x="968" y="67"/>
                </a:cxn>
                <a:cxn ang="0">
                  <a:pos x="1048" y="74"/>
                </a:cxn>
                <a:cxn ang="0">
                  <a:pos x="1065" y="22"/>
                </a:cxn>
                <a:cxn ang="0">
                  <a:pos x="1329" y="114"/>
                </a:cxn>
                <a:cxn ang="0">
                  <a:pos x="1307" y="186"/>
                </a:cxn>
                <a:cxn ang="0">
                  <a:pos x="1169" y="158"/>
                </a:cxn>
                <a:cxn ang="0">
                  <a:pos x="1156" y="117"/>
                </a:cxn>
                <a:cxn ang="0">
                  <a:pos x="1108" y="112"/>
                </a:cxn>
                <a:cxn ang="0">
                  <a:pos x="1116" y="169"/>
                </a:cxn>
                <a:cxn ang="0">
                  <a:pos x="1019" y="167"/>
                </a:cxn>
                <a:cxn ang="0">
                  <a:pos x="1090" y="297"/>
                </a:cxn>
                <a:cxn ang="0">
                  <a:pos x="1120" y="286"/>
                </a:cxn>
                <a:cxn ang="0">
                  <a:pos x="1152" y="188"/>
                </a:cxn>
                <a:cxn ang="0">
                  <a:pos x="1313" y="212"/>
                </a:cxn>
                <a:cxn ang="0">
                  <a:pos x="1410" y="367"/>
                </a:cxn>
                <a:cxn ang="0">
                  <a:pos x="1389" y="384"/>
                </a:cxn>
                <a:cxn ang="0">
                  <a:pos x="1316" y="370"/>
                </a:cxn>
                <a:cxn ang="0">
                  <a:pos x="1333" y="414"/>
                </a:cxn>
                <a:cxn ang="0">
                  <a:pos x="1288" y="448"/>
                </a:cxn>
                <a:cxn ang="0">
                  <a:pos x="1190" y="528"/>
                </a:cxn>
                <a:cxn ang="0">
                  <a:pos x="1116" y="713"/>
                </a:cxn>
                <a:cxn ang="0">
                  <a:pos x="998" y="676"/>
                </a:cxn>
                <a:cxn ang="0">
                  <a:pos x="905" y="818"/>
                </a:cxn>
                <a:cxn ang="0">
                  <a:pos x="1012" y="881"/>
                </a:cxn>
                <a:cxn ang="0">
                  <a:pos x="1139" y="980"/>
                </a:cxn>
                <a:cxn ang="0">
                  <a:pos x="1257" y="948"/>
                </a:cxn>
                <a:cxn ang="0">
                  <a:pos x="1358" y="962"/>
                </a:cxn>
                <a:cxn ang="0">
                  <a:pos x="1488" y="1084"/>
                </a:cxn>
                <a:cxn ang="0">
                  <a:pos x="1502" y="1151"/>
                </a:cxn>
                <a:cxn ang="0">
                  <a:pos x="1657" y="1189"/>
                </a:cxn>
                <a:cxn ang="0">
                  <a:pos x="1595" y="1469"/>
                </a:cxn>
                <a:cxn ang="0">
                  <a:pos x="1462" y="1627"/>
                </a:cxn>
                <a:cxn ang="0">
                  <a:pos x="1347" y="1710"/>
                </a:cxn>
                <a:cxn ang="0">
                  <a:pos x="1290" y="1825"/>
                </a:cxn>
                <a:cxn ang="0">
                  <a:pos x="1228" y="1949"/>
                </a:cxn>
                <a:cxn ang="0">
                  <a:pos x="1179" y="1883"/>
                </a:cxn>
                <a:cxn ang="0">
                  <a:pos x="1195" y="1684"/>
                </a:cxn>
                <a:cxn ang="0">
                  <a:pos x="1240" y="1463"/>
                </a:cxn>
                <a:cxn ang="0">
                  <a:pos x="1105" y="1128"/>
                </a:cxn>
                <a:cxn ang="0">
                  <a:pos x="1076" y="1000"/>
                </a:cxn>
                <a:cxn ang="0">
                  <a:pos x="918" y="889"/>
                </a:cxn>
                <a:cxn ang="0">
                  <a:pos x="745" y="732"/>
                </a:cxn>
                <a:cxn ang="0">
                  <a:pos x="713" y="755"/>
                </a:cxn>
                <a:cxn ang="0">
                  <a:pos x="583" y="581"/>
                </a:cxn>
                <a:cxn ang="0">
                  <a:pos x="475" y="311"/>
                </a:cxn>
                <a:cxn ang="0">
                  <a:pos x="372" y="234"/>
                </a:cxn>
                <a:cxn ang="0">
                  <a:pos x="196" y="222"/>
                </a:cxn>
                <a:cxn ang="0">
                  <a:pos x="77" y="302"/>
                </a:cxn>
                <a:cxn ang="0">
                  <a:pos x="90" y="241"/>
                </a:cxn>
                <a:cxn ang="0">
                  <a:pos x="89" y="162"/>
                </a:cxn>
                <a:cxn ang="0">
                  <a:pos x="71" y="115"/>
                </a:cxn>
                <a:cxn ang="0">
                  <a:pos x="129" y="54"/>
                </a:cxn>
                <a:cxn ang="0">
                  <a:pos x="343" y="74"/>
                </a:cxn>
                <a:cxn ang="0">
                  <a:pos x="516" y="63"/>
                </a:cxn>
                <a:cxn ang="0">
                  <a:pos x="636" y="59"/>
                </a:cxn>
                <a:cxn ang="0">
                  <a:pos x="603" y="6"/>
                </a:cxn>
              </a:cxnLst>
              <a:rect l="0" t="0" r="r" b="b"/>
              <a:pathLst>
                <a:path w="1693" h="1958">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 xmlns:a16="http://schemas.microsoft.com/office/drawing/2014/main" id="{39329289-0689-4CB3-9A1C-FAEAD5C2A538}"/>
                </a:ext>
              </a:extLst>
            </p:cNvPr>
            <p:cNvSpPr>
              <a:spLocks/>
            </p:cNvSpPr>
            <p:nvPr/>
          </p:nvSpPr>
          <p:spPr bwMode="auto">
            <a:xfrm>
              <a:off x="2528888" y="1765300"/>
              <a:ext cx="25400" cy="17463"/>
            </a:xfrm>
            <a:custGeom>
              <a:avLst/>
              <a:gdLst/>
              <a:ahLst/>
              <a:cxnLst>
                <a:cxn ang="0">
                  <a:pos x="7" y="0"/>
                </a:cxn>
                <a:cxn ang="0">
                  <a:pos x="11" y="2"/>
                </a:cxn>
                <a:cxn ang="0">
                  <a:pos x="16" y="4"/>
                </a:cxn>
                <a:cxn ang="0">
                  <a:pos x="16" y="10"/>
                </a:cxn>
                <a:cxn ang="0">
                  <a:pos x="15" y="11"/>
                </a:cxn>
                <a:cxn ang="0">
                  <a:pos x="9" y="11"/>
                </a:cxn>
                <a:cxn ang="0">
                  <a:pos x="5" y="10"/>
                </a:cxn>
                <a:cxn ang="0">
                  <a:pos x="3" y="8"/>
                </a:cxn>
                <a:cxn ang="0">
                  <a:pos x="0" y="6"/>
                </a:cxn>
                <a:cxn ang="0">
                  <a:pos x="0" y="4"/>
                </a:cxn>
                <a:cxn ang="0">
                  <a:pos x="4" y="2"/>
                </a:cxn>
                <a:cxn ang="0">
                  <a:pos x="7" y="0"/>
                </a:cxn>
              </a:cxnLst>
              <a:rect l="0" t="0" r="r" b="b"/>
              <a:pathLst>
                <a:path w="16" h="11">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 xmlns:a16="http://schemas.microsoft.com/office/drawing/2014/main" id="{263C9EE1-9237-4D67-8C7E-123A3DCFAA4A}"/>
                </a:ext>
              </a:extLst>
            </p:cNvPr>
            <p:cNvSpPr>
              <a:spLocks/>
            </p:cNvSpPr>
            <p:nvPr/>
          </p:nvSpPr>
          <p:spPr bwMode="auto">
            <a:xfrm>
              <a:off x="2587625" y="1785938"/>
              <a:ext cx="23813" cy="17463"/>
            </a:xfrm>
            <a:custGeom>
              <a:avLst/>
              <a:gdLst/>
              <a:ahLst/>
              <a:cxnLst>
                <a:cxn ang="0">
                  <a:pos x="5" y="0"/>
                </a:cxn>
                <a:cxn ang="0">
                  <a:pos x="12" y="0"/>
                </a:cxn>
                <a:cxn ang="0">
                  <a:pos x="13" y="1"/>
                </a:cxn>
                <a:cxn ang="0">
                  <a:pos x="15" y="4"/>
                </a:cxn>
                <a:cxn ang="0">
                  <a:pos x="15" y="9"/>
                </a:cxn>
                <a:cxn ang="0">
                  <a:pos x="12" y="11"/>
                </a:cxn>
                <a:cxn ang="0">
                  <a:pos x="7" y="11"/>
                </a:cxn>
                <a:cxn ang="0">
                  <a:pos x="1" y="8"/>
                </a:cxn>
                <a:cxn ang="0">
                  <a:pos x="0" y="5"/>
                </a:cxn>
                <a:cxn ang="0">
                  <a:pos x="1" y="4"/>
                </a:cxn>
                <a:cxn ang="0">
                  <a:pos x="3" y="1"/>
                </a:cxn>
                <a:cxn ang="0">
                  <a:pos x="5" y="0"/>
                </a:cxn>
              </a:cxnLst>
              <a:rect l="0" t="0" r="r" b="b"/>
              <a:pathLst>
                <a:path w="15" h="11">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 xmlns:a16="http://schemas.microsoft.com/office/drawing/2014/main" id="{2EA54130-93A4-456A-9430-4F0EA35CBE81}"/>
                </a:ext>
              </a:extLst>
            </p:cNvPr>
            <p:cNvSpPr>
              <a:spLocks/>
            </p:cNvSpPr>
            <p:nvPr/>
          </p:nvSpPr>
          <p:spPr bwMode="auto">
            <a:xfrm>
              <a:off x="1744663" y="1409700"/>
              <a:ext cx="347663" cy="96838"/>
            </a:xfrm>
            <a:custGeom>
              <a:avLst/>
              <a:gdLst/>
              <a:ahLst/>
              <a:cxnLst>
                <a:cxn ang="0">
                  <a:pos x="74" y="0"/>
                </a:cxn>
                <a:cxn ang="0">
                  <a:pos x="85" y="8"/>
                </a:cxn>
                <a:cxn ang="0">
                  <a:pos x="90" y="15"/>
                </a:cxn>
                <a:cxn ang="0">
                  <a:pos x="111" y="17"/>
                </a:cxn>
                <a:cxn ang="0">
                  <a:pos x="125" y="19"/>
                </a:cxn>
                <a:cxn ang="0">
                  <a:pos x="132" y="24"/>
                </a:cxn>
                <a:cxn ang="0">
                  <a:pos x="141" y="30"/>
                </a:cxn>
                <a:cxn ang="0">
                  <a:pos x="148" y="31"/>
                </a:cxn>
                <a:cxn ang="0">
                  <a:pos x="157" y="24"/>
                </a:cxn>
                <a:cxn ang="0">
                  <a:pos x="162" y="20"/>
                </a:cxn>
                <a:cxn ang="0">
                  <a:pos x="168" y="15"/>
                </a:cxn>
                <a:cxn ang="0">
                  <a:pos x="181" y="13"/>
                </a:cxn>
                <a:cxn ang="0">
                  <a:pos x="185" y="17"/>
                </a:cxn>
                <a:cxn ang="0">
                  <a:pos x="189" y="24"/>
                </a:cxn>
                <a:cxn ang="0">
                  <a:pos x="196" y="27"/>
                </a:cxn>
                <a:cxn ang="0">
                  <a:pos x="204" y="24"/>
                </a:cxn>
                <a:cxn ang="0">
                  <a:pos x="211" y="20"/>
                </a:cxn>
                <a:cxn ang="0">
                  <a:pos x="216" y="21"/>
                </a:cxn>
                <a:cxn ang="0">
                  <a:pos x="219" y="26"/>
                </a:cxn>
                <a:cxn ang="0">
                  <a:pos x="216" y="34"/>
                </a:cxn>
                <a:cxn ang="0">
                  <a:pos x="215" y="47"/>
                </a:cxn>
                <a:cxn ang="0">
                  <a:pos x="209" y="54"/>
                </a:cxn>
                <a:cxn ang="0">
                  <a:pos x="205" y="58"/>
                </a:cxn>
                <a:cxn ang="0">
                  <a:pos x="194" y="61"/>
                </a:cxn>
                <a:cxn ang="0">
                  <a:pos x="173" y="57"/>
                </a:cxn>
                <a:cxn ang="0">
                  <a:pos x="149" y="56"/>
                </a:cxn>
                <a:cxn ang="0">
                  <a:pos x="132" y="58"/>
                </a:cxn>
                <a:cxn ang="0">
                  <a:pos x="115" y="57"/>
                </a:cxn>
                <a:cxn ang="0">
                  <a:pos x="111" y="53"/>
                </a:cxn>
                <a:cxn ang="0">
                  <a:pos x="107" y="43"/>
                </a:cxn>
                <a:cxn ang="0">
                  <a:pos x="101" y="39"/>
                </a:cxn>
                <a:cxn ang="0">
                  <a:pos x="92" y="43"/>
                </a:cxn>
                <a:cxn ang="0">
                  <a:pos x="84" y="49"/>
                </a:cxn>
                <a:cxn ang="0">
                  <a:pos x="80" y="47"/>
                </a:cxn>
                <a:cxn ang="0">
                  <a:pos x="71" y="38"/>
                </a:cxn>
                <a:cxn ang="0">
                  <a:pos x="70" y="31"/>
                </a:cxn>
                <a:cxn ang="0">
                  <a:pos x="63" y="27"/>
                </a:cxn>
                <a:cxn ang="0">
                  <a:pos x="49" y="31"/>
                </a:cxn>
                <a:cxn ang="0">
                  <a:pos x="39" y="34"/>
                </a:cxn>
                <a:cxn ang="0">
                  <a:pos x="8" y="35"/>
                </a:cxn>
                <a:cxn ang="0">
                  <a:pos x="2" y="34"/>
                </a:cxn>
                <a:cxn ang="0">
                  <a:pos x="0" y="30"/>
                </a:cxn>
                <a:cxn ang="0">
                  <a:pos x="4" y="24"/>
                </a:cxn>
                <a:cxn ang="0">
                  <a:pos x="17" y="23"/>
                </a:cxn>
                <a:cxn ang="0">
                  <a:pos x="18" y="19"/>
                </a:cxn>
                <a:cxn ang="0">
                  <a:pos x="17" y="16"/>
                </a:cxn>
                <a:cxn ang="0">
                  <a:pos x="15" y="12"/>
                </a:cxn>
                <a:cxn ang="0">
                  <a:pos x="22" y="10"/>
                </a:cxn>
                <a:cxn ang="0">
                  <a:pos x="41" y="5"/>
                </a:cxn>
                <a:cxn ang="0">
                  <a:pos x="65" y="0"/>
                </a:cxn>
              </a:cxnLst>
              <a:rect l="0" t="0" r="r" b="b"/>
              <a:pathLst>
                <a:path w="219" h="61">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 xmlns:a16="http://schemas.microsoft.com/office/drawing/2014/main" id="{9F79A61B-A66A-4CE5-844D-A11650BC1CCE}"/>
                </a:ext>
              </a:extLst>
            </p:cNvPr>
            <p:cNvSpPr>
              <a:spLocks/>
            </p:cNvSpPr>
            <p:nvPr/>
          </p:nvSpPr>
          <p:spPr bwMode="auto">
            <a:xfrm>
              <a:off x="1931988" y="1377950"/>
              <a:ext cx="69850" cy="44450"/>
            </a:xfrm>
            <a:custGeom>
              <a:avLst/>
              <a:gdLst/>
              <a:ahLst/>
              <a:cxnLst>
                <a:cxn ang="0">
                  <a:pos x="38" y="0"/>
                </a:cxn>
                <a:cxn ang="0">
                  <a:pos x="42" y="2"/>
                </a:cxn>
                <a:cxn ang="0">
                  <a:pos x="44" y="7"/>
                </a:cxn>
                <a:cxn ang="0">
                  <a:pos x="44" y="13"/>
                </a:cxn>
                <a:cxn ang="0">
                  <a:pos x="42" y="18"/>
                </a:cxn>
                <a:cxn ang="0">
                  <a:pos x="42" y="24"/>
                </a:cxn>
                <a:cxn ang="0">
                  <a:pos x="41" y="25"/>
                </a:cxn>
                <a:cxn ang="0">
                  <a:pos x="38" y="26"/>
                </a:cxn>
                <a:cxn ang="0">
                  <a:pos x="37" y="28"/>
                </a:cxn>
                <a:cxn ang="0">
                  <a:pos x="33" y="28"/>
                </a:cxn>
                <a:cxn ang="0">
                  <a:pos x="31" y="26"/>
                </a:cxn>
                <a:cxn ang="0">
                  <a:pos x="29" y="25"/>
                </a:cxn>
                <a:cxn ang="0">
                  <a:pos x="23" y="24"/>
                </a:cxn>
                <a:cxn ang="0">
                  <a:pos x="9" y="26"/>
                </a:cxn>
                <a:cxn ang="0">
                  <a:pos x="4" y="28"/>
                </a:cxn>
                <a:cxn ang="0">
                  <a:pos x="1" y="26"/>
                </a:cxn>
                <a:cxn ang="0">
                  <a:pos x="0" y="25"/>
                </a:cxn>
                <a:cxn ang="0">
                  <a:pos x="0" y="20"/>
                </a:cxn>
                <a:cxn ang="0">
                  <a:pos x="5" y="14"/>
                </a:cxn>
                <a:cxn ang="0">
                  <a:pos x="15" y="10"/>
                </a:cxn>
                <a:cxn ang="0">
                  <a:pos x="23" y="4"/>
                </a:cxn>
                <a:cxn ang="0">
                  <a:pos x="31" y="2"/>
                </a:cxn>
                <a:cxn ang="0">
                  <a:pos x="38" y="0"/>
                </a:cxn>
              </a:cxnLst>
              <a:rect l="0" t="0" r="r" b="b"/>
              <a:pathLst>
                <a:path w="44" h="28">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 xmlns:a16="http://schemas.microsoft.com/office/drawing/2014/main" id="{C3678F46-77A0-4EA4-B43F-A51F4155AEB5}"/>
                </a:ext>
              </a:extLst>
            </p:cNvPr>
            <p:cNvSpPr>
              <a:spLocks/>
            </p:cNvSpPr>
            <p:nvPr/>
          </p:nvSpPr>
          <p:spPr bwMode="auto">
            <a:xfrm>
              <a:off x="2092325" y="1365250"/>
              <a:ext cx="122238" cy="53975"/>
            </a:xfrm>
            <a:custGeom>
              <a:avLst/>
              <a:gdLst/>
              <a:ahLst/>
              <a:cxnLst>
                <a:cxn ang="0">
                  <a:pos x="36" y="0"/>
                </a:cxn>
                <a:cxn ang="0">
                  <a:pos x="55" y="4"/>
                </a:cxn>
                <a:cxn ang="0">
                  <a:pos x="60" y="6"/>
                </a:cxn>
                <a:cxn ang="0">
                  <a:pos x="66" y="8"/>
                </a:cxn>
                <a:cxn ang="0">
                  <a:pos x="70" y="12"/>
                </a:cxn>
                <a:cxn ang="0">
                  <a:pos x="71" y="15"/>
                </a:cxn>
                <a:cxn ang="0">
                  <a:pos x="74" y="19"/>
                </a:cxn>
                <a:cxn ang="0">
                  <a:pos x="75" y="22"/>
                </a:cxn>
                <a:cxn ang="0">
                  <a:pos x="77" y="26"/>
                </a:cxn>
                <a:cxn ang="0">
                  <a:pos x="77" y="32"/>
                </a:cxn>
                <a:cxn ang="0">
                  <a:pos x="75" y="34"/>
                </a:cxn>
                <a:cxn ang="0">
                  <a:pos x="68" y="34"/>
                </a:cxn>
                <a:cxn ang="0">
                  <a:pos x="64" y="33"/>
                </a:cxn>
                <a:cxn ang="0">
                  <a:pos x="60" y="33"/>
                </a:cxn>
                <a:cxn ang="0">
                  <a:pos x="53" y="32"/>
                </a:cxn>
                <a:cxn ang="0">
                  <a:pos x="49" y="30"/>
                </a:cxn>
                <a:cxn ang="0">
                  <a:pos x="47" y="29"/>
                </a:cxn>
                <a:cxn ang="0">
                  <a:pos x="44" y="26"/>
                </a:cxn>
                <a:cxn ang="0">
                  <a:pos x="44" y="22"/>
                </a:cxn>
                <a:cxn ang="0">
                  <a:pos x="40" y="21"/>
                </a:cxn>
                <a:cxn ang="0">
                  <a:pos x="31" y="21"/>
                </a:cxn>
                <a:cxn ang="0">
                  <a:pos x="23" y="22"/>
                </a:cxn>
                <a:cxn ang="0">
                  <a:pos x="11" y="22"/>
                </a:cxn>
                <a:cxn ang="0">
                  <a:pos x="7" y="21"/>
                </a:cxn>
                <a:cxn ang="0">
                  <a:pos x="3" y="18"/>
                </a:cxn>
                <a:cxn ang="0">
                  <a:pos x="1" y="15"/>
                </a:cxn>
                <a:cxn ang="0">
                  <a:pos x="0" y="11"/>
                </a:cxn>
                <a:cxn ang="0">
                  <a:pos x="1" y="7"/>
                </a:cxn>
                <a:cxn ang="0">
                  <a:pos x="4" y="4"/>
                </a:cxn>
                <a:cxn ang="0">
                  <a:pos x="7" y="3"/>
                </a:cxn>
                <a:cxn ang="0">
                  <a:pos x="10" y="3"/>
                </a:cxn>
                <a:cxn ang="0">
                  <a:pos x="14" y="1"/>
                </a:cxn>
                <a:cxn ang="0">
                  <a:pos x="21" y="1"/>
                </a:cxn>
                <a:cxn ang="0">
                  <a:pos x="36" y="0"/>
                </a:cxn>
              </a:cxnLst>
              <a:rect l="0" t="0" r="r" b="b"/>
              <a:pathLst>
                <a:path w="77" h="34">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 xmlns:a16="http://schemas.microsoft.com/office/drawing/2014/main" id="{04414A5C-B72D-4025-9E26-9AED3AA51734}"/>
                </a:ext>
              </a:extLst>
            </p:cNvPr>
            <p:cNvSpPr>
              <a:spLocks/>
            </p:cNvSpPr>
            <p:nvPr/>
          </p:nvSpPr>
          <p:spPr bwMode="auto">
            <a:xfrm>
              <a:off x="2111375" y="1439863"/>
              <a:ext cx="130175" cy="55563"/>
            </a:xfrm>
            <a:custGeom>
              <a:avLst/>
              <a:gdLst/>
              <a:ahLst/>
              <a:cxnLst>
                <a:cxn ang="0">
                  <a:pos x="65" y="0"/>
                </a:cxn>
                <a:cxn ang="0">
                  <a:pos x="70" y="0"/>
                </a:cxn>
                <a:cxn ang="0">
                  <a:pos x="78" y="2"/>
                </a:cxn>
                <a:cxn ang="0">
                  <a:pos x="82" y="7"/>
                </a:cxn>
                <a:cxn ang="0">
                  <a:pos x="82" y="13"/>
                </a:cxn>
                <a:cxn ang="0">
                  <a:pos x="77" y="22"/>
                </a:cxn>
                <a:cxn ang="0">
                  <a:pos x="69" y="27"/>
                </a:cxn>
                <a:cxn ang="0">
                  <a:pos x="58" y="27"/>
                </a:cxn>
                <a:cxn ang="0">
                  <a:pos x="55" y="28"/>
                </a:cxn>
                <a:cxn ang="0">
                  <a:pos x="54" y="28"/>
                </a:cxn>
                <a:cxn ang="0">
                  <a:pos x="52" y="27"/>
                </a:cxn>
                <a:cxn ang="0">
                  <a:pos x="52" y="24"/>
                </a:cxn>
                <a:cxn ang="0">
                  <a:pos x="51" y="22"/>
                </a:cxn>
                <a:cxn ang="0">
                  <a:pos x="47" y="18"/>
                </a:cxn>
                <a:cxn ang="0">
                  <a:pos x="40" y="16"/>
                </a:cxn>
                <a:cxn ang="0">
                  <a:pos x="32" y="16"/>
                </a:cxn>
                <a:cxn ang="0">
                  <a:pos x="25" y="18"/>
                </a:cxn>
                <a:cxn ang="0">
                  <a:pos x="21" y="18"/>
                </a:cxn>
                <a:cxn ang="0">
                  <a:pos x="18" y="19"/>
                </a:cxn>
                <a:cxn ang="0">
                  <a:pos x="17" y="20"/>
                </a:cxn>
                <a:cxn ang="0">
                  <a:pos x="15" y="24"/>
                </a:cxn>
                <a:cxn ang="0">
                  <a:pos x="13" y="27"/>
                </a:cxn>
                <a:cxn ang="0">
                  <a:pos x="11" y="31"/>
                </a:cxn>
                <a:cxn ang="0">
                  <a:pos x="10" y="34"/>
                </a:cxn>
                <a:cxn ang="0">
                  <a:pos x="7" y="35"/>
                </a:cxn>
                <a:cxn ang="0">
                  <a:pos x="3" y="35"/>
                </a:cxn>
                <a:cxn ang="0">
                  <a:pos x="2" y="34"/>
                </a:cxn>
                <a:cxn ang="0">
                  <a:pos x="0" y="31"/>
                </a:cxn>
                <a:cxn ang="0">
                  <a:pos x="0" y="28"/>
                </a:cxn>
                <a:cxn ang="0">
                  <a:pos x="2" y="24"/>
                </a:cxn>
                <a:cxn ang="0">
                  <a:pos x="0" y="18"/>
                </a:cxn>
                <a:cxn ang="0">
                  <a:pos x="0" y="9"/>
                </a:cxn>
                <a:cxn ang="0">
                  <a:pos x="3" y="4"/>
                </a:cxn>
                <a:cxn ang="0">
                  <a:pos x="9" y="2"/>
                </a:cxn>
                <a:cxn ang="0">
                  <a:pos x="18" y="1"/>
                </a:cxn>
                <a:cxn ang="0">
                  <a:pos x="55" y="1"/>
                </a:cxn>
                <a:cxn ang="0">
                  <a:pos x="65" y="0"/>
                </a:cxn>
              </a:cxnLst>
              <a:rect l="0" t="0" r="r" b="b"/>
              <a:pathLst>
                <a:path w="82" h="35">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 xmlns:a16="http://schemas.microsoft.com/office/drawing/2014/main" id="{1D63FAC6-96F8-4EF8-B656-ACC3736B15CF}"/>
                </a:ext>
              </a:extLst>
            </p:cNvPr>
            <p:cNvSpPr>
              <a:spLocks/>
            </p:cNvSpPr>
            <p:nvPr/>
          </p:nvSpPr>
          <p:spPr bwMode="auto">
            <a:xfrm>
              <a:off x="2155825" y="1509713"/>
              <a:ext cx="106363" cy="66675"/>
            </a:xfrm>
            <a:custGeom>
              <a:avLst/>
              <a:gdLst/>
              <a:ahLst/>
              <a:cxnLst>
                <a:cxn ang="0">
                  <a:pos x="43" y="0"/>
                </a:cxn>
                <a:cxn ang="0">
                  <a:pos x="53" y="1"/>
                </a:cxn>
                <a:cxn ang="0">
                  <a:pos x="58" y="2"/>
                </a:cxn>
                <a:cxn ang="0">
                  <a:pos x="63" y="8"/>
                </a:cxn>
                <a:cxn ang="0">
                  <a:pos x="65" y="16"/>
                </a:cxn>
                <a:cxn ang="0">
                  <a:pos x="67" y="23"/>
                </a:cxn>
                <a:cxn ang="0">
                  <a:pos x="65" y="26"/>
                </a:cxn>
                <a:cxn ang="0">
                  <a:pos x="63" y="28"/>
                </a:cxn>
                <a:cxn ang="0">
                  <a:pos x="61" y="31"/>
                </a:cxn>
                <a:cxn ang="0">
                  <a:pos x="58" y="34"/>
                </a:cxn>
                <a:cxn ang="0">
                  <a:pos x="56" y="38"/>
                </a:cxn>
                <a:cxn ang="0">
                  <a:pos x="50" y="41"/>
                </a:cxn>
                <a:cxn ang="0">
                  <a:pos x="46" y="42"/>
                </a:cxn>
                <a:cxn ang="0">
                  <a:pos x="43" y="42"/>
                </a:cxn>
                <a:cxn ang="0">
                  <a:pos x="41" y="41"/>
                </a:cxn>
                <a:cxn ang="0">
                  <a:pos x="35" y="35"/>
                </a:cxn>
                <a:cxn ang="0">
                  <a:pos x="34" y="32"/>
                </a:cxn>
                <a:cxn ang="0">
                  <a:pos x="32" y="28"/>
                </a:cxn>
                <a:cxn ang="0">
                  <a:pos x="30" y="23"/>
                </a:cxn>
                <a:cxn ang="0">
                  <a:pos x="30" y="20"/>
                </a:cxn>
                <a:cxn ang="0">
                  <a:pos x="27" y="19"/>
                </a:cxn>
                <a:cxn ang="0">
                  <a:pos x="13" y="21"/>
                </a:cxn>
                <a:cxn ang="0">
                  <a:pos x="8" y="21"/>
                </a:cxn>
                <a:cxn ang="0">
                  <a:pos x="2" y="19"/>
                </a:cxn>
                <a:cxn ang="0">
                  <a:pos x="1" y="15"/>
                </a:cxn>
                <a:cxn ang="0">
                  <a:pos x="0" y="12"/>
                </a:cxn>
                <a:cxn ang="0">
                  <a:pos x="0" y="6"/>
                </a:cxn>
                <a:cxn ang="0">
                  <a:pos x="1" y="5"/>
                </a:cxn>
                <a:cxn ang="0">
                  <a:pos x="8" y="2"/>
                </a:cxn>
                <a:cxn ang="0">
                  <a:pos x="30" y="2"/>
                </a:cxn>
                <a:cxn ang="0">
                  <a:pos x="35" y="1"/>
                </a:cxn>
                <a:cxn ang="0">
                  <a:pos x="43" y="0"/>
                </a:cxn>
              </a:cxnLst>
              <a:rect l="0" t="0" r="r" b="b"/>
              <a:pathLst>
                <a:path w="67" h="42">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 xmlns:a16="http://schemas.microsoft.com/office/drawing/2014/main" id="{F887EFDA-ED4C-4E5B-A427-4D0D2DECBFDE}"/>
                </a:ext>
              </a:extLst>
            </p:cNvPr>
            <p:cNvSpPr>
              <a:spLocks/>
            </p:cNvSpPr>
            <p:nvPr/>
          </p:nvSpPr>
          <p:spPr bwMode="auto">
            <a:xfrm>
              <a:off x="2287588" y="1498600"/>
              <a:ext cx="77788" cy="38100"/>
            </a:xfrm>
            <a:custGeom>
              <a:avLst/>
              <a:gdLst/>
              <a:ahLst/>
              <a:cxnLst>
                <a:cxn ang="0">
                  <a:pos x="26" y="0"/>
                </a:cxn>
                <a:cxn ang="0">
                  <a:pos x="33" y="0"/>
                </a:cxn>
                <a:cxn ang="0">
                  <a:pos x="36" y="1"/>
                </a:cxn>
                <a:cxn ang="0">
                  <a:pos x="38" y="4"/>
                </a:cxn>
                <a:cxn ang="0">
                  <a:pos x="42" y="5"/>
                </a:cxn>
                <a:cxn ang="0">
                  <a:pos x="45" y="5"/>
                </a:cxn>
                <a:cxn ang="0">
                  <a:pos x="48" y="7"/>
                </a:cxn>
                <a:cxn ang="0">
                  <a:pos x="49" y="8"/>
                </a:cxn>
                <a:cxn ang="0">
                  <a:pos x="49" y="18"/>
                </a:cxn>
                <a:cxn ang="0">
                  <a:pos x="48" y="19"/>
                </a:cxn>
                <a:cxn ang="0">
                  <a:pos x="45" y="20"/>
                </a:cxn>
                <a:cxn ang="0">
                  <a:pos x="32" y="22"/>
                </a:cxn>
                <a:cxn ang="0">
                  <a:pos x="15" y="24"/>
                </a:cxn>
                <a:cxn ang="0">
                  <a:pos x="6" y="24"/>
                </a:cxn>
                <a:cxn ang="0">
                  <a:pos x="3" y="23"/>
                </a:cxn>
                <a:cxn ang="0">
                  <a:pos x="0" y="20"/>
                </a:cxn>
                <a:cxn ang="0">
                  <a:pos x="0" y="19"/>
                </a:cxn>
                <a:cxn ang="0">
                  <a:pos x="1" y="15"/>
                </a:cxn>
                <a:cxn ang="0">
                  <a:pos x="6" y="11"/>
                </a:cxn>
                <a:cxn ang="0">
                  <a:pos x="14" y="7"/>
                </a:cxn>
                <a:cxn ang="0">
                  <a:pos x="21" y="2"/>
                </a:cxn>
                <a:cxn ang="0">
                  <a:pos x="26" y="0"/>
                </a:cxn>
              </a:cxnLst>
              <a:rect l="0" t="0" r="r" b="b"/>
              <a:pathLst>
                <a:path w="49" h="24">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 xmlns:a16="http://schemas.microsoft.com/office/drawing/2014/main" id="{40D98C27-1BB7-430C-81B8-975D52DB4957}"/>
                </a:ext>
              </a:extLst>
            </p:cNvPr>
            <p:cNvSpPr>
              <a:spLocks/>
            </p:cNvSpPr>
            <p:nvPr/>
          </p:nvSpPr>
          <p:spPr bwMode="auto">
            <a:xfrm>
              <a:off x="2282825" y="1463675"/>
              <a:ext cx="39688" cy="23813"/>
            </a:xfrm>
            <a:custGeom>
              <a:avLst/>
              <a:gdLst/>
              <a:ahLst/>
              <a:cxnLst>
                <a:cxn ang="0">
                  <a:pos x="6" y="0"/>
                </a:cxn>
                <a:cxn ang="0">
                  <a:pos x="13" y="0"/>
                </a:cxn>
                <a:cxn ang="0">
                  <a:pos x="21" y="3"/>
                </a:cxn>
                <a:cxn ang="0">
                  <a:pos x="25" y="9"/>
                </a:cxn>
                <a:cxn ang="0">
                  <a:pos x="25" y="13"/>
                </a:cxn>
                <a:cxn ang="0">
                  <a:pos x="19" y="15"/>
                </a:cxn>
                <a:cxn ang="0">
                  <a:pos x="13" y="15"/>
                </a:cxn>
                <a:cxn ang="0">
                  <a:pos x="6" y="12"/>
                </a:cxn>
                <a:cxn ang="0">
                  <a:pos x="2" y="9"/>
                </a:cxn>
                <a:cxn ang="0">
                  <a:pos x="0" y="5"/>
                </a:cxn>
                <a:cxn ang="0">
                  <a:pos x="6" y="0"/>
                </a:cxn>
              </a:cxnLst>
              <a:rect l="0" t="0" r="r" b="b"/>
              <a:pathLst>
                <a:path w="25" h="1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 xmlns:a16="http://schemas.microsoft.com/office/drawing/2014/main" id="{A4100266-8F65-4980-9EEA-1E35FCFF886E}"/>
                </a:ext>
              </a:extLst>
            </p:cNvPr>
            <p:cNvSpPr>
              <a:spLocks/>
            </p:cNvSpPr>
            <p:nvPr/>
          </p:nvSpPr>
          <p:spPr bwMode="auto">
            <a:xfrm>
              <a:off x="2251075" y="1389063"/>
              <a:ext cx="349250" cy="104775"/>
            </a:xfrm>
            <a:custGeom>
              <a:avLst/>
              <a:gdLst/>
              <a:ahLst/>
              <a:cxnLst>
                <a:cxn ang="0">
                  <a:pos x="1" y="0"/>
                </a:cxn>
                <a:cxn ang="0">
                  <a:pos x="4" y="3"/>
                </a:cxn>
                <a:cxn ang="0">
                  <a:pos x="11" y="4"/>
                </a:cxn>
                <a:cxn ang="0">
                  <a:pos x="19" y="7"/>
                </a:cxn>
                <a:cxn ang="0">
                  <a:pos x="26" y="10"/>
                </a:cxn>
                <a:cxn ang="0">
                  <a:pos x="35" y="13"/>
                </a:cxn>
                <a:cxn ang="0">
                  <a:pos x="42" y="14"/>
                </a:cxn>
                <a:cxn ang="0">
                  <a:pos x="46" y="15"/>
                </a:cxn>
                <a:cxn ang="0">
                  <a:pos x="52" y="17"/>
                </a:cxn>
                <a:cxn ang="0">
                  <a:pos x="59" y="19"/>
                </a:cxn>
                <a:cxn ang="0">
                  <a:pos x="67" y="25"/>
                </a:cxn>
                <a:cxn ang="0">
                  <a:pos x="74" y="32"/>
                </a:cxn>
                <a:cxn ang="0">
                  <a:pos x="81" y="36"/>
                </a:cxn>
                <a:cxn ang="0">
                  <a:pos x="87" y="41"/>
                </a:cxn>
                <a:cxn ang="0">
                  <a:pos x="94" y="45"/>
                </a:cxn>
                <a:cxn ang="0">
                  <a:pos x="102" y="47"/>
                </a:cxn>
                <a:cxn ang="0">
                  <a:pos x="117" y="45"/>
                </a:cxn>
                <a:cxn ang="0">
                  <a:pos x="135" y="47"/>
                </a:cxn>
                <a:cxn ang="0">
                  <a:pos x="145" y="47"/>
                </a:cxn>
                <a:cxn ang="0">
                  <a:pos x="157" y="48"/>
                </a:cxn>
                <a:cxn ang="0">
                  <a:pos x="171" y="48"/>
                </a:cxn>
                <a:cxn ang="0">
                  <a:pos x="182" y="47"/>
                </a:cxn>
                <a:cxn ang="0">
                  <a:pos x="195" y="47"/>
                </a:cxn>
                <a:cxn ang="0">
                  <a:pos x="204" y="48"/>
                </a:cxn>
                <a:cxn ang="0">
                  <a:pos x="212" y="51"/>
                </a:cxn>
                <a:cxn ang="0">
                  <a:pos x="219" y="54"/>
                </a:cxn>
                <a:cxn ang="0">
                  <a:pos x="220" y="56"/>
                </a:cxn>
                <a:cxn ang="0">
                  <a:pos x="220" y="58"/>
                </a:cxn>
                <a:cxn ang="0">
                  <a:pos x="213" y="65"/>
                </a:cxn>
                <a:cxn ang="0">
                  <a:pos x="209" y="65"/>
                </a:cxn>
                <a:cxn ang="0">
                  <a:pos x="204" y="66"/>
                </a:cxn>
                <a:cxn ang="0">
                  <a:pos x="187" y="65"/>
                </a:cxn>
                <a:cxn ang="0">
                  <a:pos x="167" y="63"/>
                </a:cxn>
                <a:cxn ang="0">
                  <a:pos x="149" y="62"/>
                </a:cxn>
                <a:cxn ang="0">
                  <a:pos x="137" y="62"/>
                </a:cxn>
                <a:cxn ang="0">
                  <a:pos x="126" y="63"/>
                </a:cxn>
                <a:cxn ang="0">
                  <a:pos x="119" y="65"/>
                </a:cxn>
                <a:cxn ang="0">
                  <a:pos x="116" y="65"/>
                </a:cxn>
                <a:cxn ang="0">
                  <a:pos x="94" y="62"/>
                </a:cxn>
                <a:cxn ang="0">
                  <a:pos x="91" y="60"/>
                </a:cxn>
                <a:cxn ang="0">
                  <a:pos x="83" y="58"/>
                </a:cxn>
                <a:cxn ang="0">
                  <a:pos x="75" y="52"/>
                </a:cxn>
                <a:cxn ang="0">
                  <a:pos x="68" y="47"/>
                </a:cxn>
                <a:cxn ang="0">
                  <a:pos x="63" y="41"/>
                </a:cxn>
                <a:cxn ang="0">
                  <a:pos x="44" y="36"/>
                </a:cxn>
                <a:cxn ang="0">
                  <a:pos x="35" y="33"/>
                </a:cxn>
                <a:cxn ang="0">
                  <a:pos x="26" y="28"/>
                </a:cxn>
                <a:cxn ang="0">
                  <a:pos x="15" y="22"/>
                </a:cxn>
                <a:cxn ang="0">
                  <a:pos x="5" y="17"/>
                </a:cxn>
                <a:cxn ang="0">
                  <a:pos x="3" y="14"/>
                </a:cxn>
                <a:cxn ang="0">
                  <a:pos x="0" y="8"/>
                </a:cxn>
                <a:cxn ang="0">
                  <a:pos x="0" y="4"/>
                </a:cxn>
                <a:cxn ang="0">
                  <a:pos x="1" y="2"/>
                </a:cxn>
                <a:cxn ang="0">
                  <a:pos x="1" y="0"/>
                </a:cxn>
              </a:cxnLst>
              <a:rect l="0" t="0" r="r" b="b"/>
              <a:pathLst>
                <a:path w="220" h="66">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 xmlns:a16="http://schemas.microsoft.com/office/drawing/2014/main" id="{D4488C12-F638-4D9F-987C-B0BB36A30D4C}"/>
                </a:ext>
              </a:extLst>
            </p:cNvPr>
            <p:cNvSpPr>
              <a:spLocks/>
            </p:cNvSpPr>
            <p:nvPr/>
          </p:nvSpPr>
          <p:spPr bwMode="auto">
            <a:xfrm>
              <a:off x="3713163" y="1681163"/>
              <a:ext cx="192088" cy="84138"/>
            </a:xfrm>
            <a:custGeom>
              <a:avLst/>
              <a:gdLst/>
              <a:ahLst/>
              <a:cxnLst>
                <a:cxn ang="0">
                  <a:pos x="9" y="0"/>
                </a:cxn>
                <a:cxn ang="0">
                  <a:pos x="15" y="0"/>
                </a:cxn>
                <a:cxn ang="0">
                  <a:pos x="24" y="1"/>
                </a:cxn>
                <a:cxn ang="0">
                  <a:pos x="32" y="4"/>
                </a:cxn>
                <a:cxn ang="0">
                  <a:pos x="37" y="8"/>
                </a:cxn>
                <a:cxn ang="0">
                  <a:pos x="43" y="11"/>
                </a:cxn>
                <a:cxn ang="0">
                  <a:pos x="48" y="11"/>
                </a:cxn>
                <a:cxn ang="0">
                  <a:pos x="56" y="9"/>
                </a:cxn>
                <a:cxn ang="0">
                  <a:pos x="76" y="7"/>
                </a:cxn>
                <a:cxn ang="0">
                  <a:pos x="82" y="5"/>
                </a:cxn>
                <a:cxn ang="0">
                  <a:pos x="88" y="3"/>
                </a:cxn>
                <a:cxn ang="0">
                  <a:pos x="93" y="3"/>
                </a:cxn>
                <a:cxn ang="0">
                  <a:pos x="102" y="4"/>
                </a:cxn>
                <a:cxn ang="0">
                  <a:pos x="111" y="8"/>
                </a:cxn>
                <a:cxn ang="0">
                  <a:pos x="119" y="13"/>
                </a:cxn>
                <a:cxn ang="0">
                  <a:pos x="121" y="16"/>
                </a:cxn>
                <a:cxn ang="0">
                  <a:pos x="121" y="19"/>
                </a:cxn>
                <a:cxn ang="0">
                  <a:pos x="118" y="24"/>
                </a:cxn>
                <a:cxn ang="0">
                  <a:pos x="115" y="27"/>
                </a:cxn>
                <a:cxn ang="0">
                  <a:pos x="114" y="30"/>
                </a:cxn>
                <a:cxn ang="0">
                  <a:pos x="110" y="34"/>
                </a:cxn>
                <a:cxn ang="0">
                  <a:pos x="100" y="34"/>
                </a:cxn>
                <a:cxn ang="0">
                  <a:pos x="92" y="37"/>
                </a:cxn>
                <a:cxn ang="0">
                  <a:pos x="87" y="40"/>
                </a:cxn>
                <a:cxn ang="0">
                  <a:pos x="81" y="44"/>
                </a:cxn>
                <a:cxn ang="0">
                  <a:pos x="73" y="48"/>
                </a:cxn>
                <a:cxn ang="0">
                  <a:pos x="62" y="52"/>
                </a:cxn>
                <a:cxn ang="0">
                  <a:pos x="56" y="53"/>
                </a:cxn>
                <a:cxn ang="0">
                  <a:pos x="52" y="53"/>
                </a:cxn>
                <a:cxn ang="0">
                  <a:pos x="47" y="50"/>
                </a:cxn>
                <a:cxn ang="0">
                  <a:pos x="44" y="48"/>
                </a:cxn>
                <a:cxn ang="0">
                  <a:pos x="41" y="42"/>
                </a:cxn>
                <a:cxn ang="0">
                  <a:pos x="37" y="38"/>
                </a:cxn>
                <a:cxn ang="0">
                  <a:pos x="30" y="37"/>
                </a:cxn>
                <a:cxn ang="0">
                  <a:pos x="24" y="37"/>
                </a:cxn>
                <a:cxn ang="0">
                  <a:pos x="18" y="38"/>
                </a:cxn>
                <a:cxn ang="0">
                  <a:pos x="13" y="35"/>
                </a:cxn>
                <a:cxn ang="0">
                  <a:pos x="9" y="31"/>
                </a:cxn>
                <a:cxn ang="0">
                  <a:pos x="3" y="20"/>
                </a:cxn>
                <a:cxn ang="0">
                  <a:pos x="2" y="16"/>
                </a:cxn>
                <a:cxn ang="0">
                  <a:pos x="0" y="13"/>
                </a:cxn>
                <a:cxn ang="0">
                  <a:pos x="0" y="9"/>
                </a:cxn>
                <a:cxn ang="0">
                  <a:pos x="2" y="7"/>
                </a:cxn>
                <a:cxn ang="0">
                  <a:pos x="9" y="0"/>
                </a:cxn>
              </a:cxnLst>
              <a:rect l="0" t="0" r="r" b="b"/>
              <a:pathLst>
                <a:path w="121" h="53">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 xmlns:a16="http://schemas.microsoft.com/office/drawing/2014/main" id="{F916EA4E-5BF2-4443-80B3-B0422213D64D}"/>
                </a:ext>
              </a:extLst>
            </p:cNvPr>
            <p:cNvSpPr>
              <a:spLocks/>
            </p:cNvSpPr>
            <p:nvPr/>
          </p:nvSpPr>
          <p:spPr bwMode="auto">
            <a:xfrm>
              <a:off x="2747963" y="1125538"/>
              <a:ext cx="1104900" cy="711200"/>
            </a:xfrm>
            <a:custGeom>
              <a:avLst/>
              <a:gdLst/>
              <a:ahLst/>
              <a:cxnLst>
                <a:cxn ang="0">
                  <a:pos x="498" y="13"/>
                </a:cxn>
                <a:cxn ang="0">
                  <a:pos x="472" y="26"/>
                </a:cxn>
                <a:cxn ang="0">
                  <a:pos x="401" y="33"/>
                </a:cxn>
                <a:cxn ang="0">
                  <a:pos x="468" y="35"/>
                </a:cxn>
                <a:cxn ang="0">
                  <a:pos x="524" y="20"/>
                </a:cxn>
                <a:cxn ang="0">
                  <a:pos x="558" y="20"/>
                </a:cxn>
                <a:cxn ang="0">
                  <a:pos x="582" y="66"/>
                </a:cxn>
                <a:cxn ang="0">
                  <a:pos x="619" y="105"/>
                </a:cxn>
                <a:cxn ang="0">
                  <a:pos x="692" y="80"/>
                </a:cxn>
                <a:cxn ang="0">
                  <a:pos x="659" y="121"/>
                </a:cxn>
                <a:cxn ang="0">
                  <a:pos x="619" y="180"/>
                </a:cxn>
                <a:cxn ang="0">
                  <a:pos x="637" y="191"/>
                </a:cxn>
                <a:cxn ang="0">
                  <a:pos x="623" y="226"/>
                </a:cxn>
                <a:cxn ang="0">
                  <a:pos x="578" y="239"/>
                </a:cxn>
                <a:cxn ang="0">
                  <a:pos x="585" y="276"/>
                </a:cxn>
                <a:cxn ang="0">
                  <a:pos x="574" y="300"/>
                </a:cxn>
                <a:cxn ang="0">
                  <a:pos x="559" y="277"/>
                </a:cxn>
                <a:cxn ang="0">
                  <a:pos x="539" y="288"/>
                </a:cxn>
                <a:cxn ang="0">
                  <a:pos x="566" y="310"/>
                </a:cxn>
                <a:cxn ang="0">
                  <a:pos x="550" y="311"/>
                </a:cxn>
                <a:cxn ang="0">
                  <a:pos x="465" y="328"/>
                </a:cxn>
                <a:cxn ang="0">
                  <a:pos x="440" y="359"/>
                </a:cxn>
                <a:cxn ang="0">
                  <a:pos x="375" y="373"/>
                </a:cxn>
                <a:cxn ang="0">
                  <a:pos x="373" y="390"/>
                </a:cxn>
                <a:cxn ang="0">
                  <a:pos x="358" y="402"/>
                </a:cxn>
                <a:cxn ang="0">
                  <a:pos x="346" y="439"/>
                </a:cxn>
                <a:cxn ang="0">
                  <a:pos x="317" y="440"/>
                </a:cxn>
                <a:cxn ang="0">
                  <a:pos x="310" y="432"/>
                </a:cxn>
                <a:cxn ang="0">
                  <a:pos x="279" y="422"/>
                </a:cxn>
                <a:cxn ang="0">
                  <a:pos x="249" y="381"/>
                </a:cxn>
                <a:cxn ang="0">
                  <a:pos x="231" y="370"/>
                </a:cxn>
                <a:cxn ang="0">
                  <a:pos x="221" y="333"/>
                </a:cxn>
                <a:cxn ang="0">
                  <a:pos x="228" y="318"/>
                </a:cxn>
                <a:cxn ang="0">
                  <a:pos x="215" y="287"/>
                </a:cxn>
                <a:cxn ang="0">
                  <a:pos x="239" y="303"/>
                </a:cxn>
                <a:cxn ang="0">
                  <a:pos x="249" y="313"/>
                </a:cxn>
                <a:cxn ang="0">
                  <a:pos x="249" y="287"/>
                </a:cxn>
                <a:cxn ang="0">
                  <a:pos x="219" y="269"/>
                </a:cxn>
                <a:cxn ang="0">
                  <a:pos x="205" y="287"/>
                </a:cxn>
                <a:cxn ang="0">
                  <a:pos x="194" y="243"/>
                </a:cxn>
                <a:cxn ang="0">
                  <a:pos x="146" y="210"/>
                </a:cxn>
                <a:cxn ang="0">
                  <a:pos x="79" y="205"/>
                </a:cxn>
                <a:cxn ang="0">
                  <a:pos x="71" y="184"/>
                </a:cxn>
                <a:cxn ang="0">
                  <a:pos x="52" y="214"/>
                </a:cxn>
                <a:cxn ang="0">
                  <a:pos x="16" y="188"/>
                </a:cxn>
                <a:cxn ang="0">
                  <a:pos x="27" y="174"/>
                </a:cxn>
                <a:cxn ang="0">
                  <a:pos x="57" y="148"/>
                </a:cxn>
                <a:cxn ang="0">
                  <a:pos x="86" y="126"/>
                </a:cxn>
                <a:cxn ang="0">
                  <a:pos x="113" y="111"/>
                </a:cxn>
                <a:cxn ang="0">
                  <a:pos x="127" y="92"/>
                </a:cxn>
                <a:cxn ang="0">
                  <a:pos x="211" y="80"/>
                </a:cxn>
                <a:cxn ang="0">
                  <a:pos x="256" y="68"/>
                </a:cxn>
                <a:cxn ang="0">
                  <a:pos x="268" y="42"/>
                </a:cxn>
                <a:cxn ang="0">
                  <a:pos x="279" y="58"/>
                </a:cxn>
                <a:cxn ang="0">
                  <a:pos x="305" y="28"/>
                </a:cxn>
                <a:cxn ang="0">
                  <a:pos x="377" y="6"/>
                </a:cxn>
              </a:cxnLst>
              <a:rect l="0" t="0" r="r" b="b"/>
              <a:pathLst>
                <a:path w="696" h="448">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 xmlns:a16="http://schemas.microsoft.com/office/drawing/2014/main" id="{E137F362-58E9-4E18-A42F-9FFEED6F6F2F}"/>
                </a:ext>
              </a:extLst>
            </p:cNvPr>
            <p:cNvSpPr>
              <a:spLocks/>
            </p:cNvSpPr>
            <p:nvPr/>
          </p:nvSpPr>
          <p:spPr bwMode="auto">
            <a:xfrm>
              <a:off x="2517775" y="2711450"/>
              <a:ext cx="182563" cy="76200"/>
            </a:xfrm>
            <a:custGeom>
              <a:avLst/>
              <a:gdLst/>
              <a:ahLst/>
              <a:cxnLst>
                <a:cxn ang="0">
                  <a:pos x="33" y="0"/>
                </a:cxn>
                <a:cxn ang="0">
                  <a:pos x="38" y="0"/>
                </a:cxn>
                <a:cxn ang="0">
                  <a:pos x="47" y="2"/>
                </a:cxn>
                <a:cxn ang="0">
                  <a:pos x="56" y="4"/>
                </a:cxn>
                <a:cxn ang="0">
                  <a:pos x="63" y="10"/>
                </a:cxn>
                <a:cxn ang="0">
                  <a:pos x="71" y="17"/>
                </a:cxn>
                <a:cxn ang="0">
                  <a:pos x="79" y="22"/>
                </a:cxn>
                <a:cxn ang="0">
                  <a:pos x="89" y="26"/>
                </a:cxn>
                <a:cxn ang="0">
                  <a:pos x="96" y="28"/>
                </a:cxn>
                <a:cxn ang="0">
                  <a:pos x="98" y="28"/>
                </a:cxn>
                <a:cxn ang="0">
                  <a:pos x="101" y="29"/>
                </a:cxn>
                <a:cxn ang="0">
                  <a:pos x="105" y="32"/>
                </a:cxn>
                <a:cxn ang="0">
                  <a:pos x="113" y="40"/>
                </a:cxn>
                <a:cxn ang="0">
                  <a:pos x="115" y="43"/>
                </a:cxn>
                <a:cxn ang="0">
                  <a:pos x="115" y="45"/>
                </a:cxn>
                <a:cxn ang="0">
                  <a:pos x="111" y="48"/>
                </a:cxn>
                <a:cxn ang="0">
                  <a:pos x="105" y="48"/>
                </a:cxn>
                <a:cxn ang="0">
                  <a:pos x="97" y="47"/>
                </a:cxn>
                <a:cxn ang="0">
                  <a:pos x="92" y="44"/>
                </a:cxn>
                <a:cxn ang="0">
                  <a:pos x="85" y="40"/>
                </a:cxn>
                <a:cxn ang="0">
                  <a:pos x="77" y="33"/>
                </a:cxn>
                <a:cxn ang="0">
                  <a:pos x="68" y="28"/>
                </a:cxn>
                <a:cxn ang="0">
                  <a:pos x="63" y="22"/>
                </a:cxn>
                <a:cxn ang="0">
                  <a:pos x="56" y="18"/>
                </a:cxn>
                <a:cxn ang="0">
                  <a:pos x="5" y="18"/>
                </a:cxn>
                <a:cxn ang="0">
                  <a:pos x="1" y="17"/>
                </a:cxn>
                <a:cxn ang="0">
                  <a:pos x="0" y="10"/>
                </a:cxn>
                <a:cxn ang="0">
                  <a:pos x="3" y="8"/>
                </a:cxn>
                <a:cxn ang="0">
                  <a:pos x="10" y="7"/>
                </a:cxn>
                <a:cxn ang="0">
                  <a:pos x="18" y="3"/>
                </a:cxn>
                <a:cxn ang="0">
                  <a:pos x="27" y="2"/>
                </a:cxn>
                <a:cxn ang="0">
                  <a:pos x="33" y="0"/>
                </a:cxn>
              </a:cxnLst>
              <a:rect l="0" t="0" r="r" b="b"/>
              <a:pathLst>
                <a:path w="115" h="48">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 xmlns:a16="http://schemas.microsoft.com/office/drawing/2014/main" id="{08A76EAC-1635-47CB-BD98-4ECC063BBE18}"/>
                </a:ext>
              </a:extLst>
            </p:cNvPr>
            <p:cNvSpPr>
              <a:spLocks/>
            </p:cNvSpPr>
            <p:nvPr/>
          </p:nvSpPr>
          <p:spPr bwMode="auto">
            <a:xfrm>
              <a:off x="2632075" y="2670175"/>
              <a:ext cx="26988" cy="20638"/>
            </a:xfrm>
            <a:custGeom>
              <a:avLst/>
              <a:gdLst/>
              <a:ahLst/>
              <a:cxnLst>
                <a:cxn ang="0">
                  <a:pos x="6" y="0"/>
                </a:cxn>
                <a:cxn ang="0">
                  <a:pos x="10" y="0"/>
                </a:cxn>
                <a:cxn ang="0">
                  <a:pos x="13" y="2"/>
                </a:cxn>
                <a:cxn ang="0">
                  <a:pos x="14" y="3"/>
                </a:cxn>
                <a:cxn ang="0">
                  <a:pos x="17" y="4"/>
                </a:cxn>
                <a:cxn ang="0">
                  <a:pos x="17" y="10"/>
                </a:cxn>
                <a:cxn ang="0">
                  <a:pos x="11" y="13"/>
                </a:cxn>
                <a:cxn ang="0">
                  <a:pos x="5" y="13"/>
                </a:cxn>
                <a:cxn ang="0">
                  <a:pos x="0" y="8"/>
                </a:cxn>
                <a:cxn ang="0">
                  <a:pos x="0" y="3"/>
                </a:cxn>
                <a:cxn ang="0">
                  <a:pos x="6" y="0"/>
                </a:cxn>
              </a:cxnLst>
              <a:rect l="0" t="0" r="r" b="b"/>
              <a:pathLst>
                <a:path w="17" h="13">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 xmlns:a16="http://schemas.microsoft.com/office/drawing/2014/main" id="{906434B2-FE42-4CD2-86BA-03B5DB1C914D}"/>
                </a:ext>
              </a:extLst>
            </p:cNvPr>
            <p:cNvSpPr>
              <a:spLocks/>
            </p:cNvSpPr>
            <p:nvPr/>
          </p:nvSpPr>
          <p:spPr bwMode="auto">
            <a:xfrm>
              <a:off x="2641600" y="2838450"/>
              <a:ext cx="25400" cy="31750"/>
            </a:xfrm>
            <a:custGeom>
              <a:avLst/>
              <a:gdLst/>
              <a:ahLst/>
              <a:cxnLst>
                <a:cxn ang="0">
                  <a:pos x="5" y="0"/>
                </a:cxn>
                <a:cxn ang="0">
                  <a:pos x="8" y="0"/>
                </a:cxn>
                <a:cxn ang="0">
                  <a:pos x="14" y="2"/>
                </a:cxn>
                <a:cxn ang="0">
                  <a:pos x="15" y="5"/>
                </a:cxn>
                <a:cxn ang="0">
                  <a:pos x="16" y="9"/>
                </a:cxn>
                <a:cxn ang="0">
                  <a:pos x="16" y="12"/>
                </a:cxn>
                <a:cxn ang="0">
                  <a:pos x="15" y="16"/>
                </a:cxn>
                <a:cxn ang="0">
                  <a:pos x="12" y="19"/>
                </a:cxn>
                <a:cxn ang="0">
                  <a:pos x="10" y="20"/>
                </a:cxn>
                <a:cxn ang="0">
                  <a:pos x="7" y="20"/>
                </a:cxn>
                <a:cxn ang="0">
                  <a:pos x="1" y="18"/>
                </a:cxn>
                <a:cxn ang="0">
                  <a:pos x="0" y="13"/>
                </a:cxn>
                <a:cxn ang="0">
                  <a:pos x="0" y="7"/>
                </a:cxn>
                <a:cxn ang="0">
                  <a:pos x="3" y="1"/>
                </a:cxn>
                <a:cxn ang="0">
                  <a:pos x="5" y="0"/>
                </a:cxn>
              </a:cxnLst>
              <a:rect l="0" t="0" r="r" b="b"/>
              <a:pathLst>
                <a:path w="16" h="20">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 xmlns:a16="http://schemas.microsoft.com/office/drawing/2014/main" id="{450CCE78-E331-47B0-A919-CBE3898EA461}"/>
                </a:ext>
              </a:extLst>
            </p:cNvPr>
            <p:cNvSpPr>
              <a:spLocks/>
            </p:cNvSpPr>
            <p:nvPr/>
          </p:nvSpPr>
          <p:spPr bwMode="auto">
            <a:xfrm>
              <a:off x="2867025" y="2816225"/>
              <a:ext cx="26988" cy="33338"/>
            </a:xfrm>
            <a:custGeom>
              <a:avLst/>
              <a:gdLst/>
              <a:ahLst/>
              <a:cxnLst>
                <a:cxn ang="0">
                  <a:pos x="6" y="0"/>
                </a:cxn>
                <a:cxn ang="0">
                  <a:pos x="8" y="0"/>
                </a:cxn>
                <a:cxn ang="0">
                  <a:pos x="14" y="3"/>
                </a:cxn>
                <a:cxn ang="0">
                  <a:pos x="15" y="6"/>
                </a:cxn>
                <a:cxn ang="0">
                  <a:pos x="17" y="10"/>
                </a:cxn>
                <a:cxn ang="0">
                  <a:pos x="17" y="12"/>
                </a:cxn>
                <a:cxn ang="0">
                  <a:pos x="15" y="16"/>
                </a:cxn>
                <a:cxn ang="0">
                  <a:pos x="12" y="19"/>
                </a:cxn>
                <a:cxn ang="0">
                  <a:pos x="10" y="21"/>
                </a:cxn>
                <a:cxn ang="0">
                  <a:pos x="7" y="21"/>
                </a:cxn>
                <a:cxn ang="0">
                  <a:pos x="2" y="18"/>
                </a:cxn>
                <a:cxn ang="0">
                  <a:pos x="0" y="14"/>
                </a:cxn>
                <a:cxn ang="0">
                  <a:pos x="0" y="7"/>
                </a:cxn>
                <a:cxn ang="0">
                  <a:pos x="3" y="1"/>
                </a:cxn>
                <a:cxn ang="0">
                  <a:pos x="6" y="0"/>
                </a:cxn>
              </a:cxnLst>
              <a:rect l="0" t="0" r="r" b="b"/>
              <a:pathLst>
                <a:path w="17" h="21">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6">
              <a:extLst>
                <a:ext uri="{FF2B5EF4-FFF2-40B4-BE49-F238E27FC236}">
                  <a16:creationId xmlns="" xmlns:a16="http://schemas.microsoft.com/office/drawing/2014/main" id="{B31C5D24-28D6-4CDB-8983-A3E3BA892E5C}"/>
                </a:ext>
              </a:extLst>
            </p:cNvPr>
            <p:cNvSpPr>
              <a:spLocks/>
            </p:cNvSpPr>
            <p:nvPr/>
          </p:nvSpPr>
          <p:spPr bwMode="auto">
            <a:xfrm>
              <a:off x="2722563" y="2787650"/>
              <a:ext cx="112713" cy="57150"/>
            </a:xfrm>
            <a:custGeom>
              <a:avLst/>
              <a:gdLst/>
              <a:ahLst/>
              <a:cxnLst>
                <a:cxn ang="0">
                  <a:pos x="35" y="0"/>
                </a:cxn>
                <a:cxn ang="0">
                  <a:pos x="49" y="2"/>
                </a:cxn>
                <a:cxn ang="0">
                  <a:pos x="56" y="4"/>
                </a:cxn>
                <a:cxn ang="0">
                  <a:pos x="62" y="8"/>
                </a:cxn>
                <a:cxn ang="0">
                  <a:pos x="68" y="17"/>
                </a:cxn>
                <a:cxn ang="0">
                  <a:pos x="71" y="28"/>
                </a:cxn>
                <a:cxn ang="0">
                  <a:pos x="71" y="32"/>
                </a:cxn>
                <a:cxn ang="0">
                  <a:pos x="69" y="34"/>
                </a:cxn>
                <a:cxn ang="0">
                  <a:pos x="68" y="36"/>
                </a:cxn>
                <a:cxn ang="0">
                  <a:pos x="67" y="34"/>
                </a:cxn>
                <a:cxn ang="0">
                  <a:pos x="65" y="34"/>
                </a:cxn>
                <a:cxn ang="0">
                  <a:pos x="64" y="32"/>
                </a:cxn>
                <a:cxn ang="0">
                  <a:pos x="61" y="29"/>
                </a:cxn>
                <a:cxn ang="0">
                  <a:pos x="60" y="29"/>
                </a:cxn>
                <a:cxn ang="0">
                  <a:pos x="56" y="30"/>
                </a:cxn>
                <a:cxn ang="0">
                  <a:pos x="42" y="36"/>
                </a:cxn>
                <a:cxn ang="0">
                  <a:pos x="36" y="34"/>
                </a:cxn>
                <a:cxn ang="0">
                  <a:pos x="32" y="32"/>
                </a:cxn>
                <a:cxn ang="0">
                  <a:pos x="30" y="29"/>
                </a:cxn>
                <a:cxn ang="0">
                  <a:pos x="26" y="28"/>
                </a:cxn>
                <a:cxn ang="0">
                  <a:pos x="23" y="25"/>
                </a:cxn>
                <a:cxn ang="0">
                  <a:pos x="15" y="25"/>
                </a:cxn>
                <a:cxn ang="0">
                  <a:pos x="10" y="24"/>
                </a:cxn>
                <a:cxn ang="0">
                  <a:pos x="2" y="24"/>
                </a:cxn>
                <a:cxn ang="0">
                  <a:pos x="1" y="22"/>
                </a:cxn>
                <a:cxn ang="0">
                  <a:pos x="0" y="22"/>
                </a:cxn>
                <a:cxn ang="0">
                  <a:pos x="6" y="15"/>
                </a:cxn>
                <a:cxn ang="0">
                  <a:pos x="13" y="10"/>
                </a:cxn>
                <a:cxn ang="0">
                  <a:pos x="19" y="4"/>
                </a:cxn>
                <a:cxn ang="0">
                  <a:pos x="35" y="0"/>
                </a:cxn>
              </a:cxnLst>
              <a:rect l="0" t="0" r="r" b="b"/>
              <a:pathLst>
                <a:path w="71" h="36">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7">
              <a:extLst>
                <a:ext uri="{FF2B5EF4-FFF2-40B4-BE49-F238E27FC236}">
                  <a16:creationId xmlns="" xmlns:a16="http://schemas.microsoft.com/office/drawing/2014/main" id="{0851D3AB-FE8F-4F73-A132-3522A81D40D9}"/>
                </a:ext>
              </a:extLst>
            </p:cNvPr>
            <p:cNvSpPr>
              <a:spLocks/>
            </p:cNvSpPr>
            <p:nvPr/>
          </p:nvSpPr>
          <p:spPr bwMode="auto">
            <a:xfrm>
              <a:off x="5089525" y="3557588"/>
              <a:ext cx="141288" cy="320675"/>
            </a:xfrm>
            <a:custGeom>
              <a:avLst/>
              <a:gdLst/>
              <a:ahLst/>
              <a:cxnLst>
                <a:cxn ang="0">
                  <a:pos x="69" y="0"/>
                </a:cxn>
                <a:cxn ang="0">
                  <a:pos x="75" y="0"/>
                </a:cxn>
                <a:cxn ang="0">
                  <a:pos x="81" y="4"/>
                </a:cxn>
                <a:cxn ang="0">
                  <a:pos x="85" y="14"/>
                </a:cxn>
                <a:cxn ang="0">
                  <a:pos x="88" y="24"/>
                </a:cxn>
                <a:cxn ang="0">
                  <a:pos x="89" y="35"/>
                </a:cxn>
                <a:cxn ang="0">
                  <a:pos x="89" y="47"/>
                </a:cxn>
                <a:cxn ang="0">
                  <a:pos x="86" y="61"/>
                </a:cxn>
                <a:cxn ang="0">
                  <a:pos x="84" y="73"/>
                </a:cxn>
                <a:cxn ang="0">
                  <a:pos x="78" y="89"/>
                </a:cxn>
                <a:cxn ang="0">
                  <a:pos x="70" y="119"/>
                </a:cxn>
                <a:cxn ang="0">
                  <a:pos x="65" y="132"/>
                </a:cxn>
                <a:cxn ang="0">
                  <a:pos x="58" y="154"/>
                </a:cxn>
                <a:cxn ang="0">
                  <a:pos x="51" y="178"/>
                </a:cxn>
                <a:cxn ang="0">
                  <a:pos x="47" y="189"/>
                </a:cxn>
                <a:cxn ang="0">
                  <a:pos x="41" y="196"/>
                </a:cxn>
                <a:cxn ang="0">
                  <a:pos x="34" y="200"/>
                </a:cxn>
                <a:cxn ang="0">
                  <a:pos x="25" y="202"/>
                </a:cxn>
                <a:cxn ang="0">
                  <a:pos x="15" y="200"/>
                </a:cxn>
                <a:cxn ang="0">
                  <a:pos x="10" y="195"/>
                </a:cxn>
                <a:cxn ang="0">
                  <a:pos x="6" y="188"/>
                </a:cxn>
                <a:cxn ang="0">
                  <a:pos x="6" y="169"/>
                </a:cxn>
                <a:cxn ang="0">
                  <a:pos x="0" y="147"/>
                </a:cxn>
                <a:cxn ang="0">
                  <a:pos x="0" y="137"/>
                </a:cxn>
                <a:cxn ang="0">
                  <a:pos x="2" y="130"/>
                </a:cxn>
                <a:cxn ang="0">
                  <a:pos x="6" y="122"/>
                </a:cxn>
                <a:cxn ang="0">
                  <a:pos x="8" y="110"/>
                </a:cxn>
                <a:cxn ang="0">
                  <a:pos x="7" y="96"/>
                </a:cxn>
                <a:cxn ang="0">
                  <a:pos x="3" y="82"/>
                </a:cxn>
                <a:cxn ang="0">
                  <a:pos x="2" y="73"/>
                </a:cxn>
                <a:cxn ang="0">
                  <a:pos x="6" y="65"/>
                </a:cxn>
                <a:cxn ang="0">
                  <a:pos x="13" y="59"/>
                </a:cxn>
                <a:cxn ang="0">
                  <a:pos x="19" y="55"/>
                </a:cxn>
                <a:cxn ang="0">
                  <a:pos x="24" y="55"/>
                </a:cxn>
                <a:cxn ang="0">
                  <a:pos x="28" y="54"/>
                </a:cxn>
                <a:cxn ang="0">
                  <a:pos x="34" y="50"/>
                </a:cxn>
                <a:cxn ang="0">
                  <a:pos x="43" y="41"/>
                </a:cxn>
                <a:cxn ang="0">
                  <a:pos x="49" y="30"/>
                </a:cxn>
                <a:cxn ang="0">
                  <a:pos x="55" y="22"/>
                </a:cxn>
                <a:cxn ang="0">
                  <a:pos x="59" y="13"/>
                </a:cxn>
                <a:cxn ang="0">
                  <a:pos x="63" y="6"/>
                </a:cxn>
                <a:cxn ang="0">
                  <a:pos x="69" y="0"/>
                </a:cxn>
              </a:cxnLst>
              <a:rect l="0" t="0" r="r" b="b"/>
              <a:pathLst>
                <a:path w="89" h="202">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8">
              <a:extLst>
                <a:ext uri="{FF2B5EF4-FFF2-40B4-BE49-F238E27FC236}">
                  <a16:creationId xmlns="" xmlns:a16="http://schemas.microsoft.com/office/drawing/2014/main" id="{84AC34D7-B6CD-4BDA-8B89-0107119D3114}"/>
                </a:ext>
              </a:extLst>
            </p:cNvPr>
            <p:cNvSpPr>
              <a:spLocks/>
            </p:cNvSpPr>
            <p:nvPr/>
          </p:nvSpPr>
          <p:spPr bwMode="auto">
            <a:xfrm>
              <a:off x="5816600" y="3038475"/>
              <a:ext cx="41275" cy="111125"/>
            </a:xfrm>
            <a:custGeom>
              <a:avLst/>
              <a:gdLst/>
              <a:ahLst/>
              <a:cxnLst>
                <a:cxn ang="0">
                  <a:pos x="9" y="0"/>
                </a:cxn>
                <a:cxn ang="0">
                  <a:pos x="14" y="0"/>
                </a:cxn>
                <a:cxn ang="0">
                  <a:pos x="17" y="5"/>
                </a:cxn>
                <a:cxn ang="0">
                  <a:pos x="19" y="12"/>
                </a:cxn>
                <a:cxn ang="0">
                  <a:pos x="22" y="20"/>
                </a:cxn>
                <a:cxn ang="0">
                  <a:pos x="25" y="26"/>
                </a:cxn>
                <a:cxn ang="0">
                  <a:pos x="26" y="31"/>
                </a:cxn>
                <a:cxn ang="0">
                  <a:pos x="25" y="41"/>
                </a:cxn>
                <a:cxn ang="0">
                  <a:pos x="22" y="52"/>
                </a:cxn>
                <a:cxn ang="0">
                  <a:pos x="18" y="61"/>
                </a:cxn>
                <a:cxn ang="0">
                  <a:pos x="14" y="68"/>
                </a:cxn>
                <a:cxn ang="0">
                  <a:pos x="7" y="70"/>
                </a:cxn>
                <a:cxn ang="0">
                  <a:pos x="3" y="64"/>
                </a:cxn>
                <a:cxn ang="0">
                  <a:pos x="0" y="55"/>
                </a:cxn>
                <a:cxn ang="0">
                  <a:pos x="0" y="41"/>
                </a:cxn>
                <a:cxn ang="0">
                  <a:pos x="2" y="27"/>
                </a:cxn>
                <a:cxn ang="0">
                  <a:pos x="3" y="15"/>
                </a:cxn>
                <a:cxn ang="0">
                  <a:pos x="6" y="5"/>
                </a:cxn>
                <a:cxn ang="0">
                  <a:pos x="9" y="0"/>
                </a:cxn>
              </a:cxnLst>
              <a:rect l="0" t="0" r="r" b="b"/>
              <a:pathLst>
                <a:path w="26" h="70">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9">
              <a:extLst>
                <a:ext uri="{FF2B5EF4-FFF2-40B4-BE49-F238E27FC236}">
                  <a16:creationId xmlns="" xmlns:a16="http://schemas.microsoft.com/office/drawing/2014/main" id="{51770CAF-8FD7-4556-BCDD-B128C5E5661A}"/>
                </a:ext>
              </a:extLst>
            </p:cNvPr>
            <p:cNvSpPr>
              <a:spLocks/>
            </p:cNvSpPr>
            <p:nvPr/>
          </p:nvSpPr>
          <p:spPr bwMode="auto">
            <a:xfrm>
              <a:off x="4373563" y="2282825"/>
              <a:ext cx="34925" cy="46038"/>
            </a:xfrm>
            <a:custGeom>
              <a:avLst/>
              <a:gdLst/>
              <a:ahLst/>
              <a:cxnLst>
                <a:cxn ang="0">
                  <a:pos x="11" y="0"/>
                </a:cxn>
                <a:cxn ang="0">
                  <a:pos x="15" y="3"/>
                </a:cxn>
                <a:cxn ang="0">
                  <a:pos x="21" y="7"/>
                </a:cxn>
                <a:cxn ang="0">
                  <a:pos x="22" y="15"/>
                </a:cxn>
                <a:cxn ang="0">
                  <a:pos x="21" y="22"/>
                </a:cxn>
                <a:cxn ang="0">
                  <a:pos x="18" y="26"/>
                </a:cxn>
                <a:cxn ang="0">
                  <a:pos x="15" y="29"/>
                </a:cxn>
                <a:cxn ang="0">
                  <a:pos x="7" y="29"/>
                </a:cxn>
                <a:cxn ang="0">
                  <a:pos x="3" y="26"/>
                </a:cxn>
                <a:cxn ang="0">
                  <a:pos x="0" y="20"/>
                </a:cxn>
                <a:cxn ang="0">
                  <a:pos x="1" y="11"/>
                </a:cxn>
                <a:cxn ang="0">
                  <a:pos x="4" y="3"/>
                </a:cxn>
                <a:cxn ang="0">
                  <a:pos x="11" y="0"/>
                </a:cxn>
              </a:cxnLst>
              <a:rect l="0" t="0" r="r" b="b"/>
              <a:pathLst>
                <a:path w="22" h="29">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0">
              <a:extLst>
                <a:ext uri="{FF2B5EF4-FFF2-40B4-BE49-F238E27FC236}">
                  <a16:creationId xmlns="" xmlns:a16="http://schemas.microsoft.com/office/drawing/2014/main" id="{4ADB6F3E-4DFC-40BF-BF4E-2B3EE7F79773}"/>
                </a:ext>
              </a:extLst>
            </p:cNvPr>
            <p:cNvSpPr>
              <a:spLocks/>
            </p:cNvSpPr>
            <p:nvPr/>
          </p:nvSpPr>
          <p:spPr bwMode="auto">
            <a:xfrm>
              <a:off x="4262438" y="2305050"/>
              <a:ext cx="15875" cy="19050"/>
            </a:xfrm>
            <a:custGeom>
              <a:avLst/>
              <a:gdLst/>
              <a:ahLst/>
              <a:cxnLst>
                <a:cxn ang="0">
                  <a:pos x="4" y="0"/>
                </a:cxn>
                <a:cxn ang="0">
                  <a:pos x="9" y="0"/>
                </a:cxn>
                <a:cxn ang="0">
                  <a:pos x="10" y="1"/>
                </a:cxn>
                <a:cxn ang="0">
                  <a:pos x="10" y="8"/>
                </a:cxn>
                <a:cxn ang="0">
                  <a:pos x="7" y="11"/>
                </a:cxn>
                <a:cxn ang="0">
                  <a:pos x="4" y="12"/>
                </a:cxn>
                <a:cxn ang="0">
                  <a:pos x="2" y="11"/>
                </a:cxn>
                <a:cxn ang="0">
                  <a:pos x="0" y="11"/>
                </a:cxn>
                <a:cxn ang="0">
                  <a:pos x="0" y="7"/>
                </a:cxn>
                <a:cxn ang="0">
                  <a:pos x="2" y="3"/>
                </a:cxn>
                <a:cxn ang="0">
                  <a:pos x="4" y="0"/>
                </a:cxn>
              </a:cxnLst>
              <a:rect l="0" t="0" r="r" b="b"/>
              <a:pathLst>
                <a:path w="10" h="12">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1">
              <a:extLst>
                <a:ext uri="{FF2B5EF4-FFF2-40B4-BE49-F238E27FC236}">
                  <a16:creationId xmlns="" xmlns:a16="http://schemas.microsoft.com/office/drawing/2014/main" id="{3F7F77F1-E460-446A-9866-0510363E8E63}"/>
                </a:ext>
              </a:extLst>
            </p:cNvPr>
            <p:cNvSpPr>
              <a:spLocks/>
            </p:cNvSpPr>
            <p:nvPr/>
          </p:nvSpPr>
          <p:spPr bwMode="auto">
            <a:xfrm>
              <a:off x="4462463" y="2347913"/>
              <a:ext cx="68263" cy="41275"/>
            </a:xfrm>
            <a:custGeom>
              <a:avLst/>
              <a:gdLst/>
              <a:ahLst/>
              <a:cxnLst>
                <a:cxn ang="0">
                  <a:pos x="7" y="0"/>
                </a:cxn>
                <a:cxn ang="0">
                  <a:pos x="14" y="0"/>
                </a:cxn>
                <a:cxn ang="0">
                  <a:pos x="21" y="2"/>
                </a:cxn>
                <a:cxn ang="0">
                  <a:pos x="29" y="2"/>
                </a:cxn>
                <a:cxn ang="0">
                  <a:pos x="37" y="6"/>
                </a:cxn>
                <a:cxn ang="0">
                  <a:pos x="38" y="10"/>
                </a:cxn>
                <a:cxn ang="0">
                  <a:pos x="41" y="14"/>
                </a:cxn>
                <a:cxn ang="0">
                  <a:pos x="43" y="18"/>
                </a:cxn>
                <a:cxn ang="0">
                  <a:pos x="40" y="24"/>
                </a:cxn>
                <a:cxn ang="0">
                  <a:pos x="34" y="26"/>
                </a:cxn>
                <a:cxn ang="0">
                  <a:pos x="27" y="26"/>
                </a:cxn>
                <a:cxn ang="0">
                  <a:pos x="22" y="24"/>
                </a:cxn>
                <a:cxn ang="0">
                  <a:pos x="14" y="16"/>
                </a:cxn>
                <a:cxn ang="0">
                  <a:pos x="11" y="14"/>
                </a:cxn>
                <a:cxn ang="0">
                  <a:pos x="8" y="11"/>
                </a:cxn>
                <a:cxn ang="0">
                  <a:pos x="6" y="10"/>
                </a:cxn>
                <a:cxn ang="0">
                  <a:pos x="1" y="6"/>
                </a:cxn>
                <a:cxn ang="0">
                  <a:pos x="0" y="3"/>
                </a:cxn>
                <a:cxn ang="0">
                  <a:pos x="1" y="2"/>
                </a:cxn>
                <a:cxn ang="0">
                  <a:pos x="7" y="0"/>
                </a:cxn>
              </a:cxnLst>
              <a:rect l="0" t="0" r="r" b="b"/>
              <a:pathLst>
                <a:path w="43" h="26">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2">
              <a:extLst>
                <a:ext uri="{FF2B5EF4-FFF2-40B4-BE49-F238E27FC236}">
                  <a16:creationId xmlns="" xmlns:a16="http://schemas.microsoft.com/office/drawing/2014/main" id="{BB8C442F-391C-4320-A2CF-179A973C3A37}"/>
                </a:ext>
              </a:extLst>
            </p:cNvPr>
            <p:cNvSpPr>
              <a:spLocks/>
            </p:cNvSpPr>
            <p:nvPr/>
          </p:nvSpPr>
          <p:spPr bwMode="auto">
            <a:xfrm>
              <a:off x="4006850" y="1941513"/>
              <a:ext cx="88900" cy="103188"/>
            </a:xfrm>
            <a:custGeom>
              <a:avLst/>
              <a:gdLst/>
              <a:ahLst/>
              <a:cxnLst>
                <a:cxn ang="0">
                  <a:pos x="31" y="0"/>
                </a:cxn>
                <a:cxn ang="0">
                  <a:pos x="41" y="0"/>
                </a:cxn>
                <a:cxn ang="0">
                  <a:pos x="49" y="6"/>
                </a:cxn>
                <a:cxn ang="0">
                  <a:pos x="53" y="11"/>
                </a:cxn>
                <a:cxn ang="0">
                  <a:pos x="56" y="21"/>
                </a:cxn>
                <a:cxn ang="0">
                  <a:pos x="56" y="32"/>
                </a:cxn>
                <a:cxn ang="0">
                  <a:pos x="55" y="40"/>
                </a:cxn>
                <a:cxn ang="0">
                  <a:pos x="49" y="47"/>
                </a:cxn>
                <a:cxn ang="0">
                  <a:pos x="38" y="55"/>
                </a:cxn>
                <a:cxn ang="0">
                  <a:pos x="30" y="59"/>
                </a:cxn>
                <a:cxn ang="0">
                  <a:pos x="20" y="63"/>
                </a:cxn>
                <a:cxn ang="0">
                  <a:pos x="12" y="65"/>
                </a:cxn>
                <a:cxn ang="0">
                  <a:pos x="7" y="62"/>
                </a:cxn>
                <a:cxn ang="0">
                  <a:pos x="4" y="59"/>
                </a:cxn>
                <a:cxn ang="0">
                  <a:pos x="1" y="55"/>
                </a:cxn>
                <a:cxn ang="0">
                  <a:pos x="0" y="52"/>
                </a:cxn>
                <a:cxn ang="0">
                  <a:pos x="0" y="50"/>
                </a:cxn>
                <a:cxn ang="0">
                  <a:pos x="1" y="47"/>
                </a:cxn>
                <a:cxn ang="0">
                  <a:pos x="5" y="43"/>
                </a:cxn>
                <a:cxn ang="0">
                  <a:pos x="5" y="34"/>
                </a:cxn>
                <a:cxn ang="0">
                  <a:pos x="3" y="26"/>
                </a:cxn>
                <a:cxn ang="0">
                  <a:pos x="3" y="19"/>
                </a:cxn>
                <a:cxn ang="0">
                  <a:pos x="7" y="15"/>
                </a:cxn>
                <a:cxn ang="0">
                  <a:pos x="8" y="15"/>
                </a:cxn>
                <a:cxn ang="0">
                  <a:pos x="11" y="14"/>
                </a:cxn>
                <a:cxn ang="0">
                  <a:pos x="14" y="14"/>
                </a:cxn>
                <a:cxn ang="0">
                  <a:pos x="19" y="11"/>
                </a:cxn>
                <a:cxn ang="0">
                  <a:pos x="20" y="8"/>
                </a:cxn>
                <a:cxn ang="0">
                  <a:pos x="23" y="6"/>
                </a:cxn>
                <a:cxn ang="0">
                  <a:pos x="25" y="3"/>
                </a:cxn>
                <a:cxn ang="0">
                  <a:pos x="27" y="2"/>
                </a:cxn>
                <a:cxn ang="0">
                  <a:pos x="31" y="0"/>
                </a:cxn>
              </a:cxnLst>
              <a:rect l="0" t="0" r="r" b="b"/>
              <a:pathLst>
                <a:path w="56" h="65">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3">
              <a:extLst>
                <a:ext uri="{FF2B5EF4-FFF2-40B4-BE49-F238E27FC236}">
                  <a16:creationId xmlns="" xmlns:a16="http://schemas.microsoft.com/office/drawing/2014/main" id="{910660E3-D007-41FA-8474-27298F62E79D}"/>
                </a:ext>
              </a:extLst>
            </p:cNvPr>
            <p:cNvSpPr>
              <a:spLocks/>
            </p:cNvSpPr>
            <p:nvPr/>
          </p:nvSpPr>
          <p:spPr bwMode="auto">
            <a:xfrm>
              <a:off x="4067175" y="1862138"/>
              <a:ext cx="184150" cy="206375"/>
            </a:xfrm>
            <a:custGeom>
              <a:avLst/>
              <a:gdLst/>
              <a:ahLst/>
              <a:cxnLst>
                <a:cxn ang="0">
                  <a:pos x="45" y="2"/>
                </a:cxn>
                <a:cxn ang="0">
                  <a:pos x="60" y="5"/>
                </a:cxn>
                <a:cxn ang="0">
                  <a:pos x="78" y="8"/>
                </a:cxn>
                <a:cxn ang="0">
                  <a:pos x="85" y="17"/>
                </a:cxn>
                <a:cxn ang="0">
                  <a:pos x="71" y="34"/>
                </a:cxn>
                <a:cxn ang="0">
                  <a:pos x="67" y="42"/>
                </a:cxn>
                <a:cxn ang="0">
                  <a:pos x="80" y="58"/>
                </a:cxn>
                <a:cxn ang="0">
                  <a:pos x="95" y="76"/>
                </a:cxn>
                <a:cxn ang="0">
                  <a:pos x="108" y="89"/>
                </a:cxn>
                <a:cxn ang="0">
                  <a:pos x="116" y="104"/>
                </a:cxn>
                <a:cxn ang="0">
                  <a:pos x="110" y="119"/>
                </a:cxn>
                <a:cxn ang="0">
                  <a:pos x="95" y="127"/>
                </a:cxn>
                <a:cxn ang="0">
                  <a:pos x="77" y="123"/>
                </a:cxn>
                <a:cxn ang="0">
                  <a:pos x="58" y="120"/>
                </a:cxn>
                <a:cxn ang="0">
                  <a:pos x="49" y="127"/>
                </a:cxn>
                <a:cxn ang="0">
                  <a:pos x="45" y="130"/>
                </a:cxn>
                <a:cxn ang="0">
                  <a:pos x="41" y="128"/>
                </a:cxn>
                <a:cxn ang="0">
                  <a:pos x="41" y="124"/>
                </a:cxn>
                <a:cxn ang="0">
                  <a:pos x="43" y="119"/>
                </a:cxn>
                <a:cxn ang="0">
                  <a:pos x="41" y="117"/>
                </a:cxn>
                <a:cxn ang="0">
                  <a:pos x="25" y="119"/>
                </a:cxn>
                <a:cxn ang="0">
                  <a:pos x="17" y="113"/>
                </a:cxn>
                <a:cxn ang="0">
                  <a:pos x="36" y="89"/>
                </a:cxn>
                <a:cxn ang="0">
                  <a:pos x="52" y="76"/>
                </a:cxn>
                <a:cxn ang="0">
                  <a:pos x="49" y="69"/>
                </a:cxn>
                <a:cxn ang="0">
                  <a:pos x="34" y="63"/>
                </a:cxn>
                <a:cxn ang="0">
                  <a:pos x="17" y="53"/>
                </a:cxn>
                <a:cxn ang="0">
                  <a:pos x="4" y="35"/>
                </a:cxn>
                <a:cxn ang="0">
                  <a:pos x="0" y="23"/>
                </a:cxn>
                <a:cxn ang="0">
                  <a:pos x="6" y="12"/>
                </a:cxn>
                <a:cxn ang="0">
                  <a:pos x="14" y="13"/>
                </a:cxn>
                <a:cxn ang="0">
                  <a:pos x="30" y="4"/>
                </a:cxn>
              </a:cxnLst>
              <a:rect l="0" t="0" r="r" b="b"/>
              <a:pathLst>
                <a:path w="116" h="130">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4">
              <a:extLst>
                <a:ext uri="{FF2B5EF4-FFF2-40B4-BE49-F238E27FC236}">
                  <a16:creationId xmlns="" xmlns:a16="http://schemas.microsoft.com/office/drawing/2014/main" id="{EAD14CF4-FD53-47A4-9E72-B64DECEFEFF6}"/>
                </a:ext>
              </a:extLst>
            </p:cNvPr>
            <p:cNvSpPr>
              <a:spLocks noEditPoints="1"/>
            </p:cNvSpPr>
            <p:nvPr/>
          </p:nvSpPr>
          <p:spPr bwMode="auto">
            <a:xfrm>
              <a:off x="3859213" y="1409700"/>
              <a:ext cx="3976688" cy="2686050"/>
            </a:xfrm>
            <a:custGeom>
              <a:avLst/>
              <a:gdLst/>
              <a:ahLst/>
              <a:cxnLst>
                <a:cxn ang="0">
                  <a:pos x="578" y="560"/>
                </a:cxn>
                <a:cxn ang="0">
                  <a:pos x="697" y="476"/>
                </a:cxn>
                <a:cxn ang="0">
                  <a:pos x="823" y="469"/>
                </a:cxn>
                <a:cxn ang="0">
                  <a:pos x="902" y="574"/>
                </a:cxn>
                <a:cxn ang="0">
                  <a:pos x="908" y="469"/>
                </a:cxn>
                <a:cxn ang="0">
                  <a:pos x="1567" y="16"/>
                </a:cxn>
                <a:cxn ang="0">
                  <a:pos x="1810" y="57"/>
                </a:cxn>
                <a:cxn ang="0">
                  <a:pos x="1998" y="63"/>
                </a:cxn>
                <a:cxn ang="0">
                  <a:pos x="2051" y="31"/>
                </a:cxn>
                <a:cxn ang="0">
                  <a:pos x="2147" y="101"/>
                </a:cxn>
                <a:cxn ang="0">
                  <a:pos x="2461" y="121"/>
                </a:cxn>
                <a:cxn ang="0">
                  <a:pos x="2412" y="252"/>
                </a:cxn>
                <a:cxn ang="0">
                  <a:pos x="2192" y="427"/>
                </a:cxn>
                <a:cxn ang="0">
                  <a:pos x="2256" y="258"/>
                </a:cxn>
                <a:cxn ang="0">
                  <a:pos x="1998" y="311"/>
                </a:cxn>
                <a:cxn ang="0">
                  <a:pos x="2025" y="363"/>
                </a:cxn>
                <a:cxn ang="0">
                  <a:pos x="2032" y="475"/>
                </a:cxn>
                <a:cxn ang="0">
                  <a:pos x="1864" y="561"/>
                </a:cxn>
                <a:cxn ang="0">
                  <a:pos x="1805" y="609"/>
                </a:cxn>
                <a:cxn ang="0">
                  <a:pos x="1721" y="582"/>
                </a:cxn>
                <a:cxn ang="0">
                  <a:pos x="1732" y="786"/>
                </a:cxn>
                <a:cxn ang="0">
                  <a:pos x="1601" y="874"/>
                </a:cxn>
                <a:cxn ang="0">
                  <a:pos x="1564" y="1050"/>
                </a:cxn>
                <a:cxn ang="0">
                  <a:pos x="1464" y="919"/>
                </a:cxn>
                <a:cxn ang="0">
                  <a:pos x="1363" y="844"/>
                </a:cxn>
                <a:cxn ang="0">
                  <a:pos x="1179" y="992"/>
                </a:cxn>
                <a:cxn ang="0">
                  <a:pos x="1067" y="787"/>
                </a:cxn>
                <a:cxn ang="0">
                  <a:pos x="838" y="726"/>
                </a:cxn>
                <a:cxn ang="0">
                  <a:pos x="982" y="828"/>
                </a:cxn>
                <a:cxn ang="0">
                  <a:pos x="752" y="892"/>
                </a:cxn>
                <a:cxn ang="0">
                  <a:pos x="725" y="922"/>
                </a:cxn>
                <a:cxn ang="0">
                  <a:pos x="827" y="1115"/>
                </a:cxn>
                <a:cxn ang="0">
                  <a:pos x="689" y="1442"/>
                </a:cxn>
                <a:cxn ang="0">
                  <a:pos x="543" y="1673"/>
                </a:cxn>
                <a:cxn ang="0">
                  <a:pos x="391" y="1470"/>
                </a:cxn>
                <a:cxn ang="0">
                  <a:pos x="339" y="1098"/>
                </a:cxn>
                <a:cxn ang="0">
                  <a:pos x="122" y="1111"/>
                </a:cxn>
                <a:cxn ang="0">
                  <a:pos x="22" y="878"/>
                </a:cxn>
                <a:cxn ang="0">
                  <a:pos x="198" y="635"/>
                </a:cxn>
                <a:cxn ang="0">
                  <a:pos x="373" y="672"/>
                </a:cxn>
                <a:cxn ang="0">
                  <a:pos x="573" y="720"/>
                </a:cxn>
                <a:cxn ang="0">
                  <a:pos x="614" y="623"/>
                </a:cxn>
                <a:cxn ang="0">
                  <a:pos x="520" y="613"/>
                </a:cxn>
                <a:cxn ang="0">
                  <a:pos x="435" y="546"/>
                </a:cxn>
                <a:cxn ang="0">
                  <a:pos x="350" y="512"/>
                </a:cxn>
                <a:cxn ang="0">
                  <a:pos x="194" y="616"/>
                </a:cxn>
                <a:cxn ang="0">
                  <a:pos x="105" y="546"/>
                </a:cxn>
                <a:cxn ang="0">
                  <a:pos x="245" y="412"/>
                </a:cxn>
                <a:cxn ang="0">
                  <a:pos x="360" y="316"/>
                </a:cxn>
                <a:cxn ang="0">
                  <a:pos x="526" y="295"/>
                </a:cxn>
                <a:cxn ang="0">
                  <a:pos x="514" y="211"/>
                </a:cxn>
                <a:cxn ang="0">
                  <a:pos x="451" y="283"/>
                </a:cxn>
                <a:cxn ang="0">
                  <a:pos x="298" y="286"/>
                </a:cxn>
                <a:cxn ang="0">
                  <a:pos x="613" y="109"/>
                </a:cxn>
                <a:cxn ang="0">
                  <a:pos x="689" y="200"/>
                </a:cxn>
                <a:cxn ang="0">
                  <a:pos x="785" y="178"/>
                </a:cxn>
                <a:cxn ang="0">
                  <a:pos x="905" y="143"/>
                </a:cxn>
                <a:cxn ang="0">
                  <a:pos x="1095" y="135"/>
                </a:cxn>
                <a:cxn ang="0">
                  <a:pos x="1132" y="164"/>
                </a:cxn>
                <a:cxn ang="0">
                  <a:pos x="1201" y="120"/>
                </a:cxn>
                <a:cxn ang="0">
                  <a:pos x="1191" y="102"/>
                </a:cxn>
                <a:cxn ang="0">
                  <a:pos x="1244" y="71"/>
                </a:cxn>
                <a:cxn ang="0">
                  <a:pos x="1475" y="26"/>
                </a:cxn>
              </a:cxnLst>
              <a:rect l="0" t="0" r="r" b="b"/>
              <a:pathLst>
                <a:path w="2505" h="1692">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5">
              <a:extLst>
                <a:ext uri="{FF2B5EF4-FFF2-40B4-BE49-F238E27FC236}">
                  <a16:creationId xmlns="" xmlns:a16="http://schemas.microsoft.com/office/drawing/2014/main" id="{F81F2E39-95B6-4CB7-A995-989DE72C9999}"/>
                </a:ext>
              </a:extLst>
            </p:cNvPr>
            <p:cNvSpPr>
              <a:spLocks/>
            </p:cNvSpPr>
            <p:nvPr/>
          </p:nvSpPr>
          <p:spPr bwMode="auto">
            <a:xfrm>
              <a:off x="6270625" y="1398588"/>
              <a:ext cx="4763" cy="11113"/>
            </a:xfrm>
            <a:custGeom>
              <a:avLst/>
              <a:gdLst/>
              <a:ahLst/>
              <a:cxnLst>
                <a:cxn ang="0">
                  <a:pos x="0" y="0"/>
                </a:cxn>
                <a:cxn ang="0">
                  <a:pos x="1" y="0"/>
                </a:cxn>
                <a:cxn ang="0">
                  <a:pos x="3" y="1"/>
                </a:cxn>
                <a:cxn ang="0">
                  <a:pos x="3" y="4"/>
                </a:cxn>
                <a:cxn ang="0">
                  <a:pos x="1" y="7"/>
                </a:cxn>
                <a:cxn ang="0">
                  <a:pos x="0" y="4"/>
                </a:cxn>
                <a:cxn ang="0">
                  <a:pos x="0" y="0"/>
                </a:cxn>
              </a:cxnLst>
              <a:rect l="0" t="0" r="r" b="b"/>
              <a:pathLst>
                <a:path w="3" h="7">
                  <a:moveTo>
                    <a:pt x="0" y="0"/>
                  </a:moveTo>
                  <a:lnTo>
                    <a:pt x="1" y="0"/>
                  </a:lnTo>
                  <a:lnTo>
                    <a:pt x="3" y="1"/>
                  </a:lnTo>
                  <a:lnTo>
                    <a:pt x="3" y="4"/>
                  </a:lnTo>
                  <a:lnTo>
                    <a:pt x="1"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6">
              <a:extLst>
                <a:ext uri="{FF2B5EF4-FFF2-40B4-BE49-F238E27FC236}">
                  <a16:creationId xmlns="" xmlns:a16="http://schemas.microsoft.com/office/drawing/2014/main" id="{74E859AE-B51A-4A7E-BFE8-906411C03771}"/>
                </a:ext>
              </a:extLst>
            </p:cNvPr>
            <p:cNvSpPr>
              <a:spLocks/>
            </p:cNvSpPr>
            <p:nvPr/>
          </p:nvSpPr>
          <p:spPr bwMode="auto">
            <a:xfrm>
              <a:off x="5248275" y="1422400"/>
              <a:ext cx="352425" cy="166688"/>
            </a:xfrm>
            <a:custGeom>
              <a:avLst/>
              <a:gdLst/>
              <a:ahLst/>
              <a:cxnLst>
                <a:cxn ang="0">
                  <a:pos x="211" y="0"/>
                </a:cxn>
                <a:cxn ang="0">
                  <a:pos x="217" y="1"/>
                </a:cxn>
                <a:cxn ang="0">
                  <a:pos x="222" y="5"/>
                </a:cxn>
                <a:cxn ang="0">
                  <a:pos x="222" y="9"/>
                </a:cxn>
                <a:cxn ang="0">
                  <a:pos x="217" y="16"/>
                </a:cxn>
                <a:cxn ang="0">
                  <a:pos x="209" y="24"/>
                </a:cxn>
                <a:cxn ang="0">
                  <a:pos x="201" y="31"/>
                </a:cxn>
                <a:cxn ang="0">
                  <a:pos x="192" y="35"/>
                </a:cxn>
                <a:cxn ang="0">
                  <a:pos x="183" y="35"/>
                </a:cxn>
                <a:cxn ang="0">
                  <a:pos x="174" y="34"/>
                </a:cxn>
                <a:cxn ang="0">
                  <a:pos x="160" y="33"/>
                </a:cxn>
                <a:cxn ang="0">
                  <a:pos x="144" y="33"/>
                </a:cxn>
                <a:cxn ang="0">
                  <a:pos x="130" y="34"/>
                </a:cxn>
                <a:cxn ang="0">
                  <a:pos x="118" y="35"/>
                </a:cxn>
                <a:cxn ang="0">
                  <a:pos x="101" y="41"/>
                </a:cxn>
                <a:cxn ang="0">
                  <a:pos x="86" y="49"/>
                </a:cxn>
                <a:cxn ang="0">
                  <a:pos x="73" y="59"/>
                </a:cxn>
                <a:cxn ang="0">
                  <a:pos x="67" y="63"/>
                </a:cxn>
                <a:cxn ang="0">
                  <a:pos x="64" y="66"/>
                </a:cxn>
                <a:cxn ang="0">
                  <a:pos x="63" y="70"/>
                </a:cxn>
                <a:cxn ang="0">
                  <a:pos x="63" y="76"/>
                </a:cxn>
                <a:cxn ang="0">
                  <a:pos x="64" y="78"/>
                </a:cxn>
                <a:cxn ang="0">
                  <a:pos x="70" y="81"/>
                </a:cxn>
                <a:cxn ang="0">
                  <a:pos x="74" y="89"/>
                </a:cxn>
                <a:cxn ang="0">
                  <a:pos x="74" y="97"/>
                </a:cxn>
                <a:cxn ang="0">
                  <a:pos x="71" y="100"/>
                </a:cxn>
                <a:cxn ang="0">
                  <a:pos x="64" y="105"/>
                </a:cxn>
                <a:cxn ang="0">
                  <a:pos x="55" y="105"/>
                </a:cxn>
                <a:cxn ang="0">
                  <a:pos x="45" y="104"/>
                </a:cxn>
                <a:cxn ang="0">
                  <a:pos x="36" y="100"/>
                </a:cxn>
                <a:cxn ang="0">
                  <a:pos x="23" y="93"/>
                </a:cxn>
                <a:cxn ang="0">
                  <a:pos x="11" y="90"/>
                </a:cxn>
                <a:cxn ang="0">
                  <a:pos x="3" y="87"/>
                </a:cxn>
                <a:cxn ang="0">
                  <a:pos x="0" y="83"/>
                </a:cxn>
                <a:cxn ang="0">
                  <a:pos x="1" y="76"/>
                </a:cxn>
                <a:cxn ang="0">
                  <a:pos x="6" y="70"/>
                </a:cxn>
                <a:cxn ang="0">
                  <a:pos x="11" y="66"/>
                </a:cxn>
                <a:cxn ang="0">
                  <a:pos x="30" y="56"/>
                </a:cxn>
                <a:cxn ang="0">
                  <a:pos x="42" y="49"/>
                </a:cxn>
                <a:cxn ang="0">
                  <a:pos x="55" y="44"/>
                </a:cxn>
                <a:cxn ang="0">
                  <a:pos x="64" y="37"/>
                </a:cxn>
                <a:cxn ang="0">
                  <a:pos x="71" y="29"/>
                </a:cxn>
                <a:cxn ang="0">
                  <a:pos x="78" y="23"/>
                </a:cxn>
                <a:cxn ang="0">
                  <a:pos x="85" y="20"/>
                </a:cxn>
                <a:cxn ang="0">
                  <a:pos x="93" y="19"/>
                </a:cxn>
                <a:cxn ang="0">
                  <a:pos x="107" y="18"/>
                </a:cxn>
                <a:cxn ang="0">
                  <a:pos x="122" y="15"/>
                </a:cxn>
                <a:cxn ang="0">
                  <a:pos x="135" y="12"/>
                </a:cxn>
                <a:cxn ang="0">
                  <a:pos x="146" y="9"/>
                </a:cxn>
                <a:cxn ang="0">
                  <a:pos x="153" y="9"/>
                </a:cxn>
                <a:cxn ang="0">
                  <a:pos x="160" y="11"/>
                </a:cxn>
                <a:cxn ang="0">
                  <a:pos x="170" y="12"/>
                </a:cxn>
                <a:cxn ang="0">
                  <a:pos x="182" y="12"/>
                </a:cxn>
                <a:cxn ang="0">
                  <a:pos x="192" y="9"/>
                </a:cxn>
                <a:cxn ang="0">
                  <a:pos x="198" y="5"/>
                </a:cxn>
                <a:cxn ang="0">
                  <a:pos x="204" y="1"/>
                </a:cxn>
                <a:cxn ang="0">
                  <a:pos x="211" y="0"/>
                </a:cxn>
              </a:cxnLst>
              <a:rect l="0" t="0" r="r" b="b"/>
              <a:pathLst>
                <a:path w="222" h="105">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7">
              <a:extLst>
                <a:ext uri="{FF2B5EF4-FFF2-40B4-BE49-F238E27FC236}">
                  <a16:creationId xmlns="" xmlns:a16="http://schemas.microsoft.com/office/drawing/2014/main" id="{07708CEE-4195-4F89-A919-F1204DC62ED2}"/>
                </a:ext>
              </a:extLst>
            </p:cNvPr>
            <p:cNvSpPr>
              <a:spLocks/>
            </p:cNvSpPr>
            <p:nvPr/>
          </p:nvSpPr>
          <p:spPr bwMode="auto">
            <a:xfrm>
              <a:off x="7021513" y="2189163"/>
              <a:ext cx="134938" cy="74613"/>
            </a:xfrm>
            <a:custGeom>
              <a:avLst/>
              <a:gdLst/>
              <a:ahLst/>
              <a:cxnLst>
                <a:cxn ang="0">
                  <a:pos x="33" y="0"/>
                </a:cxn>
                <a:cxn ang="0">
                  <a:pos x="37" y="0"/>
                </a:cxn>
                <a:cxn ang="0">
                  <a:pos x="40" y="3"/>
                </a:cxn>
                <a:cxn ang="0">
                  <a:pos x="43" y="5"/>
                </a:cxn>
                <a:cxn ang="0">
                  <a:pos x="47" y="9"/>
                </a:cxn>
                <a:cxn ang="0">
                  <a:pos x="49" y="10"/>
                </a:cxn>
                <a:cxn ang="0">
                  <a:pos x="52" y="13"/>
                </a:cxn>
                <a:cxn ang="0">
                  <a:pos x="66" y="13"/>
                </a:cxn>
                <a:cxn ang="0">
                  <a:pos x="74" y="15"/>
                </a:cxn>
                <a:cxn ang="0">
                  <a:pos x="81" y="20"/>
                </a:cxn>
                <a:cxn ang="0">
                  <a:pos x="85" y="25"/>
                </a:cxn>
                <a:cxn ang="0">
                  <a:pos x="85" y="28"/>
                </a:cxn>
                <a:cxn ang="0">
                  <a:pos x="82" y="33"/>
                </a:cxn>
                <a:cxn ang="0">
                  <a:pos x="79" y="35"/>
                </a:cxn>
                <a:cxn ang="0">
                  <a:pos x="77" y="35"/>
                </a:cxn>
                <a:cxn ang="0">
                  <a:pos x="74" y="36"/>
                </a:cxn>
                <a:cxn ang="0">
                  <a:pos x="66" y="36"/>
                </a:cxn>
                <a:cxn ang="0">
                  <a:pos x="63" y="37"/>
                </a:cxn>
                <a:cxn ang="0">
                  <a:pos x="56" y="39"/>
                </a:cxn>
                <a:cxn ang="0">
                  <a:pos x="47" y="42"/>
                </a:cxn>
                <a:cxn ang="0">
                  <a:pos x="25" y="44"/>
                </a:cxn>
                <a:cxn ang="0">
                  <a:pos x="17" y="47"/>
                </a:cxn>
                <a:cxn ang="0">
                  <a:pos x="8" y="47"/>
                </a:cxn>
                <a:cxn ang="0">
                  <a:pos x="2" y="42"/>
                </a:cxn>
                <a:cxn ang="0">
                  <a:pos x="0" y="36"/>
                </a:cxn>
                <a:cxn ang="0">
                  <a:pos x="4" y="31"/>
                </a:cxn>
                <a:cxn ang="0">
                  <a:pos x="12" y="26"/>
                </a:cxn>
                <a:cxn ang="0">
                  <a:pos x="19" y="22"/>
                </a:cxn>
                <a:cxn ang="0">
                  <a:pos x="22" y="20"/>
                </a:cxn>
                <a:cxn ang="0">
                  <a:pos x="22" y="18"/>
                </a:cxn>
                <a:cxn ang="0">
                  <a:pos x="23" y="15"/>
                </a:cxn>
                <a:cxn ang="0">
                  <a:pos x="23" y="11"/>
                </a:cxn>
                <a:cxn ang="0">
                  <a:pos x="25" y="9"/>
                </a:cxn>
                <a:cxn ang="0">
                  <a:pos x="28" y="5"/>
                </a:cxn>
                <a:cxn ang="0">
                  <a:pos x="30" y="2"/>
                </a:cxn>
                <a:cxn ang="0">
                  <a:pos x="33" y="0"/>
                </a:cxn>
              </a:cxnLst>
              <a:rect l="0" t="0" r="r" b="b"/>
              <a:pathLst>
                <a:path w="85" h="47">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8">
              <a:extLst>
                <a:ext uri="{FF2B5EF4-FFF2-40B4-BE49-F238E27FC236}">
                  <a16:creationId xmlns="" xmlns:a16="http://schemas.microsoft.com/office/drawing/2014/main" id="{338E6803-6305-4042-AA21-21C0D2EB3724}"/>
                </a:ext>
              </a:extLst>
            </p:cNvPr>
            <p:cNvSpPr>
              <a:spLocks/>
            </p:cNvSpPr>
            <p:nvPr/>
          </p:nvSpPr>
          <p:spPr bwMode="auto">
            <a:xfrm>
              <a:off x="6818313" y="2265363"/>
              <a:ext cx="254000" cy="250825"/>
            </a:xfrm>
            <a:custGeom>
              <a:avLst/>
              <a:gdLst/>
              <a:ahLst/>
              <a:cxnLst>
                <a:cxn ang="0">
                  <a:pos x="146" y="3"/>
                </a:cxn>
                <a:cxn ang="0">
                  <a:pos x="151" y="18"/>
                </a:cxn>
                <a:cxn ang="0">
                  <a:pos x="158" y="35"/>
                </a:cxn>
                <a:cxn ang="0">
                  <a:pos x="160" y="44"/>
                </a:cxn>
                <a:cxn ang="0">
                  <a:pos x="153" y="48"/>
                </a:cxn>
                <a:cxn ang="0">
                  <a:pos x="149" y="54"/>
                </a:cxn>
                <a:cxn ang="0">
                  <a:pos x="147" y="72"/>
                </a:cxn>
                <a:cxn ang="0">
                  <a:pos x="146" y="87"/>
                </a:cxn>
                <a:cxn ang="0">
                  <a:pos x="131" y="98"/>
                </a:cxn>
                <a:cxn ang="0">
                  <a:pos x="108" y="109"/>
                </a:cxn>
                <a:cxn ang="0">
                  <a:pos x="95" y="115"/>
                </a:cxn>
                <a:cxn ang="0">
                  <a:pos x="94" y="120"/>
                </a:cxn>
                <a:cxn ang="0">
                  <a:pos x="91" y="124"/>
                </a:cxn>
                <a:cxn ang="0">
                  <a:pos x="86" y="126"/>
                </a:cxn>
                <a:cxn ang="0">
                  <a:pos x="78" y="126"/>
                </a:cxn>
                <a:cxn ang="0">
                  <a:pos x="72" y="122"/>
                </a:cxn>
                <a:cxn ang="0">
                  <a:pos x="71" y="115"/>
                </a:cxn>
                <a:cxn ang="0">
                  <a:pos x="69" y="117"/>
                </a:cxn>
                <a:cxn ang="0">
                  <a:pos x="65" y="128"/>
                </a:cxn>
                <a:cxn ang="0">
                  <a:pos x="58" y="136"/>
                </a:cxn>
                <a:cxn ang="0">
                  <a:pos x="49" y="137"/>
                </a:cxn>
                <a:cxn ang="0">
                  <a:pos x="38" y="133"/>
                </a:cxn>
                <a:cxn ang="0">
                  <a:pos x="32" y="139"/>
                </a:cxn>
                <a:cxn ang="0">
                  <a:pos x="31" y="148"/>
                </a:cxn>
                <a:cxn ang="0">
                  <a:pos x="26" y="155"/>
                </a:cxn>
                <a:cxn ang="0">
                  <a:pos x="17" y="158"/>
                </a:cxn>
                <a:cxn ang="0">
                  <a:pos x="4" y="143"/>
                </a:cxn>
                <a:cxn ang="0">
                  <a:pos x="0" y="121"/>
                </a:cxn>
                <a:cxn ang="0">
                  <a:pos x="4" y="117"/>
                </a:cxn>
                <a:cxn ang="0">
                  <a:pos x="9" y="115"/>
                </a:cxn>
                <a:cxn ang="0">
                  <a:pos x="15" y="114"/>
                </a:cxn>
                <a:cxn ang="0">
                  <a:pos x="27" y="103"/>
                </a:cxn>
                <a:cxn ang="0">
                  <a:pos x="35" y="94"/>
                </a:cxn>
                <a:cxn ang="0">
                  <a:pos x="46" y="92"/>
                </a:cxn>
                <a:cxn ang="0">
                  <a:pos x="64" y="95"/>
                </a:cxn>
                <a:cxn ang="0">
                  <a:pos x="78" y="94"/>
                </a:cxn>
                <a:cxn ang="0">
                  <a:pos x="94" y="81"/>
                </a:cxn>
                <a:cxn ang="0">
                  <a:pos x="110" y="76"/>
                </a:cxn>
                <a:cxn ang="0">
                  <a:pos x="117" y="66"/>
                </a:cxn>
                <a:cxn ang="0">
                  <a:pos x="127" y="46"/>
                </a:cxn>
                <a:cxn ang="0">
                  <a:pos x="131" y="25"/>
                </a:cxn>
                <a:cxn ang="0">
                  <a:pos x="132" y="9"/>
                </a:cxn>
                <a:cxn ang="0">
                  <a:pos x="142" y="0"/>
                </a:cxn>
              </a:cxnLst>
              <a:rect l="0" t="0" r="r" b="b"/>
              <a:pathLst>
                <a:path w="160" h="158">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9">
              <a:extLst>
                <a:ext uri="{FF2B5EF4-FFF2-40B4-BE49-F238E27FC236}">
                  <a16:creationId xmlns="" xmlns:a16="http://schemas.microsoft.com/office/drawing/2014/main" id="{70B7FF22-4399-42D2-8169-CC6D2F5520BF}"/>
                </a:ext>
              </a:extLst>
            </p:cNvPr>
            <p:cNvSpPr>
              <a:spLocks/>
            </p:cNvSpPr>
            <p:nvPr/>
          </p:nvSpPr>
          <p:spPr bwMode="auto">
            <a:xfrm>
              <a:off x="6629400" y="2668588"/>
              <a:ext cx="38100" cy="66675"/>
            </a:xfrm>
            <a:custGeom>
              <a:avLst/>
              <a:gdLst/>
              <a:ahLst/>
              <a:cxnLst>
                <a:cxn ang="0">
                  <a:pos x="19" y="0"/>
                </a:cxn>
                <a:cxn ang="0">
                  <a:pos x="23" y="1"/>
                </a:cxn>
                <a:cxn ang="0">
                  <a:pos x="24" y="7"/>
                </a:cxn>
                <a:cxn ang="0">
                  <a:pos x="23" y="15"/>
                </a:cxn>
                <a:cxn ang="0">
                  <a:pos x="20" y="25"/>
                </a:cxn>
                <a:cxn ang="0">
                  <a:pos x="16" y="33"/>
                </a:cxn>
                <a:cxn ang="0">
                  <a:pos x="11" y="40"/>
                </a:cxn>
                <a:cxn ang="0">
                  <a:pos x="5" y="42"/>
                </a:cxn>
                <a:cxn ang="0">
                  <a:pos x="1" y="40"/>
                </a:cxn>
                <a:cxn ang="0">
                  <a:pos x="0" y="31"/>
                </a:cxn>
                <a:cxn ang="0">
                  <a:pos x="1" y="22"/>
                </a:cxn>
                <a:cxn ang="0">
                  <a:pos x="5" y="12"/>
                </a:cxn>
                <a:cxn ang="0">
                  <a:pos x="11" y="4"/>
                </a:cxn>
                <a:cxn ang="0">
                  <a:pos x="19" y="0"/>
                </a:cxn>
              </a:cxnLst>
              <a:rect l="0" t="0" r="r" b="b"/>
              <a:pathLst>
                <a:path w="24" h="42">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0">
              <a:extLst>
                <a:ext uri="{FF2B5EF4-FFF2-40B4-BE49-F238E27FC236}">
                  <a16:creationId xmlns="" xmlns:a16="http://schemas.microsoft.com/office/drawing/2014/main" id="{EBADD31E-6653-4864-AB3D-8F5BC890972F}"/>
                </a:ext>
              </a:extLst>
            </p:cNvPr>
            <p:cNvSpPr>
              <a:spLocks/>
            </p:cNvSpPr>
            <p:nvPr/>
          </p:nvSpPr>
          <p:spPr bwMode="auto">
            <a:xfrm>
              <a:off x="7707313" y="4097338"/>
              <a:ext cx="95250" cy="153988"/>
            </a:xfrm>
            <a:custGeom>
              <a:avLst/>
              <a:gdLst/>
              <a:ahLst/>
              <a:cxnLst>
                <a:cxn ang="0">
                  <a:pos x="8" y="0"/>
                </a:cxn>
                <a:cxn ang="0">
                  <a:pos x="13" y="4"/>
                </a:cxn>
                <a:cxn ang="0">
                  <a:pos x="15" y="10"/>
                </a:cxn>
                <a:cxn ang="0">
                  <a:pos x="18" y="17"/>
                </a:cxn>
                <a:cxn ang="0">
                  <a:pos x="22" y="25"/>
                </a:cxn>
                <a:cxn ang="0">
                  <a:pos x="25" y="29"/>
                </a:cxn>
                <a:cxn ang="0">
                  <a:pos x="26" y="32"/>
                </a:cxn>
                <a:cxn ang="0">
                  <a:pos x="28" y="33"/>
                </a:cxn>
                <a:cxn ang="0">
                  <a:pos x="28" y="36"/>
                </a:cxn>
                <a:cxn ang="0">
                  <a:pos x="29" y="36"/>
                </a:cxn>
                <a:cxn ang="0">
                  <a:pos x="30" y="37"/>
                </a:cxn>
                <a:cxn ang="0">
                  <a:pos x="33" y="38"/>
                </a:cxn>
                <a:cxn ang="0">
                  <a:pos x="36" y="41"/>
                </a:cxn>
                <a:cxn ang="0">
                  <a:pos x="40" y="44"/>
                </a:cxn>
                <a:cxn ang="0">
                  <a:pos x="47" y="44"/>
                </a:cxn>
                <a:cxn ang="0">
                  <a:pos x="49" y="43"/>
                </a:cxn>
                <a:cxn ang="0">
                  <a:pos x="51" y="41"/>
                </a:cxn>
                <a:cxn ang="0">
                  <a:pos x="54" y="41"/>
                </a:cxn>
                <a:cxn ang="0">
                  <a:pos x="58" y="45"/>
                </a:cxn>
                <a:cxn ang="0">
                  <a:pos x="59" y="49"/>
                </a:cxn>
                <a:cxn ang="0">
                  <a:pos x="60" y="52"/>
                </a:cxn>
                <a:cxn ang="0">
                  <a:pos x="59" y="55"/>
                </a:cxn>
                <a:cxn ang="0">
                  <a:pos x="56" y="58"/>
                </a:cxn>
                <a:cxn ang="0">
                  <a:pos x="48" y="67"/>
                </a:cxn>
                <a:cxn ang="0">
                  <a:pos x="41" y="80"/>
                </a:cxn>
                <a:cxn ang="0">
                  <a:pos x="40" y="84"/>
                </a:cxn>
                <a:cxn ang="0">
                  <a:pos x="37" y="88"/>
                </a:cxn>
                <a:cxn ang="0">
                  <a:pos x="36" y="90"/>
                </a:cxn>
                <a:cxn ang="0">
                  <a:pos x="33" y="95"/>
                </a:cxn>
                <a:cxn ang="0">
                  <a:pos x="28" y="97"/>
                </a:cxn>
                <a:cxn ang="0">
                  <a:pos x="23" y="97"/>
                </a:cxn>
                <a:cxn ang="0">
                  <a:pos x="21" y="96"/>
                </a:cxn>
                <a:cxn ang="0">
                  <a:pos x="19" y="95"/>
                </a:cxn>
                <a:cxn ang="0">
                  <a:pos x="19" y="92"/>
                </a:cxn>
                <a:cxn ang="0">
                  <a:pos x="21" y="89"/>
                </a:cxn>
                <a:cxn ang="0">
                  <a:pos x="21" y="86"/>
                </a:cxn>
                <a:cxn ang="0">
                  <a:pos x="22" y="84"/>
                </a:cxn>
                <a:cxn ang="0">
                  <a:pos x="23" y="80"/>
                </a:cxn>
                <a:cxn ang="0">
                  <a:pos x="25" y="77"/>
                </a:cxn>
                <a:cxn ang="0">
                  <a:pos x="25" y="74"/>
                </a:cxn>
                <a:cxn ang="0">
                  <a:pos x="21" y="73"/>
                </a:cxn>
                <a:cxn ang="0">
                  <a:pos x="8" y="73"/>
                </a:cxn>
                <a:cxn ang="0">
                  <a:pos x="3" y="70"/>
                </a:cxn>
                <a:cxn ang="0">
                  <a:pos x="0" y="67"/>
                </a:cxn>
                <a:cxn ang="0">
                  <a:pos x="0" y="64"/>
                </a:cxn>
                <a:cxn ang="0">
                  <a:pos x="2" y="62"/>
                </a:cxn>
                <a:cxn ang="0">
                  <a:pos x="4" y="60"/>
                </a:cxn>
                <a:cxn ang="0">
                  <a:pos x="7" y="58"/>
                </a:cxn>
                <a:cxn ang="0">
                  <a:pos x="10" y="56"/>
                </a:cxn>
                <a:cxn ang="0">
                  <a:pos x="14" y="52"/>
                </a:cxn>
                <a:cxn ang="0">
                  <a:pos x="14" y="44"/>
                </a:cxn>
                <a:cxn ang="0">
                  <a:pos x="11" y="32"/>
                </a:cxn>
                <a:cxn ang="0">
                  <a:pos x="8" y="23"/>
                </a:cxn>
                <a:cxn ang="0">
                  <a:pos x="4" y="18"/>
                </a:cxn>
                <a:cxn ang="0">
                  <a:pos x="2" y="11"/>
                </a:cxn>
                <a:cxn ang="0">
                  <a:pos x="2" y="6"/>
                </a:cxn>
                <a:cxn ang="0">
                  <a:pos x="3" y="1"/>
                </a:cxn>
                <a:cxn ang="0">
                  <a:pos x="8" y="0"/>
                </a:cxn>
              </a:cxnLst>
              <a:rect l="0" t="0" r="r" b="b"/>
              <a:pathLst>
                <a:path w="60" h="97">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1">
              <a:extLst>
                <a:ext uri="{FF2B5EF4-FFF2-40B4-BE49-F238E27FC236}">
                  <a16:creationId xmlns="" xmlns:a16="http://schemas.microsoft.com/office/drawing/2014/main" id="{64A3AA50-5B72-4F23-8620-D46C27AEE4EF}"/>
                </a:ext>
              </a:extLst>
            </p:cNvPr>
            <p:cNvSpPr>
              <a:spLocks/>
            </p:cNvSpPr>
            <p:nvPr/>
          </p:nvSpPr>
          <p:spPr bwMode="auto">
            <a:xfrm>
              <a:off x="7569200" y="4230688"/>
              <a:ext cx="155575" cy="149225"/>
            </a:xfrm>
            <a:custGeom>
              <a:avLst/>
              <a:gdLst/>
              <a:ahLst/>
              <a:cxnLst>
                <a:cxn ang="0">
                  <a:pos x="82" y="0"/>
                </a:cxn>
                <a:cxn ang="0">
                  <a:pos x="85" y="0"/>
                </a:cxn>
                <a:cxn ang="0">
                  <a:pos x="87" y="1"/>
                </a:cxn>
                <a:cxn ang="0">
                  <a:pos x="89" y="4"/>
                </a:cxn>
                <a:cxn ang="0">
                  <a:pos x="94" y="9"/>
                </a:cxn>
                <a:cxn ang="0">
                  <a:pos x="97" y="11"/>
                </a:cxn>
                <a:cxn ang="0">
                  <a:pos x="98" y="13"/>
                </a:cxn>
                <a:cxn ang="0">
                  <a:pos x="98" y="16"/>
                </a:cxn>
                <a:cxn ang="0">
                  <a:pos x="97" y="24"/>
                </a:cxn>
                <a:cxn ang="0">
                  <a:pos x="93" y="35"/>
                </a:cxn>
                <a:cxn ang="0">
                  <a:pos x="85" y="45"/>
                </a:cxn>
                <a:cxn ang="0">
                  <a:pos x="71" y="57"/>
                </a:cxn>
                <a:cxn ang="0">
                  <a:pos x="60" y="68"/>
                </a:cxn>
                <a:cxn ang="0">
                  <a:pos x="48" y="82"/>
                </a:cxn>
                <a:cxn ang="0">
                  <a:pos x="42" y="89"/>
                </a:cxn>
                <a:cxn ang="0">
                  <a:pos x="38" y="93"/>
                </a:cxn>
                <a:cxn ang="0">
                  <a:pos x="35" y="94"/>
                </a:cxn>
                <a:cxn ang="0">
                  <a:pos x="31" y="94"/>
                </a:cxn>
                <a:cxn ang="0">
                  <a:pos x="23" y="93"/>
                </a:cxn>
                <a:cxn ang="0">
                  <a:pos x="12" y="91"/>
                </a:cxn>
                <a:cxn ang="0">
                  <a:pos x="4" y="87"/>
                </a:cxn>
                <a:cxn ang="0">
                  <a:pos x="0" y="80"/>
                </a:cxn>
                <a:cxn ang="0">
                  <a:pos x="1" y="74"/>
                </a:cxn>
                <a:cxn ang="0">
                  <a:pos x="8" y="64"/>
                </a:cxn>
                <a:cxn ang="0">
                  <a:pos x="19" y="54"/>
                </a:cxn>
                <a:cxn ang="0">
                  <a:pos x="46" y="35"/>
                </a:cxn>
                <a:cxn ang="0">
                  <a:pos x="54" y="28"/>
                </a:cxn>
                <a:cxn ang="0">
                  <a:pos x="60" y="24"/>
                </a:cxn>
                <a:cxn ang="0">
                  <a:pos x="61" y="20"/>
                </a:cxn>
                <a:cxn ang="0">
                  <a:pos x="63" y="17"/>
                </a:cxn>
                <a:cxn ang="0">
                  <a:pos x="65" y="13"/>
                </a:cxn>
                <a:cxn ang="0">
                  <a:pos x="68" y="11"/>
                </a:cxn>
                <a:cxn ang="0">
                  <a:pos x="72" y="8"/>
                </a:cxn>
                <a:cxn ang="0">
                  <a:pos x="75" y="6"/>
                </a:cxn>
                <a:cxn ang="0">
                  <a:pos x="78" y="4"/>
                </a:cxn>
                <a:cxn ang="0">
                  <a:pos x="80" y="2"/>
                </a:cxn>
                <a:cxn ang="0">
                  <a:pos x="82" y="0"/>
                </a:cxn>
              </a:cxnLst>
              <a:rect l="0" t="0" r="r" b="b"/>
              <a:pathLst>
                <a:path w="98" h="94">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2">
              <a:extLst>
                <a:ext uri="{FF2B5EF4-FFF2-40B4-BE49-F238E27FC236}">
                  <a16:creationId xmlns="" xmlns:a16="http://schemas.microsoft.com/office/drawing/2014/main" id="{433C6E84-95BA-4A93-9423-A93C268A27FE}"/>
                </a:ext>
              </a:extLst>
            </p:cNvPr>
            <p:cNvSpPr>
              <a:spLocks/>
            </p:cNvSpPr>
            <p:nvPr/>
          </p:nvSpPr>
          <p:spPr bwMode="auto">
            <a:xfrm>
              <a:off x="7123113" y="4233863"/>
              <a:ext cx="79375" cy="73025"/>
            </a:xfrm>
            <a:custGeom>
              <a:avLst/>
              <a:gdLst/>
              <a:ahLst/>
              <a:cxnLst>
                <a:cxn ang="0">
                  <a:pos x="47" y="0"/>
                </a:cxn>
                <a:cxn ang="0">
                  <a:pos x="50" y="2"/>
                </a:cxn>
                <a:cxn ang="0">
                  <a:pos x="50" y="9"/>
                </a:cxn>
                <a:cxn ang="0">
                  <a:pos x="47" y="18"/>
                </a:cxn>
                <a:cxn ang="0">
                  <a:pos x="43" y="29"/>
                </a:cxn>
                <a:cxn ang="0">
                  <a:pos x="37" y="37"/>
                </a:cxn>
                <a:cxn ang="0">
                  <a:pos x="32" y="43"/>
                </a:cxn>
                <a:cxn ang="0">
                  <a:pos x="29" y="43"/>
                </a:cxn>
                <a:cxn ang="0">
                  <a:pos x="25" y="44"/>
                </a:cxn>
                <a:cxn ang="0">
                  <a:pos x="22" y="44"/>
                </a:cxn>
                <a:cxn ang="0">
                  <a:pos x="20" y="46"/>
                </a:cxn>
                <a:cxn ang="0">
                  <a:pos x="17" y="44"/>
                </a:cxn>
                <a:cxn ang="0">
                  <a:pos x="14" y="44"/>
                </a:cxn>
                <a:cxn ang="0">
                  <a:pos x="13" y="41"/>
                </a:cxn>
                <a:cxn ang="0">
                  <a:pos x="13" y="29"/>
                </a:cxn>
                <a:cxn ang="0">
                  <a:pos x="5" y="21"/>
                </a:cxn>
                <a:cxn ang="0">
                  <a:pos x="2" y="17"/>
                </a:cxn>
                <a:cxn ang="0">
                  <a:pos x="0" y="13"/>
                </a:cxn>
                <a:cxn ang="0">
                  <a:pos x="3" y="7"/>
                </a:cxn>
                <a:cxn ang="0">
                  <a:pos x="5" y="7"/>
                </a:cxn>
                <a:cxn ang="0">
                  <a:pos x="6" y="9"/>
                </a:cxn>
                <a:cxn ang="0">
                  <a:pos x="11" y="11"/>
                </a:cxn>
                <a:cxn ang="0">
                  <a:pos x="15" y="13"/>
                </a:cxn>
                <a:cxn ang="0">
                  <a:pos x="18" y="13"/>
                </a:cxn>
                <a:cxn ang="0">
                  <a:pos x="21" y="14"/>
                </a:cxn>
                <a:cxn ang="0">
                  <a:pos x="25" y="13"/>
                </a:cxn>
                <a:cxn ang="0">
                  <a:pos x="31" y="10"/>
                </a:cxn>
                <a:cxn ang="0">
                  <a:pos x="37" y="6"/>
                </a:cxn>
                <a:cxn ang="0">
                  <a:pos x="43" y="2"/>
                </a:cxn>
                <a:cxn ang="0">
                  <a:pos x="47" y="0"/>
                </a:cxn>
              </a:cxnLst>
              <a:rect l="0" t="0" r="r" b="b"/>
              <a:pathLst>
                <a:path w="50" h="46">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3">
              <a:extLst>
                <a:ext uri="{FF2B5EF4-FFF2-40B4-BE49-F238E27FC236}">
                  <a16:creationId xmlns="" xmlns:a16="http://schemas.microsoft.com/office/drawing/2014/main" id="{2E00DAB9-A758-4BAF-A835-F687A6D810CB}"/>
                </a:ext>
              </a:extLst>
            </p:cNvPr>
            <p:cNvSpPr>
              <a:spLocks/>
            </p:cNvSpPr>
            <p:nvPr/>
          </p:nvSpPr>
          <p:spPr bwMode="auto">
            <a:xfrm>
              <a:off x="6470650" y="3516313"/>
              <a:ext cx="857250" cy="690563"/>
            </a:xfrm>
            <a:custGeom>
              <a:avLst/>
              <a:gdLst/>
              <a:ahLst/>
              <a:cxnLst>
                <a:cxn ang="0">
                  <a:pos x="390" y="21"/>
                </a:cxn>
                <a:cxn ang="0">
                  <a:pos x="421" y="69"/>
                </a:cxn>
                <a:cxn ang="0">
                  <a:pos x="435" y="117"/>
                </a:cxn>
                <a:cxn ang="0">
                  <a:pos x="461" y="140"/>
                </a:cxn>
                <a:cxn ang="0">
                  <a:pos x="489" y="154"/>
                </a:cxn>
                <a:cxn ang="0">
                  <a:pos x="504" y="208"/>
                </a:cxn>
                <a:cxn ang="0">
                  <a:pos x="539" y="289"/>
                </a:cxn>
                <a:cxn ang="0">
                  <a:pos x="515" y="339"/>
                </a:cxn>
                <a:cxn ang="0">
                  <a:pos x="483" y="392"/>
                </a:cxn>
                <a:cxn ang="0">
                  <a:pos x="469" y="413"/>
                </a:cxn>
                <a:cxn ang="0">
                  <a:pos x="436" y="429"/>
                </a:cxn>
                <a:cxn ang="0">
                  <a:pos x="416" y="422"/>
                </a:cxn>
                <a:cxn ang="0">
                  <a:pos x="396" y="432"/>
                </a:cxn>
                <a:cxn ang="0">
                  <a:pos x="387" y="428"/>
                </a:cxn>
                <a:cxn ang="0">
                  <a:pos x="358" y="413"/>
                </a:cxn>
                <a:cxn ang="0">
                  <a:pos x="353" y="383"/>
                </a:cxn>
                <a:cxn ang="0">
                  <a:pos x="340" y="372"/>
                </a:cxn>
                <a:cxn ang="0">
                  <a:pos x="334" y="358"/>
                </a:cxn>
                <a:cxn ang="0">
                  <a:pos x="325" y="363"/>
                </a:cxn>
                <a:cxn ang="0">
                  <a:pos x="318" y="340"/>
                </a:cxn>
                <a:cxn ang="0">
                  <a:pos x="302" y="361"/>
                </a:cxn>
                <a:cxn ang="0">
                  <a:pos x="284" y="366"/>
                </a:cxn>
                <a:cxn ang="0">
                  <a:pos x="287" y="341"/>
                </a:cxn>
                <a:cxn ang="0">
                  <a:pos x="253" y="322"/>
                </a:cxn>
                <a:cxn ang="0">
                  <a:pos x="238" y="310"/>
                </a:cxn>
                <a:cxn ang="0">
                  <a:pos x="194" y="325"/>
                </a:cxn>
                <a:cxn ang="0">
                  <a:pos x="176" y="322"/>
                </a:cxn>
                <a:cxn ang="0">
                  <a:pos x="154" y="347"/>
                </a:cxn>
                <a:cxn ang="0">
                  <a:pos x="148" y="369"/>
                </a:cxn>
                <a:cxn ang="0">
                  <a:pos x="98" y="363"/>
                </a:cxn>
                <a:cxn ang="0">
                  <a:pos x="63" y="378"/>
                </a:cxn>
                <a:cxn ang="0">
                  <a:pos x="37" y="363"/>
                </a:cxn>
                <a:cxn ang="0">
                  <a:pos x="53" y="326"/>
                </a:cxn>
                <a:cxn ang="0">
                  <a:pos x="37" y="296"/>
                </a:cxn>
                <a:cxn ang="0">
                  <a:pos x="20" y="258"/>
                </a:cxn>
                <a:cxn ang="0">
                  <a:pos x="23" y="232"/>
                </a:cxn>
                <a:cxn ang="0">
                  <a:pos x="0" y="204"/>
                </a:cxn>
                <a:cxn ang="0">
                  <a:pos x="26" y="169"/>
                </a:cxn>
                <a:cxn ang="0">
                  <a:pos x="61" y="144"/>
                </a:cxn>
                <a:cxn ang="0">
                  <a:pos x="111" y="136"/>
                </a:cxn>
                <a:cxn ang="0">
                  <a:pos x="116" y="113"/>
                </a:cxn>
                <a:cxn ang="0">
                  <a:pos x="130" y="78"/>
                </a:cxn>
                <a:cxn ang="0">
                  <a:pos x="157" y="82"/>
                </a:cxn>
                <a:cxn ang="0">
                  <a:pos x="172" y="52"/>
                </a:cxn>
                <a:cxn ang="0">
                  <a:pos x="194" y="52"/>
                </a:cxn>
                <a:cxn ang="0">
                  <a:pos x="217" y="56"/>
                </a:cxn>
                <a:cxn ang="0">
                  <a:pos x="221" y="47"/>
                </a:cxn>
                <a:cxn ang="0">
                  <a:pos x="231" y="33"/>
                </a:cxn>
                <a:cxn ang="0">
                  <a:pos x="236" y="17"/>
                </a:cxn>
                <a:cxn ang="0">
                  <a:pos x="253" y="37"/>
                </a:cxn>
                <a:cxn ang="0">
                  <a:pos x="261" y="13"/>
                </a:cxn>
                <a:cxn ang="0">
                  <a:pos x="273" y="25"/>
                </a:cxn>
                <a:cxn ang="0">
                  <a:pos x="308" y="22"/>
                </a:cxn>
                <a:cxn ang="0">
                  <a:pos x="303" y="62"/>
                </a:cxn>
                <a:cxn ang="0">
                  <a:pos x="338" y="91"/>
                </a:cxn>
                <a:cxn ang="0">
                  <a:pos x="368" y="100"/>
                </a:cxn>
                <a:cxn ang="0">
                  <a:pos x="373" y="41"/>
                </a:cxn>
                <a:cxn ang="0">
                  <a:pos x="381" y="0"/>
                </a:cxn>
              </a:cxnLst>
              <a:rect l="0" t="0" r="r" b="b"/>
              <a:pathLst>
                <a:path w="540" h="435">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4">
              <a:extLst>
                <a:ext uri="{FF2B5EF4-FFF2-40B4-BE49-F238E27FC236}">
                  <a16:creationId xmlns="" xmlns:a16="http://schemas.microsoft.com/office/drawing/2014/main" id="{6062B709-3FDB-478F-A048-B4CFD3C81226}"/>
                </a:ext>
              </a:extLst>
            </p:cNvPr>
            <p:cNvSpPr>
              <a:spLocks/>
            </p:cNvSpPr>
            <p:nvPr/>
          </p:nvSpPr>
          <p:spPr bwMode="auto">
            <a:xfrm>
              <a:off x="7793038" y="3649663"/>
              <a:ext cx="49213" cy="42863"/>
            </a:xfrm>
            <a:custGeom>
              <a:avLst/>
              <a:gdLst/>
              <a:ahLst/>
              <a:cxnLst>
                <a:cxn ang="0">
                  <a:pos x="23" y="0"/>
                </a:cxn>
                <a:cxn ang="0">
                  <a:pos x="28" y="0"/>
                </a:cxn>
                <a:cxn ang="0">
                  <a:pos x="31" y="4"/>
                </a:cxn>
                <a:cxn ang="0">
                  <a:pos x="28" y="9"/>
                </a:cxn>
                <a:cxn ang="0">
                  <a:pos x="23" y="18"/>
                </a:cxn>
                <a:cxn ang="0">
                  <a:pos x="15" y="23"/>
                </a:cxn>
                <a:cxn ang="0">
                  <a:pos x="8" y="27"/>
                </a:cxn>
                <a:cxn ang="0">
                  <a:pos x="0" y="26"/>
                </a:cxn>
                <a:cxn ang="0">
                  <a:pos x="1" y="23"/>
                </a:cxn>
                <a:cxn ang="0">
                  <a:pos x="5" y="18"/>
                </a:cxn>
                <a:cxn ang="0">
                  <a:pos x="11" y="11"/>
                </a:cxn>
                <a:cxn ang="0">
                  <a:pos x="16" y="5"/>
                </a:cxn>
                <a:cxn ang="0">
                  <a:pos x="23" y="0"/>
                </a:cxn>
              </a:cxnLst>
              <a:rect l="0" t="0" r="r" b="b"/>
              <a:pathLst>
                <a:path w="31" h="27">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5">
              <a:extLst>
                <a:ext uri="{FF2B5EF4-FFF2-40B4-BE49-F238E27FC236}">
                  <a16:creationId xmlns="" xmlns:a16="http://schemas.microsoft.com/office/drawing/2014/main" id="{8CB608F1-8A66-4747-AB64-310F2732DC83}"/>
                </a:ext>
              </a:extLst>
            </p:cNvPr>
            <p:cNvSpPr>
              <a:spLocks/>
            </p:cNvSpPr>
            <p:nvPr/>
          </p:nvSpPr>
          <p:spPr bwMode="auto">
            <a:xfrm>
              <a:off x="7524750" y="3757613"/>
              <a:ext cx="50800" cy="46038"/>
            </a:xfrm>
            <a:custGeom>
              <a:avLst/>
              <a:gdLst/>
              <a:ahLst/>
              <a:cxnLst>
                <a:cxn ang="0">
                  <a:pos x="0" y="0"/>
                </a:cxn>
                <a:cxn ang="0">
                  <a:pos x="6" y="0"/>
                </a:cxn>
                <a:cxn ang="0">
                  <a:pos x="10" y="2"/>
                </a:cxn>
                <a:cxn ang="0">
                  <a:pos x="21" y="6"/>
                </a:cxn>
                <a:cxn ang="0">
                  <a:pos x="28" y="11"/>
                </a:cxn>
                <a:cxn ang="0">
                  <a:pos x="30" y="17"/>
                </a:cxn>
                <a:cxn ang="0">
                  <a:pos x="32" y="22"/>
                </a:cxn>
                <a:cxn ang="0">
                  <a:pos x="28" y="28"/>
                </a:cxn>
                <a:cxn ang="0">
                  <a:pos x="22" y="29"/>
                </a:cxn>
                <a:cxn ang="0">
                  <a:pos x="15" y="25"/>
                </a:cxn>
                <a:cxn ang="0">
                  <a:pos x="10" y="17"/>
                </a:cxn>
                <a:cxn ang="0">
                  <a:pos x="9" y="14"/>
                </a:cxn>
                <a:cxn ang="0">
                  <a:pos x="6" y="11"/>
                </a:cxn>
                <a:cxn ang="0">
                  <a:pos x="4" y="9"/>
                </a:cxn>
                <a:cxn ang="0">
                  <a:pos x="0" y="4"/>
                </a:cxn>
                <a:cxn ang="0">
                  <a:pos x="0" y="0"/>
                </a:cxn>
              </a:cxnLst>
              <a:rect l="0" t="0" r="r" b="b"/>
              <a:pathLst>
                <a:path w="32" h="29">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6">
              <a:extLst>
                <a:ext uri="{FF2B5EF4-FFF2-40B4-BE49-F238E27FC236}">
                  <a16:creationId xmlns="" xmlns:a16="http://schemas.microsoft.com/office/drawing/2014/main" id="{48E178EC-3B37-4FC1-BEC2-9889DEDA0989}"/>
                </a:ext>
              </a:extLst>
            </p:cNvPr>
            <p:cNvSpPr>
              <a:spLocks/>
            </p:cNvSpPr>
            <p:nvPr/>
          </p:nvSpPr>
          <p:spPr bwMode="auto">
            <a:xfrm>
              <a:off x="6129338" y="3133725"/>
              <a:ext cx="228600" cy="280988"/>
            </a:xfrm>
            <a:custGeom>
              <a:avLst/>
              <a:gdLst/>
              <a:ahLst/>
              <a:cxnLst>
                <a:cxn ang="0">
                  <a:pos x="3" y="0"/>
                </a:cxn>
                <a:cxn ang="0">
                  <a:pos x="11" y="0"/>
                </a:cxn>
                <a:cxn ang="0">
                  <a:pos x="21" y="4"/>
                </a:cxn>
                <a:cxn ang="0">
                  <a:pos x="30" y="11"/>
                </a:cxn>
                <a:cxn ang="0">
                  <a:pos x="41" y="21"/>
                </a:cxn>
                <a:cxn ang="0">
                  <a:pos x="54" y="32"/>
                </a:cxn>
                <a:cxn ang="0">
                  <a:pos x="67" y="47"/>
                </a:cxn>
                <a:cxn ang="0">
                  <a:pos x="80" y="60"/>
                </a:cxn>
                <a:cxn ang="0">
                  <a:pos x="93" y="71"/>
                </a:cxn>
                <a:cxn ang="0">
                  <a:pos x="105" y="82"/>
                </a:cxn>
                <a:cxn ang="0">
                  <a:pos x="115" y="92"/>
                </a:cxn>
                <a:cxn ang="0">
                  <a:pos x="123" y="101"/>
                </a:cxn>
                <a:cxn ang="0">
                  <a:pos x="129" y="108"/>
                </a:cxn>
                <a:cxn ang="0">
                  <a:pos x="136" y="111"/>
                </a:cxn>
                <a:cxn ang="0">
                  <a:pos x="138" y="111"/>
                </a:cxn>
                <a:cxn ang="0">
                  <a:pos x="141" y="112"/>
                </a:cxn>
                <a:cxn ang="0">
                  <a:pos x="144" y="118"/>
                </a:cxn>
                <a:cxn ang="0">
                  <a:pos x="144" y="122"/>
                </a:cxn>
                <a:cxn ang="0">
                  <a:pos x="142" y="125"/>
                </a:cxn>
                <a:cxn ang="0">
                  <a:pos x="141" y="129"/>
                </a:cxn>
                <a:cxn ang="0">
                  <a:pos x="137" y="138"/>
                </a:cxn>
                <a:cxn ang="0">
                  <a:pos x="134" y="152"/>
                </a:cxn>
                <a:cxn ang="0">
                  <a:pos x="133" y="167"/>
                </a:cxn>
                <a:cxn ang="0">
                  <a:pos x="133" y="171"/>
                </a:cxn>
                <a:cxn ang="0">
                  <a:pos x="130" y="177"/>
                </a:cxn>
                <a:cxn ang="0">
                  <a:pos x="127" y="177"/>
                </a:cxn>
                <a:cxn ang="0">
                  <a:pos x="125" y="175"/>
                </a:cxn>
                <a:cxn ang="0">
                  <a:pos x="121" y="171"/>
                </a:cxn>
                <a:cxn ang="0">
                  <a:pos x="119" y="167"/>
                </a:cxn>
                <a:cxn ang="0">
                  <a:pos x="114" y="162"/>
                </a:cxn>
                <a:cxn ang="0">
                  <a:pos x="103" y="156"/>
                </a:cxn>
                <a:cxn ang="0">
                  <a:pos x="90" y="152"/>
                </a:cxn>
                <a:cxn ang="0">
                  <a:pos x="80" y="148"/>
                </a:cxn>
                <a:cxn ang="0">
                  <a:pos x="73" y="144"/>
                </a:cxn>
                <a:cxn ang="0">
                  <a:pos x="69" y="137"/>
                </a:cxn>
                <a:cxn ang="0">
                  <a:pos x="64" y="123"/>
                </a:cxn>
                <a:cxn ang="0">
                  <a:pos x="62" y="107"/>
                </a:cxn>
                <a:cxn ang="0">
                  <a:pos x="59" y="92"/>
                </a:cxn>
                <a:cxn ang="0">
                  <a:pos x="58" y="81"/>
                </a:cxn>
                <a:cxn ang="0">
                  <a:pos x="55" y="73"/>
                </a:cxn>
                <a:cxn ang="0">
                  <a:pos x="49" y="63"/>
                </a:cxn>
                <a:cxn ang="0">
                  <a:pos x="43" y="54"/>
                </a:cxn>
                <a:cxn ang="0">
                  <a:pos x="36" y="45"/>
                </a:cxn>
                <a:cxn ang="0">
                  <a:pos x="29" y="38"/>
                </a:cxn>
                <a:cxn ang="0">
                  <a:pos x="26" y="34"/>
                </a:cxn>
                <a:cxn ang="0">
                  <a:pos x="18" y="26"/>
                </a:cxn>
                <a:cxn ang="0">
                  <a:pos x="11" y="21"/>
                </a:cxn>
                <a:cxn ang="0">
                  <a:pos x="0" y="7"/>
                </a:cxn>
                <a:cxn ang="0">
                  <a:pos x="0" y="3"/>
                </a:cxn>
                <a:cxn ang="0">
                  <a:pos x="3" y="0"/>
                </a:cxn>
              </a:cxnLst>
              <a:rect l="0" t="0" r="r" b="b"/>
              <a:pathLst>
                <a:path w="144" h="177">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7">
              <a:extLst>
                <a:ext uri="{FF2B5EF4-FFF2-40B4-BE49-F238E27FC236}">
                  <a16:creationId xmlns="" xmlns:a16="http://schemas.microsoft.com/office/drawing/2014/main" id="{DEE53FC8-E6C8-4E66-B563-338948FB371F}"/>
                </a:ext>
              </a:extLst>
            </p:cNvPr>
            <p:cNvSpPr>
              <a:spLocks/>
            </p:cNvSpPr>
            <p:nvPr/>
          </p:nvSpPr>
          <p:spPr bwMode="auto">
            <a:xfrm>
              <a:off x="6189663" y="3025775"/>
              <a:ext cx="133350" cy="219075"/>
            </a:xfrm>
            <a:custGeom>
              <a:avLst/>
              <a:gdLst/>
              <a:ahLst/>
              <a:cxnLst>
                <a:cxn ang="0">
                  <a:pos x="7" y="0"/>
                </a:cxn>
                <a:cxn ang="0">
                  <a:pos x="9" y="2"/>
                </a:cxn>
                <a:cxn ang="0">
                  <a:pos x="14" y="6"/>
                </a:cxn>
                <a:cxn ang="0">
                  <a:pos x="28" y="23"/>
                </a:cxn>
                <a:cxn ang="0">
                  <a:pos x="32" y="30"/>
                </a:cxn>
                <a:cxn ang="0">
                  <a:pos x="37" y="38"/>
                </a:cxn>
                <a:cxn ang="0">
                  <a:pos x="46" y="46"/>
                </a:cxn>
                <a:cxn ang="0">
                  <a:pos x="54" y="58"/>
                </a:cxn>
                <a:cxn ang="0">
                  <a:pos x="61" y="74"/>
                </a:cxn>
                <a:cxn ang="0">
                  <a:pos x="66" y="87"/>
                </a:cxn>
                <a:cxn ang="0">
                  <a:pos x="72" y="106"/>
                </a:cxn>
                <a:cxn ang="0">
                  <a:pos x="83" y="126"/>
                </a:cxn>
                <a:cxn ang="0">
                  <a:pos x="84" y="128"/>
                </a:cxn>
                <a:cxn ang="0">
                  <a:pos x="80" y="137"/>
                </a:cxn>
                <a:cxn ang="0">
                  <a:pos x="76" y="138"/>
                </a:cxn>
                <a:cxn ang="0">
                  <a:pos x="70" y="135"/>
                </a:cxn>
                <a:cxn ang="0">
                  <a:pos x="63" y="130"/>
                </a:cxn>
                <a:cxn ang="0">
                  <a:pos x="55" y="122"/>
                </a:cxn>
                <a:cxn ang="0">
                  <a:pos x="47" y="115"/>
                </a:cxn>
                <a:cxn ang="0">
                  <a:pos x="42" y="108"/>
                </a:cxn>
                <a:cxn ang="0">
                  <a:pos x="37" y="98"/>
                </a:cxn>
                <a:cxn ang="0">
                  <a:pos x="32" y="85"/>
                </a:cxn>
                <a:cxn ang="0">
                  <a:pos x="26" y="69"/>
                </a:cxn>
                <a:cxn ang="0">
                  <a:pos x="21" y="53"/>
                </a:cxn>
                <a:cxn ang="0">
                  <a:pos x="17" y="42"/>
                </a:cxn>
                <a:cxn ang="0">
                  <a:pos x="14" y="35"/>
                </a:cxn>
                <a:cxn ang="0">
                  <a:pos x="6" y="30"/>
                </a:cxn>
                <a:cxn ang="0">
                  <a:pos x="3" y="27"/>
                </a:cxn>
                <a:cxn ang="0">
                  <a:pos x="0" y="20"/>
                </a:cxn>
                <a:cxn ang="0">
                  <a:pos x="0" y="12"/>
                </a:cxn>
                <a:cxn ang="0">
                  <a:pos x="3" y="4"/>
                </a:cxn>
                <a:cxn ang="0">
                  <a:pos x="7" y="0"/>
                </a:cxn>
              </a:cxnLst>
              <a:rect l="0" t="0" r="r" b="b"/>
              <a:pathLst>
                <a:path w="84" h="138">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8">
              <a:extLst>
                <a:ext uri="{FF2B5EF4-FFF2-40B4-BE49-F238E27FC236}">
                  <a16:creationId xmlns="" xmlns:a16="http://schemas.microsoft.com/office/drawing/2014/main" id="{BC62B5C1-3C9B-4737-B321-D540E7BBDC7C}"/>
                </a:ext>
              </a:extLst>
            </p:cNvPr>
            <p:cNvSpPr>
              <a:spLocks/>
            </p:cNvSpPr>
            <p:nvPr/>
          </p:nvSpPr>
          <p:spPr bwMode="auto">
            <a:xfrm>
              <a:off x="6340475" y="3402013"/>
              <a:ext cx="182563" cy="68263"/>
            </a:xfrm>
            <a:custGeom>
              <a:avLst/>
              <a:gdLst/>
              <a:ahLst/>
              <a:cxnLst>
                <a:cxn ang="0">
                  <a:pos x="8" y="0"/>
                </a:cxn>
                <a:cxn ang="0">
                  <a:pos x="11" y="0"/>
                </a:cxn>
                <a:cxn ang="0">
                  <a:pos x="15" y="4"/>
                </a:cxn>
                <a:cxn ang="0">
                  <a:pos x="18" y="8"/>
                </a:cxn>
                <a:cxn ang="0">
                  <a:pos x="22" y="12"/>
                </a:cxn>
                <a:cxn ang="0">
                  <a:pos x="38" y="15"/>
                </a:cxn>
                <a:cxn ang="0">
                  <a:pos x="48" y="17"/>
                </a:cxn>
                <a:cxn ang="0">
                  <a:pos x="52" y="22"/>
                </a:cxn>
                <a:cxn ang="0">
                  <a:pos x="53" y="20"/>
                </a:cxn>
                <a:cxn ang="0">
                  <a:pos x="57" y="17"/>
                </a:cxn>
                <a:cxn ang="0">
                  <a:pos x="65" y="15"/>
                </a:cxn>
                <a:cxn ang="0">
                  <a:pos x="68" y="16"/>
                </a:cxn>
                <a:cxn ang="0">
                  <a:pos x="75" y="17"/>
                </a:cxn>
                <a:cxn ang="0">
                  <a:pos x="91" y="20"/>
                </a:cxn>
                <a:cxn ang="0">
                  <a:pos x="97" y="22"/>
                </a:cxn>
                <a:cxn ang="0">
                  <a:pos x="100" y="23"/>
                </a:cxn>
                <a:cxn ang="0">
                  <a:pos x="104" y="24"/>
                </a:cxn>
                <a:cxn ang="0">
                  <a:pos x="106" y="27"/>
                </a:cxn>
                <a:cxn ang="0">
                  <a:pos x="111" y="30"/>
                </a:cxn>
                <a:cxn ang="0">
                  <a:pos x="113" y="34"/>
                </a:cxn>
                <a:cxn ang="0">
                  <a:pos x="115" y="38"/>
                </a:cxn>
                <a:cxn ang="0">
                  <a:pos x="115" y="41"/>
                </a:cxn>
                <a:cxn ang="0">
                  <a:pos x="112" y="43"/>
                </a:cxn>
                <a:cxn ang="0">
                  <a:pos x="106" y="43"/>
                </a:cxn>
                <a:cxn ang="0">
                  <a:pos x="98" y="42"/>
                </a:cxn>
                <a:cxn ang="0">
                  <a:pos x="89" y="41"/>
                </a:cxn>
                <a:cxn ang="0">
                  <a:pos x="70" y="41"/>
                </a:cxn>
                <a:cxn ang="0">
                  <a:pos x="63" y="37"/>
                </a:cxn>
                <a:cxn ang="0">
                  <a:pos x="55" y="30"/>
                </a:cxn>
                <a:cxn ang="0">
                  <a:pos x="53" y="28"/>
                </a:cxn>
                <a:cxn ang="0">
                  <a:pos x="52" y="26"/>
                </a:cxn>
                <a:cxn ang="0">
                  <a:pos x="49" y="27"/>
                </a:cxn>
                <a:cxn ang="0">
                  <a:pos x="45" y="28"/>
                </a:cxn>
                <a:cxn ang="0">
                  <a:pos x="34" y="31"/>
                </a:cxn>
                <a:cxn ang="0">
                  <a:pos x="23" y="31"/>
                </a:cxn>
                <a:cxn ang="0">
                  <a:pos x="14" y="30"/>
                </a:cxn>
                <a:cxn ang="0">
                  <a:pos x="8" y="27"/>
                </a:cxn>
                <a:cxn ang="0">
                  <a:pos x="5" y="24"/>
                </a:cxn>
                <a:cxn ang="0">
                  <a:pos x="1" y="19"/>
                </a:cxn>
                <a:cxn ang="0">
                  <a:pos x="0" y="12"/>
                </a:cxn>
                <a:cxn ang="0">
                  <a:pos x="3" y="4"/>
                </a:cxn>
                <a:cxn ang="0">
                  <a:pos x="5" y="1"/>
                </a:cxn>
                <a:cxn ang="0">
                  <a:pos x="8" y="0"/>
                </a:cxn>
              </a:cxnLst>
              <a:rect l="0" t="0" r="r" b="b"/>
              <a:pathLst>
                <a:path w="115" h="43">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9">
              <a:extLst>
                <a:ext uri="{FF2B5EF4-FFF2-40B4-BE49-F238E27FC236}">
                  <a16:creationId xmlns="" xmlns:a16="http://schemas.microsoft.com/office/drawing/2014/main" id="{A1697DFE-1178-4FE2-A496-09AB6CBBDFE5}"/>
                </a:ext>
              </a:extLst>
            </p:cNvPr>
            <p:cNvSpPr>
              <a:spLocks/>
            </p:cNvSpPr>
            <p:nvPr/>
          </p:nvSpPr>
          <p:spPr bwMode="auto">
            <a:xfrm>
              <a:off x="6611938" y="3481388"/>
              <a:ext cx="25400" cy="26988"/>
            </a:xfrm>
            <a:custGeom>
              <a:avLst/>
              <a:gdLst/>
              <a:ahLst/>
              <a:cxnLst>
                <a:cxn ang="0">
                  <a:pos x="2" y="0"/>
                </a:cxn>
                <a:cxn ang="0">
                  <a:pos x="12" y="0"/>
                </a:cxn>
                <a:cxn ang="0">
                  <a:pos x="15" y="3"/>
                </a:cxn>
                <a:cxn ang="0">
                  <a:pos x="16" y="6"/>
                </a:cxn>
                <a:cxn ang="0">
                  <a:pos x="16" y="14"/>
                </a:cxn>
                <a:cxn ang="0">
                  <a:pos x="11" y="17"/>
                </a:cxn>
                <a:cxn ang="0">
                  <a:pos x="5" y="17"/>
                </a:cxn>
                <a:cxn ang="0">
                  <a:pos x="2" y="15"/>
                </a:cxn>
                <a:cxn ang="0">
                  <a:pos x="0" y="10"/>
                </a:cxn>
                <a:cxn ang="0">
                  <a:pos x="0" y="6"/>
                </a:cxn>
                <a:cxn ang="0">
                  <a:pos x="2" y="0"/>
                </a:cxn>
              </a:cxnLst>
              <a:rect l="0" t="0" r="r" b="b"/>
              <a:pathLst>
                <a:path w="16" h="17">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0">
              <a:extLst>
                <a:ext uri="{FF2B5EF4-FFF2-40B4-BE49-F238E27FC236}">
                  <a16:creationId xmlns="" xmlns:a16="http://schemas.microsoft.com/office/drawing/2014/main" id="{A6057782-3482-4253-BF42-863E3C6895C3}"/>
                </a:ext>
              </a:extLst>
            </p:cNvPr>
            <p:cNvSpPr>
              <a:spLocks/>
            </p:cNvSpPr>
            <p:nvPr/>
          </p:nvSpPr>
          <p:spPr bwMode="auto">
            <a:xfrm>
              <a:off x="6702425" y="3451225"/>
              <a:ext cx="63500" cy="60325"/>
            </a:xfrm>
            <a:custGeom>
              <a:avLst/>
              <a:gdLst/>
              <a:ahLst/>
              <a:cxnLst>
                <a:cxn ang="0">
                  <a:pos x="22" y="0"/>
                </a:cxn>
                <a:cxn ang="0">
                  <a:pos x="28" y="1"/>
                </a:cxn>
                <a:cxn ang="0">
                  <a:pos x="33" y="4"/>
                </a:cxn>
                <a:cxn ang="0">
                  <a:pos x="38" y="10"/>
                </a:cxn>
                <a:cxn ang="0">
                  <a:pos x="40" y="15"/>
                </a:cxn>
                <a:cxn ang="0">
                  <a:pos x="37" y="21"/>
                </a:cxn>
                <a:cxn ang="0">
                  <a:pos x="33" y="23"/>
                </a:cxn>
                <a:cxn ang="0">
                  <a:pos x="30" y="25"/>
                </a:cxn>
                <a:cxn ang="0">
                  <a:pos x="26" y="25"/>
                </a:cxn>
                <a:cxn ang="0">
                  <a:pos x="25" y="26"/>
                </a:cxn>
                <a:cxn ang="0">
                  <a:pos x="23" y="26"/>
                </a:cxn>
                <a:cxn ang="0">
                  <a:pos x="18" y="32"/>
                </a:cxn>
                <a:cxn ang="0">
                  <a:pos x="12" y="36"/>
                </a:cxn>
                <a:cxn ang="0">
                  <a:pos x="7" y="38"/>
                </a:cxn>
                <a:cxn ang="0">
                  <a:pos x="3" y="38"/>
                </a:cxn>
                <a:cxn ang="0">
                  <a:pos x="0" y="34"/>
                </a:cxn>
                <a:cxn ang="0">
                  <a:pos x="3" y="25"/>
                </a:cxn>
                <a:cxn ang="0">
                  <a:pos x="8" y="15"/>
                </a:cxn>
                <a:cxn ang="0">
                  <a:pos x="17" y="4"/>
                </a:cxn>
                <a:cxn ang="0">
                  <a:pos x="22" y="0"/>
                </a:cxn>
              </a:cxnLst>
              <a:rect l="0" t="0" r="r" b="b"/>
              <a:pathLst>
                <a:path w="40" h="38">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1">
              <a:extLst>
                <a:ext uri="{FF2B5EF4-FFF2-40B4-BE49-F238E27FC236}">
                  <a16:creationId xmlns="" xmlns:a16="http://schemas.microsoft.com/office/drawing/2014/main" id="{8AE1997C-8724-4CE1-B96D-2F96F0AE8A90}"/>
                </a:ext>
              </a:extLst>
            </p:cNvPr>
            <p:cNvSpPr>
              <a:spLocks/>
            </p:cNvSpPr>
            <p:nvPr/>
          </p:nvSpPr>
          <p:spPr bwMode="auto">
            <a:xfrm>
              <a:off x="6605588" y="3279775"/>
              <a:ext cx="95250" cy="112713"/>
            </a:xfrm>
            <a:custGeom>
              <a:avLst/>
              <a:gdLst/>
              <a:ahLst/>
              <a:cxnLst>
                <a:cxn ang="0">
                  <a:pos x="13" y="0"/>
                </a:cxn>
                <a:cxn ang="0">
                  <a:pos x="15" y="0"/>
                </a:cxn>
                <a:cxn ang="0">
                  <a:pos x="16" y="1"/>
                </a:cxn>
                <a:cxn ang="0">
                  <a:pos x="19" y="3"/>
                </a:cxn>
                <a:cxn ang="0">
                  <a:pos x="23" y="4"/>
                </a:cxn>
                <a:cxn ang="0">
                  <a:pos x="30" y="4"/>
                </a:cxn>
                <a:cxn ang="0">
                  <a:pos x="37" y="3"/>
                </a:cxn>
                <a:cxn ang="0">
                  <a:pos x="54" y="3"/>
                </a:cxn>
                <a:cxn ang="0">
                  <a:pos x="60" y="7"/>
                </a:cxn>
                <a:cxn ang="0">
                  <a:pos x="60" y="14"/>
                </a:cxn>
                <a:cxn ang="0">
                  <a:pos x="57" y="16"/>
                </a:cxn>
                <a:cxn ang="0">
                  <a:pos x="53" y="18"/>
                </a:cxn>
                <a:cxn ang="0">
                  <a:pos x="48" y="19"/>
                </a:cxn>
                <a:cxn ang="0">
                  <a:pos x="34" y="19"/>
                </a:cxn>
                <a:cxn ang="0">
                  <a:pos x="34" y="20"/>
                </a:cxn>
                <a:cxn ang="0">
                  <a:pos x="35" y="23"/>
                </a:cxn>
                <a:cxn ang="0">
                  <a:pos x="42" y="30"/>
                </a:cxn>
                <a:cxn ang="0">
                  <a:pos x="46" y="33"/>
                </a:cxn>
                <a:cxn ang="0">
                  <a:pos x="52" y="40"/>
                </a:cxn>
                <a:cxn ang="0">
                  <a:pos x="56" y="49"/>
                </a:cxn>
                <a:cxn ang="0">
                  <a:pos x="58" y="60"/>
                </a:cxn>
                <a:cxn ang="0">
                  <a:pos x="60" y="68"/>
                </a:cxn>
                <a:cxn ang="0">
                  <a:pos x="60" y="71"/>
                </a:cxn>
                <a:cxn ang="0">
                  <a:pos x="57" y="71"/>
                </a:cxn>
                <a:cxn ang="0">
                  <a:pos x="52" y="70"/>
                </a:cxn>
                <a:cxn ang="0">
                  <a:pos x="45" y="67"/>
                </a:cxn>
                <a:cxn ang="0">
                  <a:pos x="38" y="60"/>
                </a:cxn>
                <a:cxn ang="0">
                  <a:pos x="34" y="53"/>
                </a:cxn>
                <a:cxn ang="0">
                  <a:pos x="32" y="48"/>
                </a:cxn>
                <a:cxn ang="0">
                  <a:pos x="32" y="42"/>
                </a:cxn>
                <a:cxn ang="0">
                  <a:pos x="31" y="37"/>
                </a:cxn>
                <a:cxn ang="0">
                  <a:pos x="28" y="36"/>
                </a:cxn>
                <a:cxn ang="0">
                  <a:pos x="24" y="37"/>
                </a:cxn>
                <a:cxn ang="0">
                  <a:pos x="19" y="42"/>
                </a:cxn>
                <a:cxn ang="0">
                  <a:pos x="12" y="46"/>
                </a:cxn>
                <a:cxn ang="0">
                  <a:pos x="6" y="51"/>
                </a:cxn>
                <a:cxn ang="0">
                  <a:pos x="2" y="49"/>
                </a:cxn>
                <a:cxn ang="0">
                  <a:pos x="0" y="44"/>
                </a:cxn>
                <a:cxn ang="0">
                  <a:pos x="0" y="37"/>
                </a:cxn>
                <a:cxn ang="0">
                  <a:pos x="2" y="30"/>
                </a:cxn>
                <a:cxn ang="0">
                  <a:pos x="5" y="20"/>
                </a:cxn>
                <a:cxn ang="0">
                  <a:pos x="6" y="14"/>
                </a:cxn>
                <a:cxn ang="0">
                  <a:pos x="8" y="8"/>
                </a:cxn>
                <a:cxn ang="0">
                  <a:pos x="8" y="5"/>
                </a:cxn>
                <a:cxn ang="0">
                  <a:pos x="11" y="1"/>
                </a:cxn>
                <a:cxn ang="0">
                  <a:pos x="13" y="0"/>
                </a:cxn>
              </a:cxnLst>
              <a:rect l="0" t="0" r="r" b="b"/>
              <a:pathLst>
                <a:path w="60" h="71">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2">
              <a:extLst>
                <a:ext uri="{FF2B5EF4-FFF2-40B4-BE49-F238E27FC236}">
                  <a16:creationId xmlns="" xmlns:a16="http://schemas.microsoft.com/office/drawing/2014/main" id="{45D819DD-2EAD-46CC-9C4C-6DD7DEFA6FCF}"/>
                </a:ext>
              </a:extLst>
            </p:cNvPr>
            <p:cNvSpPr>
              <a:spLocks/>
            </p:cNvSpPr>
            <p:nvPr/>
          </p:nvSpPr>
          <p:spPr bwMode="auto">
            <a:xfrm>
              <a:off x="6630988" y="3228975"/>
              <a:ext cx="104775" cy="34925"/>
            </a:xfrm>
            <a:custGeom>
              <a:avLst/>
              <a:gdLst/>
              <a:ahLst/>
              <a:cxnLst>
                <a:cxn ang="0">
                  <a:pos x="64" y="0"/>
                </a:cxn>
                <a:cxn ang="0">
                  <a:pos x="66" y="2"/>
                </a:cxn>
                <a:cxn ang="0">
                  <a:pos x="66" y="3"/>
                </a:cxn>
                <a:cxn ang="0">
                  <a:pos x="62" y="11"/>
                </a:cxn>
                <a:cxn ang="0">
                  <a:pos x="57" y="15"/>
                </a:cxn>
                <a:cxn ang="0">
                  <a:pos x="55" y="17"/>
                </a:cxn>
                <a:cxn ang="0">
                  <a:pos x="48" y="17"/>
                </a:cxn>
                <a:cxn ang="0">
                  <a:pos x="37" y="20"/>
                </a:cxn>
                <a:cxn ang="0">
                  <a:pos x="25" y="21"/>
                </a:cxn>
                <a:cxn ang="0">
                  <a:pos x="14" y="22"/>
                </a:cxn>
                <a:cxn ang="0">
                  <a:pos x="8" y="22"/>
                </a:cxn>
                <a:cxn ang="0">
                  <a:pos x="3" y="20"/>
                </a:cxn>
                <a:cxn ang="0">
                  <a:pos x="0" y="17"/>
                </a:cxn>
                <a:cxn ang="0">
                  <a:pos x="0" y="14"/>
                </a:cxn>
                <a:cxn ang="0">
                  <a:pos x="1" y="10"/>
                </a:cxn>
                <a:cxn ang="0">
                  <a:pos x="4" y="6"/>
                </a:cxn>
                <a:cxn ang="0">
                  <a:pos x="7" y="6"/>
                </a:cxn>
                <a:cxn ang="0">
                  <a:pos x="14" y="7"/>
                </a:cxn>
                <a:cxn ang="0">
                  <a:pos x="22" y="9"/>
                </a:cxn>
                <a:cxn ang="0">
                  <a:pos x="26" y="9"/>
                </a:cxn>
                <a:cxn ang="0">
                  <a:pos x="30" y="7"/>
                </a:cxn>
                <a:cxn ang="0">
                  <a:pos x="40" y="4"/>
                </a:cxn>
                <a:cxn ang="0">
                  <a:pos x="59" y="2"/>
                </a:cxn>
                <a:cxn ang="0">
                  <a:pos x="64" y="0"/>
                </a:cxn>
              </a:cxnLst>
              <a:rect l="0" t="0" r="r" b="b"/>
              <a:pathLst>
                <a:path w="66" h="22">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3">
              <a:extLst>
                <a:ext uri="{FF2B5EF4-FFF2-40B4-BE49-F238E27FC236}">
                  <a16:creationId xmlns="" xmlns:a16="http://schemas.microsoft.com/office/drawing/2014/main" id="{2AEF1666-4483-4747-A525-CF3C77A01690}"/>
                </a:ext>
              </a:extLst>
            </p:cNvPr>
            <p:cNvSpPr>
              <a:spLocks/>
            </p:cNvSpPr>
            <p:nvPr/>
          </p:nvSpPr>
          <p:spPr bwMode="auto">
            <a:xfrm>
              <a:off x="6780213" y="3209925"/>
              <a:ext cx="34925" cy="74613"/>
            </a:xfrm>
            <a:custGeom>
              <a:avLst/>
              <a:gdLst/>
              <a:ahLst/>
              <a:cxnLst>
                <a:cxn ang="0">
                  <a:pos x="15" y="0"/>
                </a:cxn>
                <a:cxn ang="0">
                  <a:pos x="20" y="0"/>
                </a:cxn>
                <a:cxn ang="0">
                  <a:pos x="22" y="6"/>
                </a:cxn>
                <a:cxn ang="0">
                  <a:pos x="21" y="15"/>
                </a:cxn>
                <a:cxn ang="0">
                  <a:pos x="20" y="26"/>
                </a:cxn>
                <a:cxn ang="0">
                  <a:pos x="15" y="37"/>
                </a:cxn>
                <a:cxn ang="0">
                  <a:pos x="10" y="44"/>
                </a:cxn>
                <a:cxn ang="0">
                  <a:pos x="5" y="47"/>
                </a:cxn>
                <a:cxn ang="0">
                  <a:pos x="0" y="43"/>
                </a:cxn>
                <a:cxn ang="0">
                  <a:pos x="0" y="34"/>
                </a:cxn>
                <a:cxn ang="0">
                  <a:pos x="2" y="25"/>
                </a:cxn>
                <a:cxn ang="0">
                  <a:pos x="10" y="6"/>
                </a:cxn>
                <a:cxn ang="0">
                  <a:pos x="15" y="0"/>
                </a:cxn>
              </a:cxnLst>
              <a:rect l="0" t="0" r="r" b="b"/>
              <a:pathLst>
                <a:path w="22" h="47">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4">
              <a:extLst>
                <a:ext uri="{FF2B5EF4-FFF2-40B4-BE49-F238E27FC236}">
                  <a16:creationId xmlns="" xmlns:a16="http://schemas.microsoft.com/office/drawing/2014/main" id="{7129FE1F-A480-4F3E-9050-F44D9B865BEB}"/>
                </a:ext>
              </a:extLst>
            </p:cNvPr>
            <p:cNvSpPr>
              <a:spLocks/>
            </p:cNvSpPr>
            <p:nvPr/>
          </p:nvSpPr>
          <p:spPr bwMode="auto">
            <a:xfrm>
              <a:off x="6410325" y="3098800"/>
              <a:ext cx="198438" cy="257175"/>
            </a:xfrm>
            <a:custGeom>
              <a:avLst/>
              <a:gdLst/>
              <a:ahLst/>
              <a:cxnLst>
                <a:cxn ang="0">
                  <a:pos x="105" y="0"/>
                </a:cxn>
                <a:cxn ang="0">
                  <a:pos x="106" y="17"/>
                </a:cxn>
                <a:cxn ang="0">
                  <a:pos x="114" y="28"/>
                </a:cxn>
                <a:cxn ang="0">
                  <a:pos x="124" y="25"/>
                </a:cxn>
                <a:cxn ang="0">
                  <a:pos x="125" y="29"/>
                </a:cxn>
                <a:cxn ang="0">
                  <a:pos x="113" y="40"/>
                </a:cxn>
                <a:cxn ang="0">
                  <a:pos x="106" y="49"/>
                </a:cxn>
                <a:cxn ang="0">
                  <a:pos x="113" y="67"/>
                </a:cxn>
                <a:cxn ang="0">
                  <a:pos x="119" y="89"/>
                </a:cxn>
                <a:cxn ang="0">
                  <a:pos x="110" y="104"/>
                </a:cxn>
                <a:cxn ang="0">
                  <a:pos x="97" y="122"/>
                </a:cxn>
                <a:cxn ang="0">
                  <a:pos x="93" y="144"/>
                </a:cxn>
                <a:cxn ang="0">
                  <a:pos x="93" y="159"/>
                </a:cxn>
                <a:cxn ang="0">
                  <a:pos x="78" y="162"/>
                </a:cxn>
                <a:cxn ang="0">
                  <a:pos x="62" y="159"/>
                </a:cxn>
                <a:cxn ang="0">
                  <a:pos x="39" y="156"/>
                </a:cxn>
                <a:cxn ang="0">
                  <a:pos x="24" y="148"/>
                </a:cxn>
                <a:cxn ang="0">
                  <a:pos x="6" y="123"/>
                </a:cxn>
                <a:cxn ang="0">
                  <a:pos x="0" y="93"/>
                </a:cxn>
                <a:cxn ang="0">
                  <a:pos x="1" y="74"/>
                </a:cxn>
                <a:cxn ang="0">
                  <a:pos x="5" y="73"/>
                </a:cxn>
                <a:cxn ang="0">
                  <a:pos x="9" y="76"/>
                </a:cxn>
                <a:cxn ang="0">
                  <a:pos x="17" y="81"/>
                </a:cxn>
                <a:cxn ang="0">
                  <a:pos x="20" y="82"/>
                </a:cxn>
                <a:cxn ang="0">
                  <a:pos x="24" y="73"/>
                </a:cxn>
                <a:cxn ang="0">
                  <a:pos x="28" y="66"/>
                </a:cxn>
                <a:cxn ang="0">
                  <a:pos x="35" y="62"/>
                </a:cxn>
                <a:cxn ang="0">
                  <a:pos x="45" y="58"/>
                </a:cxn>
                <a:cxn ang="0">
                  <a:pos x="52" y="54"/>
                </a:cxn>
                <a:cxn ang="0">
                  <a:pos x="57" y="44"/>
                </a:cxn>
                <a:cxn ang="0">
                  <a:pos x="68" y="32"/>
                </a:cxn>
                <a:cxn ang="0">
                  <a:pos x="83" y="30"/>
                </a:cxn>
                <a:cxn ang="0">
                  <a:pos x="88" y="29"/>
                </a:cxn>
                <a:cxn ang="0">
                  <a:pos x="90" y="26"/>
                </a:cxn>
                <a:cxn ang="0">
                  <a:pos x="88" y="22"/>
                </a:cxn>
                <a:cxn ang="0">
                  <a:pos x="87" y="11"/>
                </a:cxn>
                <a:cxn ang="0">
                  <a:pos x="91" y="6"/>
                </a:cxn>
                <a:cxn ang="0">
                  <a:pos x="98" y="0"/>
                </a:cxn>
              </a:cxnLst>
              <a:rect l="0" t="0" r="r" b="b"/>
              <a:pathLst>
                <a:path w="125" h="162">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5">
              <a:extLst>
                <a:ext uri="{FF2B5EF4-FFF2-40B4-BE49-F238E27FC236}">
                  <a16:creationId xmlns="" xmlns:a16="http://schemas.microsoft.com/office/drawing/2014/main" id="{18176170-26C4-4FB4-ACA6-4A7364838595}"/>
                </a:ext>
              </a:extLst>
            </p:cNvPr>
            <p:cNvSpPr>
              <a:spLocks/>
            </p:cNvSpPr>
            <p:nvPr/>
          </p:nvSpPr>
          <p:spPr bwMode="auto">
            <a:xfrm>
              <a:off x="6618288" y="2817813"/>
              <a:ext cx="100013" cy="185738"/>
            </a:xfrm>
            <a:custGeom>
              <a:avLst/>
              <a:gdLst/>
              <a:ahLst/>
              <a:cxnLst>
                <a:cxn ang="0">
                  <a:pos x="27" y="0"/>
                </a:cxn>
                <a:cxn ang="0">
                  <a:pos x="29" y="0"/>
                </a:cxn>
                <a:cxn ang="0">
                  <a:pos x="37" y="5"/>
                </a:cxn>
                <a:cxn ang="0">
                  <a:pos x="42" y="13"/>
                </a:cxn>
                <a:cxn ang="0">
                  <a:pos x="44" y="20"/>
                </a:cxn>
                <a:cxn ang="0">
                  <a:pos x="44" y="26"/>
                </a:cxn>
                <a:cxn ang="0">
                  <a:pos x="41" y="32"/>
                </a:cxn>
                <a:cxn ang="0">
                  <a:pos x="35" y="36"/>
                </a:cxn>
                <a:cxn ang="0">
                  <a:pos x="30" y="42"/>
                </a:cxn>
                <a:cxn ang="0">
                  <a:pos x="26" y="51"/>
                </a:cxn>
                <a:cxn ang="0">
                  <a:pos x="24" y="55"/>
                </a:cxn>
                <a:cxn ang="0">
                  <a:pos x="24" y="61"/>
                </a:cxn>
                <a:cxn ang="0">
                  <a:pos x="26" y="62"/>
                </a:cxn>
                <a:cxn ang="0">
                  <a:pos x="30" y="62"/>
                </a:cxn>
                <a:cxn ang="0">
                  <a:pos x="31" y="61"/>
                </a:cxn>
                <a:cxn ang="0">
                  <a:pos x="37" y="61"/>
                </a:cxn>
                <a:cxn ang="0">
                  <a:pos x="40" y="59"/>
                </a:cxn>
                <a:cxn ang="0">
                  <a:pos x="42" y="61"/>
                </a:cxn>
                <a:cxn ang="0">
                  <a:pos x="48" y="62"/>
                </a:cxn>
                <a:cxn ang="0">
                  <a:pos x="52" y="65"/>
                </a:cxn>
                <a:cxn ang="0">
                  <a:pos x="56" y="66"/>
                </a:cxn>
                <a:cxn ang="0">
                  <a:pos x="60" y="66"/>
                </a:cxn>
                <a:cxn ang="0">
                  <a:pos x="61" y="68"/>
                </a:cxn>
                <a:cxn ang="0">
                  <a:pos x="63" y="68"/>
                </a:cxn>
                <a:cxn ang="0">
                  <a:pos x="63" y="69"/>
                </a:cxn>
                <a:cxn ang="0">
                  <a:pos x="60" y="74"/>
                </a:cxn>
                <a:cxn ang="0">
                  <a:pos x="56" y="77"/>
                </a:cxn>
                <a:cxn ang="0">
                  <a:pos x="49" y="78"/>
                </a:cxn>
                <a:cxn ang="0">
                  <a:pos x="41" y="80"/>
                </a:cxn>
                <a:cxn ang="0">
                  <a:pos x="34" y="85"/>
                </a:cxn>
                <a:cxn ang="0">
                  <a:pos x="30" y="91"/>
                </a:cxn>
                <a:cxn ang="0">
                  <a:pos x="24" y="98"/>
                </a:cxn>
                <a:cxn ang="0">
                  <a:pos x="11" y="111"/>
                </a:cxn>
                <a:cxn ang="0">
                  <a:pos x="5" y="115"/>
                </a:cxn>
                <a:cxn ang="0">
                  <a:pos x="1" y="117"/>
                </a:cxn>
                <a:cxn ang="0">
                  <a:pos x="1" y="114"/>
                </a:cxn>
                <a:cxn ang="0">
                  <a:pos x="5" y="106"/>
                </a:cxn>
                <a:cxn ang="0">
                  <a:pos x="11" y="98"/>
                </a:cxn>
                <a:cxn ang="0">
                  <a:pos x="24" y="84"/>
                </a:cxn>
                <a:cxn ang="0">
                  <a:pos x="24" y="80"/>
                </a:cxn>
                <a:cxn ang="0">
                  <a:pos x="20" y="74"/>
                </a:cxn>
                <a:cxn ang="0">
                  <a:pos x="14" y="68"/>
                </a:cxn>
                <a:cxn ang="0">
                  <a:pos x="7" y="59"/>
                </a:cxn>
                <a:cxn ang="0">
                  <a:pos x="1" y="51"/>
                </a:cxn>
                <a:cxn ang="0">
                  <a:pos x="0" y="43"/>
                </a:cxn>
                <a:cxn ang="0">
                  <a:pos x="1" y="37"/>
                </a:cxn>
                <a:cxn ang="0">
                  <a:pos x="5" y="32"/>
                </a:cxn>
                <a:cxn ang="0">
                  <a:pos x="11" y="28"/>
                </a:cxn>
                <a:cxn ang="0">
                  <a:pos x="18" y="22"/>
                </a:cxn>
                <a:cxn ang="0">
                  <a:pos x="22" y="17"/>
                </a:cxn>
                <a:cxn ang="0">
                  <a:pos x="23" y="11"/>
                </a:cxn>
                <a:cxn ang="0">
                  <a:pos x="23" y="6"/>
                </a:cxn>
                <a:cxn ang="0">
                  <a:pos x="24" y="2"/>
                </a:cxn>
                <a:cxn ang="0">
                  <a:pos x="27" y="0"/>
                </a:cxn>
              </a:cxnLst>
              <a:rect l="0" t="0" r="r" b="b"/>
              <a:pathLst>
                <a:path w="63" h="117">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6">
              <a:extLst>
                <a:ext uri="{FF2B5EF4-FFF2-40B4-BE49-F238E27FC236}">
                  <a16:creationId xmlns="" xmlns:a16="http://schemas.microsoft.com/office/drawing/2014/main" id="{687E4D9D-861C-4747-A8D0-C09F5471EA22}"/>
                </a:ext>
              </a:extLst>
            </p:cNvPr>
            <p:cNvSpPr>
              <a:spLocks/>
            </p:cNvSpPr>
            <p:nvPr/>
          </p:nvSpPr>
          <p:spPr bwMode="auto">
            <a:xfrm>
              <a:off x="6665913" y="2994025"/>
              <a:ext cx="52388" cy="39688"/>
            </a:xfrm>
            <a:custGeom>
              <a:avLst/>
              <a:gdLst/>
              <a:ahLst/>
              <a:cxnLst>
                <a:cxn ang="0">
                  <a:pos x="7" y="0"/>
                </a:cxn>
                <a:cxn ang="0">
                  <a:pos x="15" y="0"/>
                </a:cxn>
                <a:cxn ang="0">
                  <a:pos x="29" y="14"/>
                </a:cxn>
                <a:cxn ang="0">
                  <a:pos x="33" y="21"/>
                </a:cxn>
                <a:cxn ang="0">
                  <a:pos x="33" y="24"/>
                </a:cxn>
                <a:cxn ang="0">
                  <a:pos x="29" y="25"/>
                </a:cxn>
                <a:cxn ang="0">
                  <a:pos x="22" y="25"/>
                </a:cxn>
                <a:cxn ang="0">
                  <a:pos x="14" y="24"/>
                </a:cxn>
                <a:cxn ang="0">
                  <a:pos x="5" y="24"/>
                </a:cxn>
                <a:cxn ang="0">
                  <a:pos x="0" y="21"/>
                </a:cxn>
                <a:cxn ang="0">
                  <a:pos x="0" y="15"/>
                </a:cxn>
                <a:cxn ang="0">
                  <a:pos x="1" y="9"/>
                </a:cxn>
                <a:cxn ang="0">
                  <a:pos x="4" y="3"/>
                </a:cxn>
                <a:cxn ang="0">
                  <a:pos x="7" y="0"/>
                </a:cxn>
              </a:cxnLst>
              <a:rect l="0" t="0" r="r" b="b"/>
              <a:pathLst>
                <a:path w="33" h="25">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7">
              <a:extLst>
                <a:ext uri="{FF2B5EF4-FFF2-40B4-BE49-F238E27FC236}">
                  <a16:creationId xmlns="" xmlns:a16="http://schemas.microsoft.com/office/drawing/2014/main" id="{CB9097E9-AF79-48F8-9A3B-2EE5280650ED}"/>
                </a:ext>
              </a:extLst>
            </p:cNvPr>
            <p:cNvSpPr>
              <a:spLocks/>
            </p:cNvSpPr>
            <p:nvPr/>
          </p:nvSpPr>
          <p:spPr bwMode="auto">
            <a:xfrm>
              <a:off x="6718300" y="2963863"/>
              <a:ext cx="36513" cy="39688"/>
            </a:xfrm>
            <a:custGeom>
              <a:avLst/>
              <a:gdLst/>
              <a:ahLst/>
              <a:cxnLst>
                <a:cxn ang="0">
                  <a:pos x="9" y="0"/>
                </a:cxn>
                <a:cxn ang="0">
                  <a:pos x="16" y="3"/>
                </a:cxn>
                <a:cxn ang="0">
                  <a:pos x="20" y="7"/>
                </a:cxn>
                <a:cxn ang="0">
                  <a:pos x="23" y="13"/>
                </a:cxn>
                <a:cxn ang="0">
                  <a:pos x="22" y="18"/>
                </a:cxn>
                <a:cxn ang="0">
                  <a:pos x="18" y="22"/>
                </a:cxn>
                <a:cxn ang="0">
                  <a:pos x="9" y="25"/>
                </a:cxn>
                <a:cxn ang="0">
                  <a:pos x="2" y="23"/>
                </a:cxn>
                <a:cxn ang="0">
                  <a:pos x="0" y="19"/>
                </a:cxn>
                <a:cxn ang="0">
                  <a:pos x="1" y="13"/>
                </a:cxn>
                <a:cxn ang="0">
                  <a:pos x="4" y="6"/>
                </a:cxn>
                <a:cxn ang="0">
                  <a:pos x="7" y="2"/>
                </a:cxn>
                <a:cxn ang="0">
                  <a:pos x="9" y="0"/>
                </a:cxn>
              </a:cxnLst>
              <a:rect l="0" t="0" r="r" b="b"/>
              <a:pathLst>
                <a:path w="23" h="25">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8">
              <a:extLst>
                <a:ext uri="{FF2B5EF4-FFF2-40B4-BE49-F238E27FC236}">
                  <a16:creationId xmlns="" xmlns:a16="http://schemas.microsoft.com/office/drawing/2014/main" id="{E84D8A39-3A47-49DC-86A4-675D2A71AADA}"/>
                </a:ext>
              </a:extLst>
            </p:cNvPr>
            <p:cNvSpPr>
              <a:spLocks/>
            </p:cNvSpPr>
            <p:nvPr/>
          </p:nvSpPr>
          <p:spPr bwMode="auto">
            <a:xfrm>
              <a:off x="6659563" y="3038475"/>
              <a:ext cx="106363" cy="82550"/>
            </a:xfrm>
            <a:custGeom>
              <a:avLst/>
              <a:gdLst/>
              <a:ahLst/>
              <a:cxnLst>
                <a:cxn ang="0">
                  <a:pos x="49" y="0"/>
                </a:cxn>
                <a:cxn ang="0">
                  <a:pos x="56" y="7"/>
                </a:cxn>
                <a:cxn ang="0">
                  <a:pos x="63" y="15"/>
                </a:cxn>
                <a:cxn ang="0">
                  <a:pos x="67" y="22"/>
                </a:cxn>
                <a:cxn ang="0">
                  <a:pos x="67" y="30"/>
                </a:cxn>
                <a:cxn ang="0">
                  <a:pos x="63" y="38"/>
                </a:cxn>
                <a:cxn ang="0">
                  <a:pos x="56" y="46"/>
                </a:cxn>
                <a:cxn ang="0">
                  <a:pos x="48" y="50"/>
                </a:cxn>
                <a:cxn ang="0">
                  <a:pos x="44" y="52"/>
                </a:cxn>
                <a:cxn ang="0">
                  <a:pos x="39" y="52"/>
                </a:cxn>
                <a:cxn ang="0">
                  <a:pos x="38" y="50"/>
                </a:cxn>
                <a:cxn ang="0">
                  <a:pos x="35" y="49"/>
                </a:cxn>
                <a:cxn ang="0">
                  <a:pos x="34" y="45"/>
                </a:cxn>
                <a:cxn ang="0">
                  <a:pos x="31" y="41"/>
                </a:cxn>
                <a:cxn ang="0">
                  <a:pos x="27" y="35"/>
                </a:cxn>
                <a:cxn ang="0">
                  <a:pos x="11" y="33"/>
                </a:cxn>
                <a:cxn ang="0">
                  <a:pos x="4" y="33"/>
                </a:cxn>
                <a:cxn ang="0">
                  <a:pos x="0" y="30"/>
                </a:cxn>
                <a:cxn ang="0">
                  <a:pos x="0" y="26"/>
                </a:cxn>
                <a:cxn ang="0">
                  <a:pos x="4" y="20"/>
                </a:cxn>
                <a:cxn ang="0">
                  <a:pos x="9" y="15"/>
                </a:cxn>
                <a:cxn ang="0">
                  <a:pos x="18" y="12"/>
                </a:cxn>
                <a:cxn ang="0">
                  <a:pos x="24" y="12"/>
                </a:cxn>
                <a:cxn ang="0">
                  <a:pos x="30" y="15"/>
                </a:cxn>
                <a:cxn ang="0">
                  <a:pos x="34" y="16"/>
                </a:cxn>
                <a:cxn ang="0">
                  <a:pos x="37" y="16"/>
                </a:cxn>
                <a:cxn ang="0">
                  <a:pos x="42" y="11"/>
                </a:cxn>
                <a:cxn ang="0">
                  <a:pos x="49" y="0"/>
                </a:cxn>
              </a:cxnLst>
              <a:rect l="0" t="0" r="r" b="b"/>
              <a:pathLst>
                <a:path w="67" h="52">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9">
              <a:extLst>
                <a:ext uri="{FF2B5EF4-FFF2-40B4-BE49-F238E27FC236}">
                  <a16:creationId xmlns="" xmlns:a16="http://schemas.microsoft.com/office/drawing/2014/main" id="{F110572E-81EE-485F-9F97-513E3189C30E}"/>
                </a:ext>
              </a:extLst>
            </p:cNvPr>
            <p:cNvSpPr>
              <a:spLocks/>
            </p:cNvSpPr>
            <p:nvPr/>
          </p:nvSpPr>
          <p:spPr bwMode="auto">
            <a:xfrm>
              <a:off x="6843713" y="3263900"/>
              <a:ext cx="390525" cy="258763"/>
            </a:xfrm>
            <a:custGeom>
              <a:avLst/>
              <a:gdLst/>
              <a:ahLst/>
              <a:cxnLst>
                <a:cxn ang="0">
                  <a:pos x="21" y="0"/>
                </a:cxn>
                <a:cxn ang="0">
                  <a:pos x="26" y="4"/>
                </a:cxn>
                <a:cxn ang="0">
                  <a:pos x="30" y="13"/>
                </a:cxn>
                <a:cxn ang="0">
                  <a:pos x="52" y="17"/>
                </a:cxn>
                <a:cxn ang="0">
                  <a:pos x="64" y="25"/>
                </a:cxn>
                <a:cxn ang="0">
                  <a:pos x="66" y="22"/>
                </a:cxn>
                <a:cxn ang="0">
                  <a:pos x="81" y="18"/>
                </a:cxn>
                <a:cxn ang="0">
                  <a:pos x="111" y="21"/>
                </a:cxn>
                <a:cxn ang="0">
                  <a:pos x="137" y="35"/>
                </a:cxn>
                <a:cxn ang="0">
                  <a:pos x="160" y="47"/>
                </a:cxn>
                <a:cxn ang="0">
                  <a:pos x="178" y="59"/>
                </a:cxn>
                <a:cxn ang="0">
                  <a:pos x="189" y="74"/>
                </a:cxn>
                <a:cxn ang="0">
                  <a:pos x="196" y="80"/>
                </a:cxn>
                <a:cxn ang="0">
                  <a:pos x="202" y="84"/>
                </a:cxn>
                <a:cxn ang="0">
                  <a:pos x="208" y="92"/>
                </a:cxn>
                <a:cxn ang="0">
                  <a:pos x="216" y="111"/>
                </a:cxn>
                <a:cxn ang="0">
                  <a:pos x="231" y="126"/>
                </a:cxn>
                <a:cxn ang="0">
                  <a:pos x="242" y="143"/>
                </a:cxn>
                <a:cxn ang="0">
                  <a:pos x="246" y="161"/>
                </a:cxn>
                <a:cxn ang="0">
                  <a:pos x="237" y="162"/>
                </a:cxn>
                <a:cxn ang="0">
                  <a:pos x="217" y="152"/>
                </a:cxn>
                <a:cxn ang="0">
                  <a:pos x="200" y="133"/>
                </a:cxn>
                <a:cxn ang="0">
                  <a:pos x="193" y="117"/>
                </a:cxn>
                <a:cxn ang="0">
                  <a:pos x="172" y="117"/>
                </a:cxn>
                <a:cxn ang="0">
                  <a:pos x="163" y="128"/>
                </a:cxn>
                <a:cxn ang="0">
                  <a:pos x="150" y="147"/>
                </a:cxn>
                <a:cxn ang="0">
                  <a:pos x="135" y="148"/>
                </a:cxn>
                <a:cxn ang="0">
                  <a:pos x="124" y="130"/>
                </a:cxn>
                <a:cxn ang="0">
                  <a:pos x="118" y="122"/>
                </a:cxn>
                <a:cxn ang="0">
                  <a:pos x="94" y="124"/>
                </a:cxn>
                <a:cxn ang="0">
                  <a:pos x="93" y="118"/>
                </a:cxn>
                <a:cxn ang="0">
                  <a:pos x="103" y="110"/>
                </a:cxn>
                <a:cxn ang="0">
                  <a:pos x="109" y="109"/>
                </a:cxn>
                <a:cxn ang="0">
                  <a:pos x="105" y="98"/>
                </a:cxn>
                <a:cxn ang="0">
                  <a:pos x="97" y="88"/>
                </a:cxn>
                <a:cxn ang="0">
                  <a:pos x="89" y="80"/>
                </a:cxn>
                <a:cxn ang="0">
                  <a:pos x="67" y="70"/>
                </a:cxn>
                <a:cxn ang="0">
                  <a:pos x="56" y="69"/>
                </a:cxn>
                <a:cxn ang="0">
                  <a:pos x="51" y="65"/>
                </a:cxn>
                <a:cxn ang="0">
                  <a:pos x="47" y="58"/>
                </a:cxn>
                <a:cxn ang="0">
                  <a:pos x="29" y="61"/>
                </a:cxn>
                <a:cxn ang="0">
                  <a:pos x="19" y="58"/>
                </a:cxn>
                <a:cxn ang="0">
                  <a:pos x="29" y="36"/>
                </a:cxn>
                <a:cxn ang="0">
                  <a:pos x="33" y="30"/>
                </a:cxn>
                <a:cxn ang="0">
                  <a:pos x="32" y="28"/>
                </a:cxn>
                <a:cxn ang="0">
                  <a:pos x="25" y="25"/>
                </a:cxn>
                <a:cxn ang="0">
                  <a:pos x="12" y="22"/>
                </a:cxn>
                <a:cxn ang="0">
                  <a:pos x="3" y="19"/>
                </a:cxn>
                <a:cxn ang="0">
                  <a:pos x="0" y="15"/>
                </a:cxn>
                <a:cxn ang="0">
                  <a:pos x="15" y="2"/>
                </a:cxn>
              </a:cxnLst>
              <a:rect l="0" t="0" r="r" b="b"/>
              <a:pathLst>
                <a:path w="246" h="163">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Content Placeholder 2">
            <a:extLst>
              <a:ext uri="{FF2B5EF4-FFF2-40B4-BE49-F238E27FC236}">
                <a16:creationId xmlns="" xmlns:a16="http://schemas.microsoft.com/office/drawing/2014/main" id="{A579E237-6C9D-499F-99D7-3F9CCC36A6F6}"/>
              </a:ext>
            </a:extLst>
          </p:cNvPr>
          <p:cNvSpPr txBox="1">
            <a:spLocks/>
          </p:cNvSpPr>
          <p:nvPr/>
        </p:nvSpPr>
        <p:spPr>
          <a:xfrm>
            <a:off x="707167" y="4417948"/>
            <a:ext cx="3849695" cy="11639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00000"/>
              </a:buClr>
              <a:buSzPct val="50000"/>
              <a:buFont typeface="Wingdings" charset="2"/>
              <a:buChar char="u"/>
              <a:defRPr sz="28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Clr>
                <a:srgbClr val="800000"/>
              </a:buClr>
              <a:buSzPct val="100000"/>
              <a:buFont typeface="Arial"/>
              <a:buChar char="•"/>
              <a:defRPr sz="24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Clr>
                <a:srgbClr val="800000"/>
              </a:buClr>
              <a:buSzPct val="100000"/>
              <a:buFont typeface="Arial"/>
              <a:buChar char="•"/>
              <a:defRPr sz="20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Clr>
                <a:srgbClr val="800000"/>
              </a:buClr>
              <a:buSzPct val="100000"/>
              <a:buFont typeface="Arial"/>
              <a:buChar char="•"/>
              <a:defRPr sz="18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latin typeface="+mn-lt"/>
                <a:cs typeface="Helvetica Neue Bold Condensed"/>
              </a:rPr>
              <a:t>Each country has its own</a:t>
            </a:r>
          </a:p>
          <a:p>
            <a:pPr>
              <a:buFont typeface="Wingdings" panose="05000000000000000000" pitchFamily="2" charset="2"/>
              <a:buChar char="Ø"/>
            </a:pPr>
            <a:r>
              <a:rPr lang="es-EC" sz="2400" dirty="0">
                <a:latin typeface="+mn-lt"/>
                <a:cs typeface="Helvetica Neue Bold Condensed"/>
              </a:rPr>
              <a:t>U</a:t>
            </a:r>
            <a:r>
              <a:rPr lang="en-US" sz="2400" dirty="0" err="1">
                <a:latin typeface="+mn-lt"/>
                <a:cs typeface="Helvetica Neue Bold Condensed"/>
              </a:rPr>
              <a:t>nique</a:t>
            </a:r>
            <a:r>
              <a:rPr lang="en-US" sz="2400" dirty="0">
                <a:latin typeface="+mn-lt"/>
                <a:cs typeface="Helvetica Neue Bold Condensed"/>
              </a:rPr>
              <a:t> context</a:t>
            </a:r>
          </a:p>
          <a:p>
            <a:pPr>
              <a:buFont typeface="Wingdings" panose="05000000000000000000" pitchFamily="2" charset="2"/>
              <a:buChar char="Ø"/>
            </a:pPr>
            <a:r>
              <a:rPr lang="es-EC" sz="2400" dirty="0" err="1">
                <a:latin typeface="+mn-lt"/>
                <a:cs typeface="Helvetica Neue Bold Condensed"/>
              </a:rPr>
              <a:t>Priorities</a:t>
            </a:r>
            <a:r>
              <a:rPr lang="es-EC" sz="2400" dirty="0">
                <a:latin typeface="+mn-lt"/>
                <a:cs typeface="Helvetica Neue Bold Condensed"/>
              </a:rPr>
              <a:t> </a:t>
            </a:r>
          </a:p>
          <a:p>
            <a:pPr>
              <a:buFont typeface="Wingdings" panose="05000000000000000000" pitchFamily="2" charset="2"/>
              <a:buChar char="Ø"/>
            </a:pPr>
            <a:r>
              <a:rPr lang="es-EC" sz="2400" dirty="0" err="1">
                <a:latin typeface="+mn-lt"/>
                <a:cs typeface="Helvetica Neue Bold Condensed"/>
              </a:rPr>
              <a:t>Objectives</a:t>
            </a:r>
            <a:endParaRPr lang="en-US" sz="2400" dirty="0">
              <a:latin typeface="+mn-lt"/>
              <a:cs typeface="Helvetica Neue Bold Condensed"/>
            </a:endParaRPr>
          </a:p>
          <a:p>
            <a:pPr>
              <a:buFont typeface="Wingdings" panose="05000000000000000000" pitchFamily="2" charset="2"/>
              <a:buChar char="Ø"/>
            </a:pPr>
            <a:endParaRPr lang="en-US" sz="2400" dirty="0">
              <a:latin typeface="+mn-lt"/>
              <a:cs typeface="Helvetica Neue Bold Condensed"/>
            </a:endParaRPr>
          </a:p>
        </p:txBody>
      </p:sp>
      <p:grpSp>
        <p:nvGrpSpPr>
          <p:cNvPr id="78" name="15 Grupo">
            <a:extLst>
              <a:ext uri="{FF2B5EF4-FFF2-40B4-BE49-F238E27FC236}">
                <a16:creationId xmlns="" xmlns:a16="http://schemas.microsoft.com/office/drawing/2014/main" id="{62BCE63D-46A0-48D6-8823-B588B4CCE833}"/>
              </a:ext>
            </a:extLst>
          </p:cNvPr>
          <p:cNvGrpSpPr/>
          <p:nvPr/>
        </p:nvGrpSpPr>
        <p:grpSpPr>
          <a:xfrm>
            <a:off x="175197" y="912452"/>
            <a:ext cx="8869680" cy="4192"/>
            <a:chOff x="360040" y="1052736"/>
            <a:chExt cx="8460432" cy="4192"/>
          </a:xfrm>
        </p:grpSpPr>
        <p:cxnSp>
          <p:nvCxnSpPr>
            <p:cNvPr id="79" name="3 Conector recto">
              <a:extLst>
                <a:ext uri="{FF2B5EF4-FFF2-40B4-BE49-F238E27FC236}">
                  <a16:creationId xmlns="" xmlns:a16="http://schemas.microsoft.com/office/drawing/2014/main" id="{B5FE0A1B-C88B-497B-9231-8DB0760C70E6}"/>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4 Conector recto">
              <a:extLst>
                <a:ext uri="{FF2B5EF4-FFF2-40B4-BE49-F238E27FC236}">
                  <a16:creationId xmlns="" xmlns:a16="http://schemas.microsoft.com/office/drawing/2014/main" id="{E384D577-CF7E-4809-8F43-2DAD5ECDB9B5}"/>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761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solidFill>
                  <a:schemeClr val="accent5">
                    <a:lumMod val="75000"/>
                  </a:schemeClr>
                </a:solidFill>
              </a:rPr>
              <a:t>2. The </a:t>
            </a:r>
            <a:r>
              <a:rPr lang="en-US" sz="4400" b="1" dirty="0" err="1">
                <a:solidFill>
                  <a:schemeClr val="accent5">
                    <a:lumMod val="75000"/>
                  </a:schemeClr>
                </a:solidFill>
              </a:rPr>
              <a:t>EQuIP</a:t>
            </a:r>
            <a:r>
              <a:rPr lang="en-US" sz="4400" b="1" dirty="0">
                <a:solidFill>
                  <a:schemeClr val="accent5">
                    <a:lumMod val="75000"/>
                  </a:schemeClr>
                </a:solidFill>
              </a:rPr>
              <a:t> approach</a:t>
            </a:r>
          </a:p>
        </p:txBody>
      </p:sp>
      <p:sp>
        <p:nvSpPr>
          <p:cNvPr id="7" name="Slide Number Placeholder 3">
            <a:extLst>
              <a:ext uri="{FF2B5EF4-FFF2-40B4-BE49-F238E27FC236}">
                <a16:creationId xmlns="" xmlns:a16="http://schemas.microsoft.com/office/drawing/2014/main" id="{0411A2D2-9E5D-4DE8-ABB4-88FC369F47CF}"/>
              </a:ext>
            </a:extLst>
          </p:cNvPr>
          <p:cNvSpPr>
            <a:spLocks noGrp="1"/>
          </p:cNvSpPr>
          <p:nvPr>
            <p:ph type="sldNum" sz="quarter" idx="12"/>
          </p:nvPr>
        </p:nvSpPr>
        <p:spPr>
          <a:xfrm>
            <a:off x="7086600" y="6492875"/>
            <a:ext cx="2057400" cy="365125"/>
          </a:xfrm>
        </p:spPr>
        <p:txBody>
          <a:bodyPr/>
          <a:lstStyle/>
          <a:p>
            <a:fld id="{17F87442-83AE-46D3-8A83-B1E007FB2991}" type="slidenum">
              <a:rPr lang="en-US" smtClean="0"/>
              <a:t>9</a:t>
            </a:fld>
            <a:endParaRPr lang="en-US"/>
          </a:p>
        </p:txBody>
      </p:sp>
      <p:grpSp>
        <p:nvGrpSpPr>
          <p:cNvPr id="9" name="15 Grupo">
            <a:extLst>
              <a:ext uri="{FF2B5EF4-FFF2-40B4-BE49-F238E27FC236}">
                <a16:creationId xmlns="" xmlns:a16="http://schemas.microsoft.com/office/drawing/2014/main" id="{EF9B2D50-CFDA-4BC9-8259-9B52BCB67871}"/>
              </a:ext>
            </a:extLst>
          </p:cNvPr>
          <p:cNvGrpSpPr/>
          <p:nvPr/>
        </p:nvGrpSpPr>
        <p:grpSpPr>
          <a:xfrm>
            <a:off x="175197" y="912452"/>
            <a:ext cx="8869680" cy="4192"/>
            <a:chOff x="360040" y="1052736"/>
            <a:chExt cx="8460432" cy="4192"/>
          </a:xfrm>
        </p:grpSpPr>
        <p:cxnSp>
          <p:nvCxnSpPr>
            <p:cNvPr id="10" name="3 Conector recto">
              <a:extLst>
                <a:ext uri="{FF2B5EF4-FFF2-40B4-BE49-F238E27FC236}">
                  <a16:creationId xmlns="" xmlns:a16="http://schemas.microsoft.com/office/drawing/2014/main" id="{A7BBB8F2-B69C-4382-9D8B-78991800E74F}"/>
                </a:ext>
              </a:extLst>
            </p:cNvPr>
            <p:cNvCxnSpPr/>
            <p:nvPr/>
          </p:nvCxnSpPr>
          <p:spPr>
            <a:xfrm>
              <a:off x="360040" y="1052736"/>
              <a:ext cx="46227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4 Conector recto">
              <a:extLst>
                <a:ext uri="{FF2B5EF4-FFF2-40B4-BE49-F238E27FC236}">
                  <a16:creationId xmlns="" xmlns:a16="http://schemas.microsoft.com/office/drawing/2014/main" id="{ED8F23F2-C123-4A04-997C-0A1FBDA81885}"/>
                </a:ext>
              </a:extLst>
            </p:cNvPr>
            <p:cNvCxnSpPr/>
            <p:nvPr/>
          </p:nvCxnSpPr>
          <p:spPr>
            <a:xfrm flipV="1">
              <a:off x="2520280" y="1052736"/>
              <a:ext cx="6300192" cy="419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88334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17995</TotalTime>
  <Words>2336</Words>
  <Application>Microsoft Office PowerPoint</Application>
  <PresentationFormat>On-screen Show (4:3)</PresentationFormat>
  <Paragraphs>450</Paragraphs>
  <Slides>38</Slides>
  <Notes>19</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ＭＳ 明朝</vt:lpstr>
      <vt:lpstr>Arial</vt:lpstr>
      <vt:lpstr>Arial Narrow</vt:lpstr>
      <vt:lpstr>Calibri</vt:lpstr>
      <vt:lpstr>Calibri Light</vt:lpstr>
      <vt:lpstr>Helvetica Neue Black Condensed</vt:lpstr>
      <vt:lpstr>Helvetica Neue Bold Condensed</vt:lpstr>
      <vt:lpstr>Helvetica Neue Light</vt:lpstr>
      <vt:lpstr>Times New Roman</vt:lpstr>
      <vt:lpstr>Wingdings</vt:lpstr>
      <vt:lpstr>Office Theme</vt:lpstr>
      <vt:lpstr>1_Office Theme</vt:lpstr>
      <vt:lpstr>Introduction to EQuIP  Philipp Neuerburg, Denisse Navarro &amp; Andrea Heredia</vt:lpstr>
      <vt:lpstr>PowerPoint Presentation</vt:lpstr>
      <vt:lpstr>1. The Industrial Policy challenge</vt:lpstr>
      <vt:lpstr>Industrial Policy is back on the agenda</vt:lpstr>
      <vt:lpstr>PowerPoint Presentation</vt:lpstr>
      <vt:lpstr>Common challenges in Industrial Policy design </vt:lpstr>
      <vt:lpstr>As a result…</vt:lpstr>
      <vt:lpstr>But there is no blue print…</vt:lpstr>
      <vt:lpstr>2. The EQuIP approach</vt:lpstr>
      <vt:lpstr>PowerPoint Presentation</vt:lpstr>
      <vt:lpstr>PowerPoint Presentation</vt:lpstr>
      <vt:lpstr>As a result…</vt:lpstr>
      <vt:lpstr>3. The EQuIP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EQuIP Industrial Policy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Q&amp;A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 Training of Trainers  “Lessons learned from EQuIP implementation” A. Janoo &amp; P. Neuerburg</dc:title>
  <dc:creator>pn</dc:creator>
  <cp:lastModifiedBy>pn</cp:lastModifiedBy>
  <cp:revision>411</cp:revision>
  <dcterms:created xsi:type="dcterms:W3CDTF">2018-03-08T15:03:50Z</dcterms:created>
  <dcterms:modified xsi:type="dcterms:W3CDTF">2018-11-12T07:20:08Z</dcterms:modified>
</cp:coreProperties>
</file>