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12"/>
  </p:notesMasterIdLst>
  <p:handoutMasterIdLst>
    <p:handoutMasterId r:id="rId13"/>
  </p:handoutMasterIdLst>
  <p:sldIdLst>
    <p:sldId id="335" r:id="rId2"/>
    <p:sldId id="336" r:id="rId3"/>
    <p:sldId id="337" r:id="rId4"/>
    <p:sldId id="329" r:id="rId5"/>
    <p:sldId id="334" r:id="rId6"/>
    <p:sldId id="330" r:id="rId7"/>
    <p:sldId id="331" r:id="rId8"/>
    <p:sldId id="332" r:id="rId9"/>
    <p:sldId id="333" r:id="rId10"/>
    <p:sldId id="311" r:id="rId11"/>
  </p:sldIdLst>
  <p:sldSz cx="9144000" cy="6858000" type="screen4x3"/>
  <p:notesSz cx="6810375" cy="9942513"/>
  <p:defaultTextStyle>
    <a:defPPr>
      <a:defRPr lang="en-GB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98DF"/>
    <a:srgbClr val="079BE0"/>
    <a:srgbClr val="078AA5"/>
    <a:srgbClr val="078AC5"/>
    <a:srgbClr val="3C8FD4"/>
    <a:srgbClr val="0899DA"/>
    <a:srgbClr val="0091C4"/>
    <a:srgbClr val="67C5FF"/>
    <a:srgbClr val="183111"/>
    <a:srgbClr val="459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94" autoAdjust="0"/>
  </p:normalViewPr>
  <p:slideViewPr>
    <p:cSldViewPr>
      <p:cViewPr>
        <p:scale>
          <a:sx n="75" d="100"/>
          <a:sy n="75" d="100"/>
        </p:scale>
        <p:origin x="-816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904" y="-126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439" y="1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fld id="{D49F575A-A985-438B-9A37-716F72CA97FB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7638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39" y="1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34" y="4723023"/>
            <a:ext cx="5447709" cy="447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402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39" y="9444402"/>
            <a:ext cx="2951459" cy="49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fld id="{769D8A2F-E3B4-4063-8756-672A03BD01F6}" type="slidenum">
              <a:rPr lang="en-GB" altLang="en-US"/>
              <a:pPr>
                <a:defRPr/>
              </a:pPr>
              <a:t>‹Nr.›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14662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6864" cy="216024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501008"/>
            <a:ext cx="7776864" cy="864096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762" y="3356992"/>
            <a:ext cx="4284476" cy="72008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683568" y="4561284"/>
            <a:ext cx="7775575" cy="1512168"/>
          </a:xfrm>
        </p:spPr>
        <p:txBody>
          <a:bodyPr>
            <a:norm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lvl="0"/>
            <a:r>
              <a:rPr lang="de-AT" dirty="0"/>
              <a:t>Click to edit Master author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15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76872"/>
            <a:ext cx="7903790" cy="3821939"/>
          </a:xfrm>
        </p:spPr>
        <p:txBody>
          <a:bodyPr/>
          <a:lstStyle>
            <a:lvl1pPr>
              <a:defRPr>
                <a:solidFill>
                  <a:srgbClr val="078AC5"/>
                </a:solidFill>
              </a:defRPr>
            </a:lvl1pPr>
            <a:lvl2pPr marL="514350" indent="-18288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2pPr>
            <a:lvl3pPr marL="8572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3pPr>
            <a:lvl4pPr marL="12001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4pPr>
            <a:lvl5pPr marL="1543050" indent="-182880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8460432" y="6525344"/>
            <a:ext cx="216024" cy="216024"/>
          </a:xfrm>
          <a:prstGeom prst="roundRect">
            <a:avLst/>
          </a:prstGeom>
          <a:solidFill>
            <a:srgbClr val="0698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312A47-7E72-4E7E-93A5-46C5674DBF6C}" type="slidenum">
              <a:rPr lang="en-US" sz="1200" smtClean="0"/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en-US" sz="1200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314739" y="78198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17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tagram.com/unido_newsroom/" TargetMode="External"/><Relationship Id="rId3" Type="http://schemas.openxmlformats.org/officeDocument/2006/relationships/theme" Target="../theme/theme1.xml"/><Relationship Id="rId7" Type="http://schemas.openxmlformats.org/officeDocument/2006/relationships/hyperlink" Target="https://www.youtube.com/user/UNIDObeta" TargetMode="Externa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twitter.com/UNIDO" TargetMode="External"/><Relationship Id="rId11" Type="http://schemas.openxmlformats.org/officeDocument/2006/relationships/hyperlink" Target="https://www.linkedin.com" TargetMode="External"/><Relationship Id="rId5" Type="http://schemas.openxmlformats.org/officeDocument/2006/relationships/hyperlink" Target="https://www.facebook.com/UNIDO.HQ" TargetMode="External"/><Relationship Id="rId10" Type="http://schemas.openxmlformats.org/officeDocument/2006/relationships/hyperlink" Target="http://www.unido.org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s://www.flickr.com/photos/unido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ooter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144"/>
            <a:ext cx="9144000" cy="4453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24744"/>
            <a:ext cx="7903790" cy="1098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62831"/>
            <a:ext cx="7903790" cy="3902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5292080" y="6525344"/>
            <a:ext cx="288032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hlinkClick r:id="rId5"/>
          </p:cNvPr>
          <p:cNvSpPr/>
          <p:nvPr userDrawn="1"/>
        </p:nvSpPr>
        <p:spPr>
          <a:xfrm>
            <a:off x="536408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hlinkClick r:id="rId6"/>
          </p:cNvPr>
          <p:cNvSpPr/>
          <p:nvPr userDrawn="1"/>
        </p:nvSpPr>
        <p:spPr>
          <a:xfrm>
            <a:off x="601216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hlinkClick r:id="rId7"/>
          </p:cNvPr>
          <p:cNvSpPr/>
          <p:nvPr userDrawn="1"/>
        </p:nvSpPr>
        <p:spPr>
          <a:xfrm>
            <a:off x="637220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hlinkClick r:id="rId8"/>
          </p:cNvPr>
          <p:cNvSpPr/>
          <p:nvPr userDrawn="1"/>
        </p:nvSpPr>
        <p:spPr>
          <a:xfrm>
            <a:off x="709228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hlinkClick r:id="rId9"/>
          </p:cNvPr>
          <p:cNvSpPr/>
          <p:nvPr userDrawn="1"/>
        </p:nvSpPr>
        <p:spPr>
          <a:xfrm>
            <a:off x="6732240" y="6525344"/>
            <a:ext cx="288032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7596336" y="6525344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hlinkClick r:id="rId10"/>
          </p:cNvPr>
          <p:cNvSpPr/>
          <p:nvPr userDrawn="1"/>
        </p:nvSpPr>
        <p:spPr>
          <a:xfrm>
            <a:off x="7452320" y="6525344"/>
            <a:ext cx="864096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hlinkClick r:id="rId11"/>
          </p:cNvPr>
          <p:cNvSpPr/>
          <p:nvPr userDrawn="1"/>
        </p:nvSpPr>
        <p:spPr>
          <a:xfrm>
            <a:off x="5724128" y="6525344"/>
            <a:ext cx="216024" cy="21602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header.png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8" y="0"/>
            <a:ext cx="9147688" cy="96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698DF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0698DF"/>
          </a:solidFill>
          <a:latin typeface="+mn-lt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UNIDO Department </a:t>
            </a:r>
            <a:r>
              <a:rPr lang="en-GB" dirty="0"/>
              <a:t>of</a:t>
            </a:r>
            <a:br>
              <a:rPr lang="en-GB" dirty="0"/>
            </a:br>
            <a:r>
              <a:rPr lang="en-GB" dirty="0"/>
              <a:t>Policy, Research and Statistics</a:t>
            </a:r>
            <a:endParaRPr lang="de-DE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Hanoi | Bonn, 15 November 2018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AT" dirty="0" smtClean="0"/>
              <a:t>F. Brugger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423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76496FB-DDEE-47E9-A3C6-693C8C883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04153"/>
            <a:ext cx="7903790" cy="1865007"/>
          </a:xfrm>
        </p:spPr>
        <p:txBody>
          <a:bodyPr>
            <a:normAutofit/>
          </a:bodyPr>
          <a:lstStyle/>
          <a:p>
            <a:pPr algn="ctr"/>
            <a:r>
              <a:rPr lang="it-IT" dirty="0" err="1"/>
              <a:t>Thank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smtClean="0"/>
              <a:t>!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2000" dirty="0" smtClean="0"/>
              <a:t>Franz </a:t>
            </a:r>
            <a:r>
              <a:rPr lang="it-IT" sz="2000" dirty="0" err="1" smtClean="0"/>
              <a:t>Brugger</a:t>
            </a:r>
            <a:r>
              <a:rPr lang="it-IT" sz="2000" dirty="0" smtClean="0"/>
              <a:t> | f.brugger@unido.org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8989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Mission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 smtClean="0"/>
              <a:t>Structure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Mission</a:t>
            </a:r>
          </a:p>
          <a:p>
            <a:pPr lvl="1"/>
            <a:r>
              <a:rPr lang="en-GB" dirty="0"/>
              <a:t>Provide strategic policy advice based on sectoral analyses of industrial development and processes of structural change;</a:t>
            </a:r>
          </a:p>
          <a:p>
            <a:pPr lvl="1"/>
            <a:r>
              <a:rPr lang="en-GB" dirty="0"/>
              <a:t>Develop UNIDO’s research programme, advocates sustainable industrialization;</a:t>
            </a:r>
          </a:p>
          <a:p>
            <a:pPr lvl="1"/>
            <a:r>
              <a:rPr lang="en-GB" dirty="0"/>
              <a:t>Strengthen the capacity of Member States in related areas.</a:t>
            </a:r>
          </a:p>
          <a:p>
            <a:pPr marL="0" indent="0">
              <a:buNone/>
            </a:pPr>
            <a:r>
              <a:rPr lang="en-GB" dirty="0" smtClean="0"/>
              <a:t>Structure</a:t>
            </a:r>
          </a:p>
          <a:p>
            <a:pPr lvl="1"/>
            <a:r>
              <a:rPr lang="en-GB" dirty="0" smtClean="0"/>
              <a:t>Division of Statistics</a:t>
            </a:r>
          </a:p>
          <a:p>
            <a:pPr lvl="1"/>
            <a:r>
              <a:rPr lang="en-GB" dirty="0" smtClean="0"/>
              <a:t>Division of Research and Policy Advice (incl. capacity development)</a:t>
            </a:r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692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UNIDO Statistics – the core of </a:t>
            </a:r>
            <a:r>
              <a:rPr lang="en-GB" dirty="0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Collecting and maintaining international industrial statistics based on </a:t>
            </a:r>
            <a:r>
              <a:rPr lang="en-GB" dirty="0" smtClean="0"/>
              <a:t>the international </a:t>
            </a:r>
            <a:r>
              <a:rPr lang="en-GB" dirty="0"/>
              <a:t>standard of all economic activities (ISIC) at different levels</a:t>
            </a:r>
          </a:p>
          <a:p>
            <a:r>
              <a:rPr lang="en-GB" dirty="0"/>
              <a:t>Monitoring SDG on industrialization progress (SDG 9)</a:t>
            </a:r>
          </a:p>
          <a:p>
            <a:r>
              <a:rPr lang="en-GB" dirty="0"/>
              <a:t>The foundation for analysis of the patterns of structural transformation</a:t>
            </a:r>
          </a:p>
          <a:p>
            <a:pPr lvl="1"/>
            <a:r>
              <a:rPr lang="en-GB" dirty="0"/>
              <a:t>understanding how the structure of the economy (employment, value added …) changes as income grows …</a:t>
            </a:r>
          </a:p>
          <a:p>
            <a:pPr lvl="1"/>
            <a:r>
              <a:rPr lang="en-GB" dirty="0"/>
              <a:t>.. allows us to anticipate such transformations and prepare to them in the best possible </a:t>
            </a:r>
            <a:r>
              <a:rPr lang="en-GB" dirty="0" smtClean="0"/>
              <a:t>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892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Research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Industrial Development Report</a:t>
            </a:r>
          </a:p>
          <a:p>
            <a:pPr lvl="1"/>
            <a:r>
              <a:rPr lang="en-GB" dirty="0"/>
              <a:t>Flagship publication (biannual) to address </a:t>
            </a:r>
            <a:r>
              <a:rPr lang="en-GB" dirty="0" smtClean="0"/>
              <a:t>most </a:t>
            </a:r>
            <a:r>
              <a:rPr lang="en-GB" dirty="0"/>
              <a:t>pressing issues of </a:t>
            </a:r>
            <a:r>
              <a:rPr lang="en-GB" dirty="0" smtClean="0"/>
              <a:t>ISID</a:t>
            </a:r>
            <a:endParaRPr lang="en-GB" dirty="0"/>
          </a:p>
          <a:p>
            <a:pPr lvl="1"/>
            <a:r>
              <a:rPr lang="en-GB" dirty="0"/>
              <a:t>Combining UNIDO’s own research and inputs from leading experts</a:t>
            </a:r>
            <a:endParaRPr lang="de-AT" dirty="0" smtClean="0"/>
          </a:p>
          <a:p>
            <a:r>
              <a:rPr lang="de-AT" dirty="0" smtClean="0"/>
              <a:t>Programme </a:t>
            </a:r>
            <a:r>
              <a:rPr lang="de-AT" dirty="0" err="1" smtClean="0"/>
              <a:t>for</a:t>
            </a:r>
            <a:r>
              <a:rPr lang="de-AT" dirty="0" smtClean="0"/>
              <a:t> Country </a:t>
            </a:r>
            <a:r>
              <a:rPr lang="de-AT" dirty="0" err="1" smtClean="0"/>
              <a:t>Partnerships</a:t>
            </a:r>
            <a:r>
              <a:rPr lang="de-AT" dirty="0" smtClean="0"/>
              <a:t> (PCP) </a:t>
            </a:r>
            <a:r>
              <a:rPr lang="de-AT" dirty="0" err="1" smtClean="0"/>
              <a:t>diagnostics</a:t>
            </a:r>
            <a:endParaRPr lang="de-AT" dirty="0" smtClean="0"/>
          </a:p>
          <a:p>
            <a:pPr lvl="1"/>
            <a:r>
              <a:rPr lang="en-GB" dirty="0"/>
              <a:t>Analytical base for the development of UNIDO’s PCPs</a:t>
            </a:r>
          </a:p>
          <a:p>
            <a:pPr lvl="1"/>
            <a:r>
              <a:rPr lang="en-GB" dirty="0"/>
              <a:t>Assessing constraints and opportunities for </a:t>
            </a:r>
            <a:r>
              <a:rPr lang="en-GB" dirty="0" smtClean="0"/>
              <a:t>ISID</a:t>
            </a:r>
            <a:endParaRPr lang="de-AT" dirty="0" smtClean="0"/>
          </a:p>
          <a:p>
            <a:r>
              <a:rPr lang="de-AT" dirty="0"/>
              <a:t>Research </a:t>
            </a:r>
            <a:r>
              <a:rPr lang="de-AT" dirty="0" err="1"/>
              <a:t>projects</a:t>
            </a:r>
            <a:r>
              <a:rPr lang="de-AT" dirty="0"/>
              <a:t> </a:t>
            </a:r>
            <a:r>
              <a:rPr lang="de-AT" dirty="0" err="1"/>
              <a:t>and</a:t>
            </a:r>
            <a:r>
              <a:rPr lang="de-AT" dirty="0"/>
              <a:t> </a:t>
            </a:r>
            <a:r>
              <a:rPr lang="de-AT" dirty="0" err="1" smtClean="0"/>
              <a:t>partnership</a:t>
            </a:r>
            <a:endParaRPr lang="de-AT" dirty="0" smtClean="0"/>
          </a:p>
          <a:p>
            <a:pPr lvl="1"/>
            <a:r>
              <a:rPr lang="en-GB" dirty="0"/>
              <a:t>Joint research with universities and research </a:t>
            </a:r>
            <a:r>
              <a:rPr lang="en-GB" dirty="0" smtClean="0"/>
              <a:t>institutes to </a:t>
            </a:r>
            <a:r>
              <a:rPr lang="en-GB" dirty="0"/>
              <a:t>expand the scope and scale of UNIDO’s research and </a:t>
            </a:r>
            <a:r>
              <a:rPr lang="en-GB" dirty="0" smtClean="0"/>
              <a:t>advocacy</a:t>
            </a:r>
            <a:endParaRPr lang="de-AT" dirty="0"/>
          </a:p>
          <a:p>
            <a:r>
              <a:rPr lang="de-AT" dirty="0" err="1" smtClean="0"/>
              <a:t>Staff</a:t>
            </a:r>
            <a:r>
              <a:rPr lang="de-AT" dirty="0" smtClean="0"/>
              <a:t> </a:t>
            </a:r>
            <a:r>
              <a:rPr lang="de-AT" dirty="0" err="1" smtClean="0"/>
              <a:t>research</a:t>
            </a:r>
            <a:r>
              <a:rPr lang="de-AT" dirty="0" smtClean="0"/>
              <a:t> </a:t>
            </a:r>
            <a:r>
              <a:rPr lang="de-AT" dirty="0" err="1" smtClean="0"/>
              <a:t>papers</a:t>
            </a:r>
            <a:endParaRPr lang="de-AT" dirty="0" smtClean="0"/>
          </a:p>
          <a:p>
            <a:pPr lvl="1"/>
            <a:r>
              <a:rPr lang="en-GB" dirty="0"/>
              <a:t>Knowledge contributions to the areas of structural change, sustainability, global value chains, and FDI</a:t>
            </a:r>
            <a:endParaRPr lang="de-AT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598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Manufacturing and Industrial Summit (GMIS)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UNIDO </a:t>
            </a:r>
            <a:r>
              <a:rPr lang="en-GB" dirty="0"/>
              <a:t>and UAE</a:t>
            </a:r>
          </a:p>
          <a:p>
            <a:r>
              <a:rPr lang="en-GB" dirty="0"/>
              <a:t>Global forum on the 4th Industrial Revolution (4IR)</a:t>
            </a:r>
          </a:p>
          <a:p>
            <a:r>
              <a:rPr lang="en-GB" dirty="0" smtClean="0"/>
              <a:t>Summits </a:t>
            </a:r>
            <a:r>
              <a:rPr lang="en-GB" dirty="0"/>
              <a:t>(2017, </a:t>
            </a:r>
            <a:r>
              <a:rPr lang="en-GB" dirty="0" smtClean="0"/>
              <a:t>2019, </a:t>
            </a:r>
            <a:r>
              <a:rPr lang="en-GB" dirty="0"/>
              <a:t>2020, …)</a:t>
            </a:r>
          </a:p>
          <a:p>
            <a:r>
              <a:rPr lang="en-GB" dirty="0" smtClean="0"/>
              <a:t>Roadshows </a:t>
            </a:r>
            <a:r>
              <a:rPr lang="en-GB" dirty="0"/>
              <a:t>building up to the </a:t>
            </a:r>
            <a:r>
              <a:rPr lang="en-GB" dirty="0" smtClean="0"/>
              <a:t>Summit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73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 to </a:t>
            </a:r>
            <a:r>
              <a:rPr lang="en-GB" dirty="0" smtClean="0"/>
              <a:t>design </a:t>
            </a:r>
            <a:r>
              <a:rPr lang="en-GB" dirty="0"/>
              <a:t>of industrialization policies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Linking policy to strategic objectives and targets</a:t>
            </a:r>
          </a:p>
          <a:p>
            <a:r>
              <a:rPr lang="en-GB" dirty="0"/>
              <a:t>Assessment of industrial </a:t>
            </a:r>
            <a:r>
              <a:rPr lang="en-GB" dirty="0" smtClean="0"/>
              <a:t>policies/laws/regulations/programmes </a:t>
            </a:r>
            <a:r>
              <a:rPr lang="en-GB" dirty="0"/>
              <a:t>on the basis of the following categorization:</a:t>
            </a:r>
          </a:p>
          <a:p>
            <a:pPr lvl="1"/>
            <a:r>
              <a:rPr lang="en-GB" dirty="0"/>
              <a:t>Policies aimed at correcting market failures in product, </a:t>
            </a:r>
            <a:r>
              <a:rPr lang="en-GB" dirty="0" err="1"/>
              <a:t>labor</a:t>
            </a:r>
            <a:r>
              <a:rPr lang="en-GB" dirty="0"/>
              <a:t>, capital, land and technology markets (horizontal)</a:t>
            </a:r>
          </a:p>
          <a:p>
            <a:pPr lvl="1"/>
            <a:r>
              <a:rPr lang="en-GB" dirty="0"/>
              <a:t>Policies aimed at promoting certain industrial activities (vertical)</a:t>
            </a:r>
          </a:p>
          <a:p>
            <a:pPr lvl="1"/>
            <a:r>
              <a:rPr lang="en-GB" dirty="0"/>
              <a:t>Policies aimed at addressing governance and coordination issues</a:t>
            </a:r>
          </a:p>
          <a:p>
            <a:r>
              <a:rPr lang="en-GB" dirty="0"/>
              <a:t>Tasks</a:t>
            </a:r>
          </a:p>
          <a:p>
            <a:pPr lvl="1"/>
            <a:r>
              <a:rPr lang="en-GB" dirty="0"/>
              <a:t>Identification of individual policies and policy packages</a:t>
            </a:r>
          </a:p>
          <a:p>
            <a:pPr lvl="1"/>
            <a:r>
              <a:rPr lang="en-GB" dirty="0"/>
              <a:t>Assessment of their effectiveness and costs</a:t>
            </a:r>
          </a:p>
          <a:p>
            <a:pPr lvl="1"/>
            <a:r>
              <a:rPr lang="en-GB" dirty="0"/>
              <a:t>Identification of policy gaps and accordingly modify existing policies and/or introduce new ones</a:t>
            </a:r>
          </a:p>
          <a:p>
            <a:r>
              <a:rPr lang="en-GB" dirty="0"/>
              <a:t>Policy learning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899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Capacity-development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Deliver training courses on the following topics</a:t>
            </a:r>
            <a:r>
              <a:rPr lang="en-GB" dirty="0" smtClean="0"/>
              <a:t>:</a:t>
            </a:r>
          </a:p>
          <a:p>
            <a:pPr lvl="1"/>
            <a:r>
              <a:rPr lang="en-GB" dirty="0"/>
              <a:t>Industrial statistics analysis and diagnostics</a:t>
            </a:r>
          </a:p>
          <a:p>
            <a:pPr lvl="1"/>
            <a:r>
              <a:rPr lang="en-GB" dirty="0"/>
              <a:t>Industrial policy strategy formulation</a:t>
            </a:r>
          </a:p>
          <a:p>
            <a:pPr lvl="1"/>
            <a:r>
              <a:rPr lang="en-GB" dirty="0"/>
              <a:t>Industrial policy instruments</a:t>
            </a:r>
          </a:p>
          <a:p>
            <a:pPr lvl="1"/>
            <a:r>
              <a:rPr lang="en-GB" dirty="0"/>
              <a:t>Green Industry</a:t>
            </a:r>
          </a:p>
          <a:p>
            <a:pPr lvl="1"/>
            <a:r>
              <a:rPr lang="en-GB" dirty="0"/>
              <a:t>Sustainable Energy Solutions</a:t>
            </a:r>
          </a:p>
          <a:p>
            <a:pPr lvl="1"/>
            <a:r>
              <a:rPr lang="en-GB" dirty="0"/>
              <a:t>Science, Technology and innovation (STI)</a:t>
            </a:r>
          </a:p>
          <a:p>
            <a:pPr lvl="1"/>
            <a:r>
              <a:rPr lang="en-GB" dirty="0"/>
              <a:t>Industry 4.0</a:t>
            </a:r>
          </a:p>
          <a:p>
            <a:pPr lvl="1"/>
            <a:r>
              <a:rPr lang="en-GB" dirty="0"/>
              <a:t>Standards and National Quality Infrastructure</a:t>
            </a:r>
          </a:p>
          <a:p>
            <a:pPr lvl="1"/>
            <a:r>
              <a:rPr lang="en-GB" dirty="0"/>
              <a:t>Industrial Parks</a:t>
            </a:r>
          </a:p>
          <a:p>
            <a:pPr lvl="1"/>
            <a:r>
              <a:rPr lang="en-GB" dirty="0"/>
              <a:t>Global value chains </a:t>
            </a:r>
          </a:p>
          <a:p>
            <a:pPr lvl="1"/>
            <a:r>
              <a:rPr lang="en-GB" dirty="0"/>
              <a:t>Foreign Direct Investment (FDI) and Trade</a:t>
            </a:r>
          </a:p>
          <a:p>
            <a:pPr lvl="1"/>
            <a:r>
              <a:rPr lang="en-GB" dirty="0" smtClean="0"/>
              <a:t>…</a:t>
            </a:r>
            <a:endParaRPr lang="en-GB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607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Different </a:t>
            </a:r>
            <a:r>
              <a:rPr lang="de-AT" dirty="0" err="1" smtClean="0"/>
              <a:t>audiences</a:t>
            </a:r>
            <a:r>
              <a:rPr lang="de-AT" dirty="0" smtClean="0"/>
              <a:t> / different </a:t>
            </a:r>
            <a:r>
              <a:rPr lang="de-AT" dirty="0" err="1" smtClean="0"/>
              <a:t>formats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Global Executive </a:t>
            </a:r>
            <a:r>
              <a:rPr lang="en-GB" dirty="0" smtClean="0"/>
              <a:t>Programme (</a:t>
            </a:r>
            <a:r>
              <a:rPr lang="en-GB" dirty="0"/>
              <a:t>high-level policymakers)</a:t>
            </a:r>
          </a:p>
          <a:p>
            <a:r>
              <a:rPr lang="en-GB" dirty="0"/>
              <a:t>Professional </a:t>
            </a:r>
            <a:r>
              <a:rPr lang="en-GB" dirty="0" smtClean="0"/>
              <a:t>Programme (</a:t>
            </a:r>
            <a:r>
              <a:rPr lang="en-GB" dirty="0"/>
              <a:t>mid-level policymakers &amp; professionals)</a:t>
            </a:r>
          </a:p>
          <a:p>
            <a:r>
              <a:rPr lang="en-GB" dirty="0"/>
              <a:t>Future Leaders </a:t>
            </a:r>
            <a:r>
              <a:rPr lang="en-GB" dirty="0" smtClean="0"/>
              <a:t>Programme (</a:t>
            </a:r>
            <a:r>
              <a:rPr lang="en-GB" dirty="0"/>
              <a:t>younger stakeholders from the public and private sector, civil society and academia</a:t>
            </a:r>
            <a:r>
              <a:rPr lang="en-GB" dirty="0" smtClean="0"/>
              <a:t>)</a:t>
            </a:r>
          </a:p>
          <a:p>
            <a:r>
              <a:rPr lang="en-GB" dirty="0" smtClean="0"/>
              <a:t>E-learning</a:t>
            </a:r>
            <a:endParaRPr lang="en-GB" dirty="0"/>
          </a:p>
        </p:txBody>
      </p:sp>
      <p:pic>
        <p:nvPicPr>
          <p:cNvPr id="4" name="Pictur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" r="9709"/>
          <a:stretch/>
        </p:blipFill>
        <p:spPr bwMode="auto">
          <a:xfrm>
            <a:off x="3518253" y="4293096"/>
            <a:ext cx="2376264" cy="17625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 descr="C:\Users\bruggerf\Desktop\DSC0201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492" y="4293096"/>
            <a:ext cx="2349916" cy="176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6822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UNIDO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EQuIP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UNIDO was </a:t>
            </a:r>
            <a:r>
              <a:rPr lang="de-AT" dirty="0" err="1" smtClean="0"/>
              <a:t>involved</a:t>
            </a:r>
            <a:r>
              <a:rPr lang="de-AT" dirty="0" smtClean="0"/>
              <a:t> in </a:t>
            </a:r>
            <a:r>
              <a:rPr lang="de-AT" dirty="0" err="1" smtClean="0"/>
              <a:t>the</a:t>
            </a:r>
            <a:r>
              <a:rPr lang="de-AT" dirty="0" smtClean="0"/>
              <a:t> design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EQuIP</a:t>
            </a:r>
            <a:r>
              <a:rPr lang="de-AT" dirty="0" smtClean="0"/>
              <a:t> </a:t>
            </a:r>
            <a:r>
              <a:rPr lang="de-AT" dirty="0" err="1" smtClean="0"/>
              <a:t>which</a:t>
            </a:r>
            <a:r>
              <a:rPr lang="de-AT" dirty="0" smtClean="0"/>
              <a:t> </a:t>
            </a:r>
            <a:r>
              <a:rPr lang="de-AT" dirty="0" err="1" smtClean="0"/>
              <a:t>includes</a:t>
            </a:r>
            <a:r>
              <a:rPr lang="de-AT" dirty="0" smtClean="0"/>
              <a:t> </a:t>
            </a:r>
            <a:r>
              <a:rPr lang="de-AT" dirty="0" err="1" smtClean="0"/>
              <a:t>some</a:t>
            </a:r>
            <a:r>
              <a:rPr lang="de-AT" dirty="0" smtClean="0"/>
              <a:t> </a:t>
            </a:r>
            <a:r>
              <a:rPr lang="de-AT" dirty="0" err="1" smtClean="0"/>
              <a:t>tools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methods</a:t>
            </a:r>
            <a:r>
              <a:rPr lang="de-AT" dirty="0" smtClean="0"/>
              <a:t> </a:t>
            </a:r>
            <a:r>
              <a:rPr lang="de-AT" dirty="0" err="1" smtClean="0"/>
              <a:t>developed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deployed</a:t>
            </a:r>
            <a:r>
              <a:rPr lang="de-AT" dirty="0" smtClean="0"/>
              <a:t> </a:t>
            </a:r>
            <a:r>
              <a:rPr lang="de-AT" dirty="0" err="1" smtClean="0"/>
              <a:t>previously</a:t>
            </a:r>
            <a:r>
              <a:rPr lang="de-AT" dirty="0" smtClean="0"/>
              <a:t> (e.g. CIP)</a:t>
            </a:r>
          </a:p>
          <a:p>
            <a:r>
              <a:rPr lang="de-AT" dirty="0" err="1" smtClean="0"/>
              <a:t>EQuIP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now</a:t>
            </a:r>
            <a:r>
              <a:rPr lang="de-AT" dirty="0" smtClean="0"/>
              <a:t> </a:t>
            </a:r>
            <a:r>
              <a:rPr lang="de-AT" dirty="0" err="1" smtClean="0"/>
              <a:t>part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UNIDO‘s</a:t>
            </a:r>
            <a:r>
              <a:rPr lang="de-AT" dirty="0" smtClean="0"/>
              <a:t> </a:t>
            </a:r>
            <a:r>
              <a:rPr lang="de-AT" dirty="0" err="1" smtClean="0"/>
              <a:t>standard</a:t>
            </a:r>
            <a:r>
              <a:rPr lang="de-AT" dirty="0" smtClean="0"/>
              <a:t> </a:t>
            </a:r>
            <a:r>
              <a:rPr lang="de-AT" dirty="0" err="1" smtClean="0"/>
              <a:t>repertoire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analysis</a:t>
            </a:r>
            <a:r>
              <a:rPr lang="de-AT" dirty="0" smtClean="0"/>
              <a:t>, </a:t>
            </a:r>
            <a:r>
              <a:rPr lang="de-AT" dirty="0" err="1" smtClean="0"/>
              <a:t>capacity</a:t>
            </a:r>
            <a:r>
              <a:rPr lang="de-AT" dirty="0" smtClean="0"/>
              <a:t> </a:t>
            </a:r>
            <a:r>
              <a:rPr lang="de-AT" dirty="0" err="1" smtClean="0"/>
              <a:t>development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policy</a:t>
            </a:r>
            <a:r>
              <a:rPr lang="de-AT" dirty="0" smtClean="0"/>
              <a:t> </a:t>
            </a:r>
            <a:r>
              <a:rPr lang="de-AT" dirty="0" err="1" smtClean="0"/>
              <a:t>advice</a:t>
            </a:r>
            <a:r>
              <a:rPr lang="de-AT" dirty="0" smtClean="0"/>
              <a:t> </a:t>
            </a:r>
            <a:r>
              <a:rPr lang="de-AT" dirty="0" err="1" smtClean="0"/>
              <a:t>services</a:t>
            </a:r>
            <a:endParaRPr lang="de-AT" dirty="0" smtClean="0"/>
          </a:p>
          <a:p>
            <a:r>
              <a:rPr lang="de-AT" dirty="0" err="1" smtClean="0"/>
              <a:t>Answering</a:t>
            </a:r>
            <a:r>
              <a:rPr lang="de-AT" dirty="0" smtClean="0"/>
              <a:t> </a:t>
            </a:r>
            <a:r>
              <a:rPr lang="de-AT" dirty="0" err="1" smtClean="0"/>
              <a:t>requests</a:t>
            </a:r>
            <a:r>
              <a:rPr lang="de-AT" dirty="0" smtClean="0"/>
              <a:t> </a:t>
            </a:r>
            <a:r>
              <a:rPr lang="de-AT" dirty="0" err="1" smtClean="0"/>
              <a:t>from</a:t>
            </a:r>
            <a:r>
              <a:rPr lang="de-AT" dirty="0" smtClean="0"/>
              <a:t> UNIDO Member States</a:t>
            </a:r>
          </a:p>
          <a:p>
            <a:r>
              <a:rPr lang="de-AT" dirty="0" err="1" smtClean="0"/>
              <a:t>Jointly</a:t>
            </a:r>
            <a:r>
              <a:rPr lang="de-AT" dirty="0" smtClean="0"/>
              <a:t> </a:t>
            </a:r>
            <a:r>
              <a:rPr lang="de-AT" dirty="0" err="1" smtClean="0"/>
              <a:t>approaching</a:t>
            </a:r>
            <a:r>
              <a:rPr lang="de-AT" dirty="0" smtClean="0"/>
              <a:t> </a:t>
            </a:r>
            <a:r>
              <a:rPr lang="de-AT" dirty="0" err="1" smtClean="0"/>
              <a:t>donors</a:t>
            </a:r>
            <a:r>
              <a:rPr lang="de-AT" dirty="0" smtClean="0"/>
              <a:t> </a:t>
            </a:r>
            <a:r>
              <a:rPr lang="de-AT" dirty="0" err="1" smtClean="0"/>
              <a:t>together</a:t>
            </a:r>
            <a:r>
              <a:rPr lang="de-AT" dirty="0" smtClean="0"/>
              <a:t> </a:t>
            </a:r>
            <a:r>
              <a:rPr lang="de-AT" dirty="0" err="1" smtClean="0"/>
              <a:t>with</a:t>
            </a:r>
            <a:r>
              <a:rPr lang="de-AT" dirty="0" smtClean="0"/>
              <a:t> </a:t>
            </a:r>
            <a:r>
              <a:rPr lang="de-AT" dirty="0" err="1" smtClean="0"/>
              <a:t>recipients</a:t>
            </a:r>
            <a:endParaRPr lang="de-AT" dirty="0" smtClean="0"/>
          </a:p>
          <a:p>
            <a:r>
              <a:rPr lang="de-AT" dirty="0" smtClean="0"/>
              <a:t>UNIDO </a:t>
            </a:r>
            <a:r>
              <a:rPr lang="de-AT" dirty="0" err="1" smtClean="0"/>
              <a:t>and</a:t>
            </a:r>
            <a:r>
              <a:rPr lang="de-AT" dirty="0" smtClean="0"/>
              <a:t> GIZ </a:t>
            </a:r>
            <a:r>
              <a:rPr lang="de-AT" dirty="0" err="1" smtClean="0"/>
              <a:t>work</a:t>
            </a:r>
            <a:r>
              <a:rPr lang="de-AT" dirty="0" smtClean="0"/>
              <a:t> </a:t>
            </a:r>
            <a:r>
              <a:rPr lang="de-AT" dirty="0" err="1" smtClean="0"/>
              <a:t>together</a:t>
            </a:r>
            <a:r>
              <a:rPr lang="de-AT" dirty="0" smtClean="0"/>
              <a:t> on </a:t>
            </a:r>
            <a:r>
              <a:rPr lang="de-AT" dirty="0" err="1" smtClean="0"/>
              <a:t>updating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extending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EQuIP</a:t>
            </a:r>
            <a:r>
              <a:rPr lang="de-AT" dirty="0" smtClean="0"/>
              <a:t> </a:t>
            </a:r>
            <a:r>
              <a:rPr lang="de-AT" dirty="0" err="1" smtClean="0"/>
              <a:t>toolkit</a:t>
            </a:r>
            <a:r>
              <a:rPr lang="de-AT" dirty="0" smtClean="0"/>
              <a:t> (</a:t>
            </a:r>
            <a:r>
              <a:rPr lang="de-AT" dirty="0" err="1" smtClean="0"/>
              <a:t>currently</a:t>
            </a:r>
            <a:r>
              <a:rPr lang="de-AT" dirty="0" smtClean="0"/>
              <a:t>: </a:t>
            </a:r>
            <a:r>
              <a:rPr lang="de-AT" dirty="0" err="1" smtClean="0"/>
              <a:t>digitalization</a:t>
            </a:r>
            <a:r>
              <a:rPr lang="de-AT" dirty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gender</a:t>
            </a:r>
            <a:r>
              <a:rPr lang="de-AT" dirty="0" smtClean="0"/>
              <a:t>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501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540</Words>
  <Application>Microsoft Office PowerPoint</Application>
  <PresentationFormat>Bildschirmpräsentation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 Theme</vt:lpstr>
      <vt:lpstr>The UNIDO Department of Policy, Research and Statistics</vt:lpstr>
      <vt:lpstr>Mission and Structure</vt:lpstr>
      <vt:lpstr>UNIDO Statistics – the core of research</vt:lpstr>
      <vt:lpstr>Research</vt:lpstr>
      <vt:lpstr>Global Manufacturing and Industrial Summit (GMIS)</vt:lpstr>
      <vt:lpstr>Support to design of industrialization policies</vt:lpstr>
      <vt:lpstr>Capacity-development activities</vt:lpstr>
      <vt:lpstr>Different audiences / different formats</vt:lpstr>
      <vt:lpstr>UNIDO and EQuIP</vt:lpstr>
      <vt:lpstr>Thank you !  Franz Brugger | f.brugger@unido.org</vt:lpstr>
    </vt:vector>
  </TitlesOfParts>
  <Company>UNIDO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Xin YAO</dc:creator>
  <cp:lastModifiedBy>Franz B</cp:lastModifiedBy>
  <cp:revision>308</cp:revision>
  <cp:lastPrinted>2017-10-06T13:08:59Z</cp:lastPrinted>
  <dcterms:created xsi:type="dcterms:W3CDTF">2008-01-28T10:27:53Z</dcterms:created>
  <dcterms:modified xsi:type="dcterms:W3CDTF">2018-11-15T04:04:30Z</dcterms:modified>
</cp:coreProperties>
</file>